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notesMasterIdLst>
    <p:notesMasterId r:id="rId50"/>
  </p:notesMasterIdLst>
  <p:sldIdLst>
    <p:sldId id="339" r:id="rId2"/>
    <p:sldId id="256" r:id="rId3"/>
    <p:sldId id="340" r:id="rId4"/>
    <p:sldId id="341" r:id="rId5"/>
    <p:sldId id="355" r:id="rId6"/>
    <p:sldId id="373" r:id="rId7"/>
    <p:sldId id="368" r:id="rId8"/>
    <p:sldId id="366" r:id="rId9"/>
    <p:sldId id="319" r:id="rId10"/>
    <p:sldId id="311" r:id="rId11"/>
    <p:sldId id="334" r:id="rId12"/>
    <p:sldId id="343" r:id="rId13"/>
    <p:sldId id="344" r:id="rId14"/>
    <p:sldId id="349" r:id="rId15"/>
    <p:sldId id="335" r:id="rId16"/>
    <p:sldId id="337" r:id="rId17"/>
    <p:sldId id="338" r:id="rId18"/>
    <p:sldId id="353" r:id="rId19"/>
    <p:sldId id="369" r:id="rId20"/>
    <p:sldId id="356" r:id="rId21"/>
    <p:sldId id="345" r:id="rId22"/>
    <p:sldId id="336" r:id="rId23"/>
    <p:sldId id="357" r:id="rId24"/>
    <p:sldId id="320" r:id="rId25"/>
    <p:sldId id="321" r:id="rId26"/>
    <p:sldId id="322" r:id="rId27"/>
    <p:sldId id="323" r:id="rId28"/>
    <p:sldId id="324" r:id="rId29"/>
    <p:sldId id="329" r:id="rId30"/>
    <p:sldId id="358" r:id="rId31"/>
    <p:sldId id="359" r:id="rId32"/>
    <p:sldId id="330" r:id="rId33"/>
    <p:sldId id="375" r:id="rId34"/>
    <p:sldId id="376" r:id="rId35"/>
    <p:sldId id="360" r:id="rId36"/>
    <p:sldId id="361" r:id="rId37"/>
    <p:sldId id="362" r:id="rId38"/>
    <p:sldId id="363" r:id="rId39"/>
    <p:sldId id="370" r:id="rId40"/>
    <p:sldId id="371" r:id="rId41"/>
    <p:sldId id="372" r:id="rId42"/>
    <p:sldId id="374" r:id="rId43"/>
    <p:sldId id="377" r:id="rId44"/>
    <p:sldId id="378" r:id="rId45"/>
    <p:sldId id="381" r:id="rId46"/>
    <p:sldId id="379" r:id="rId47"/>
    <p:sldId id="380" r:id="rId48"/>
    <p:sldId id="382" r:id="rId4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C8E9E2E-727D-41A0-91C0-67AD987A315A}">
          <p14:sldIdLst>
            <p14:sldId id="339"/>
            <p14:sldId id="256"/>
            <p14:sldId id="340"/>
            <p14:sldId id="341"/>
            <p14:sldId id="355"/>
            <p14:sldId id="373"/>
            <p14:sldId id="368"/>
            <p14:sldId id="366"/>
          </p14:sldIdLst>
        </p14:section>
        <p14:section name="Untitled Section" id="{2235825C-3C22-4314-B65B-607A4E9DCEE6}">
          <p14:sldIdLst>
            <p14:sldId id="319"/>
            <p14:sldId id="311"/>
            <p14:sldId id="334"/>
            <p14:sldId id="343"/>
            <p14:sldId id="344"/>
            <p14:sldId id="349"/>
            <p14:sldId id="335"/>
            <p14:sldId id="337"/>
            <p14:sldId id="338"/>
            <p14:sldId id="353"/>
            <p14:sldId id="369"/>
            <p14:sldId id="356"/>
            <p14:sldId id="345"/>
            <p14:sldId id="336"/>
            <p14:sldId id="357"/>
            <p14:sldId id="320"/>
            <p14:sldId id="321"/>
            <p14:sldId id="322"/>
            <p14:sldId id="323"/>
            <p14:sldId id="324"/>
            <p14:sldId id="329"/>
            <p14:sldId id="358"/>
            <p14:sldId id="359"/>
            <p14:sldId id="330"/>
            <p14:sldId id="375"/>
            <p14:sldId id="376"/>
          </p14:sldIdLst>
        </p14:section>
        <p14:section name="Untitled Section" id="{A55140C4-38F2-49C6-B497-44FA8912169E}">
          <p14:sldIdLst>
            <p14:sldId id="360"/>
            <p14:sldId id="361"/>
            <p14:sldId id="362"/>
            <p14:sldId id="363"/>
            <p14:sldId id="370"/>
            <p14:sldId id="371"/>
            <p14:sldId id="372"/>
            <p14:sldId id="374"/>
            <p14:sldId id="377"/>
          </p14:sldIdLst>
        </p14:section>
        <p14:section name="Untitled Section" id="{F6BF3CAF-0208-48C2-BF09-E13881BEC6ED}">
          <p14:sldIdLst>
            <p14:sldId id="378"/>
            <p14:sldId id="381"/>
          </p14:sldIdLst>
        </p14:section>
        <p14:section name="Untitled Section" id="{88B4C7E4-1181-459C-AB7F-BEF610AAE6A7}">
          <p14:sldIdLst>
            <p14:sldId id="379"/>
            <p14:sldId id="380"/>
            <p14:sldId id="382"/>
          </p14:sldIdLst>
        </p14:section>
        <p14:section name="Untitled Section" id="{546E2F82-31FF-4D1F-B70F-556B079CB7A3}">
          <p14:sldIdLst/>
        </p14:section>
        <p14:section name="Untitled Section" id="{21D23C9D-D022-49D9-BA94-DE3D2F62C350}">
          <p14:sldIdLst/>
        </p14:section>
        <p14:section name="Untitled Section" id="{866EE0E1-82C0-4F04-8AF3-72C4578B65A9}">
          <p14:sldIdLst/>
        </p14:section>
        <p14:section name="Untitled Section" id="{8C42235A-EE05-4133-8810-24ACA95668AD}">
          <p14:sldIdLst/>
        </p14:section>
        <p14:section name="Untitled Section" id="{F9CC8427-C428-43C7-9B54-31234617C6D1}">
          <p14:sldIdLst/>
        </p14:section>
        <p14:section name="Untitled Section" id="{56945365-1C48-4170-876C-EBDD7A94C175}">
          <p14:sldIdLst/>
        </p14:section>
        <p14:section name="Untitled Section" id="{F02083A9-FB0D-4558-86AB-A627695D101F}">
          <p14:sldIdLst/>
        </p14:section>
        <p14:section name="Untitled Section" id="{2C40FA69-A8A7-444B-8D2E-2807E5FBEED2}">
          <p14:sldIdLst/>
        </p14:section>
        <p14:section name="Untitled Section" id="{CA059647-7CD5-424B-A6C0-BFB8E72EC6A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36" autoAdjust="0"/>
    <p:restoredTop sz="83568" autoAdjust="0"/>
  </p:normalViewPr>
  <p:slideViewPr>
    <p:cSldViewPr>
      <p:cViewPr varScale="1">
        <p:scale>
          <a:sx n="39" d="100"/>
          <a:sy n="39" d="100"/>
        </p:scale>
        <p:origin x="762" y="54"/>
      </p:cViewPr>
      <p:guideLst>
        <p:guide orient="horz" pos="2160"/>
        <p:guide pos="2880"/>
      </p:guideLst>
    </p:cSldViewPr>
  </p:slideViewPr>
  <p:outlineViewPr>
    <p:cViewPr>
      <p:scale>
        <a:sx n="33" d="100"/>
        <a:sy n="33" d="100"/>
      </p:scale>
      <p:origin x="0" y="880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24463BB-56F9-4E9C-863C-87347EFA3F2A}" type="datetimeFigureOut">
              <a:rPr lang="fa-IR" smtClean="0"/>
              <a:t>18/01/1438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BA555C4-021E-48D2-B0AD-28E95F2FC69F}" type="slidenum">
              <a:rPr lang="fa-IR" smtClean="0"/>
              <a:t>‹#›</a:t>
            </a:fld>
            <a:endParaRPr lang="fa-IR"/>
          </a:p>
        </p:txBody>
      </p:sp>
    </p:spTree>
    <p:extLst>
      <p:ext uri="{BB962C8B-B14F-4D97-AF65-F5344CB8AC3E}">
        <p14:creationId xmlns:p14="http://schemas.microsoft.com/office/powerpoint/2010/main" val="322243934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28D97ED-9ADF-43A7-8714-83D66F5B11F2}"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28D97ED-9ADF-43A7-8714-83D66F5B11F2}"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28D97ED-9ADF-43A7-8714-83D66F5B11F2}" type="slidenum">
              <a:rPr lang="fa-IR" smtClean="0"/>
              <a:pPr/>
              <a:t>‹#›</a:t>
            </a:fld>
            <a:endParaRPr lang="fa-I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28D97ED-9ADF-43A7-8714-83D66F5B11F2}" type="slidenum">
              <a:rPr lang="fa-IR" smtClean="0"/>
              <a:pPr/>
              <a:t>‹#›</a:t>
            </a:fld>
            <a:endParaRPr lang="fa-I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28D97ED-9ADF-43A7-8714-83D66F5B11F2}"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28D97ED-9ADF-43A7-8714-83D66F5B11F2}" type="slidenum">
              <a:rPr lang="fa-IR" smtClean="0"/>
              <a:pPr/>
              <a:t>‹#›</a:t>
            </a:fld>
            <a:endParaRPr lang="fa-I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28D97ED-9ADF-43A7-8714-83D66F5B11F2}"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28D97ED-9ADF-43A7-8714-83D66F5B11F2}"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28D97ED-9ADF-43A7-8714-83D66F5B11F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28D97ED-9ADF-43A7-8714-83D66F5B11F2}" type="slidenum">
              <a:rPr lang="fa-IR" smtClean="0"/>
              <a:pPr/>
              <a:t>‹#›</a:t>
            </a:fld>
            <a:endParaRPr lang="fa-I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D87480-FA62-40A1-A1D0-841865A016AE}" type="datetimeFigureOut">
              <a:rPr lang="fa-IR" smtClean="0"/>
              <a:pPr/>
              <a:t>18/01/1438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28D97ED-9ADF-43A7-8714-83D66F5B11F2}" type="slidenum">
              <a:rPr lang="fa-IR" smtClean="0"/>
              <a:pPr/>
              <a:t>‹#›</a:t>
            </a:fld>
            <a:endParaRPr lang="fa-I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2B1B13E-D5AF-485E-81A1-82A140076526}" type="datetime4">
              <a:rPr lang="en-US" smtClean="0"/>
              <a:pPr/>
              <a:t>October 19, 2016</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754ED01-E2A0-4C1E-8E21-014B99041579}"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000" y="857250"/>
            <a:ext cx="6858000" cy="5143500"/>
          </a:xfrm>
          <a:prstGeom prst="rect">
            <a:avLst/>
          </a:prstGeom>
        </p:spPr>
      </p:pic>
      <p:pic>
        <p:nvPicPr>
          <p:cNvPr id="3" name="Picture 2"/>
          <p:cNvPicPr>
            <a:picLocks noChangeAspect="1"/>
          </p:cNvPicPr>
          <p:nvPr/>
        </p:nvPicPr>
        <p:blipFill>
          <a:blip r:embed="rId3"/>
          <a:stretch>
            <a:fillRect/>
          </a:stretch>
        </p:blipFill>
        <p:spPr>
          <a:xfrm>
            <a:off x="857250" y="971550"/>
            <a:ext cx="6229350" cy="1657350"/>
          </a:xfrm>
          <a:prstGeom prst="rect">
            <a:avLst/>
          </a:prstGeom>
        </p:spPr>
      </p:pic>
    </p:spTree>
    <p:extLst>
      <p:ext uri="{BB962C8B-B14F-4D97-AF65-F5344CB8AC3E}">
        <p14:creationId xmlns:p14="http://schemas.microsoft.com/office/powerpoint/2010/main" val="23108949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fa-IR" sz="2800" dirty="0" smtClean="0">
                <a:solidFill>
                  <a:schemeClr val="tx1"/>
                </a:solidFill>
              </a:rPr>
              <a:t>فرایندی است در راستای ایجاد رابطه والدگری مطلوب با کودک، برای فراهم کردن رشد عاطفی، شناختی و رفتاری فرزند و شکوفا شدن استعدادهای کودک.</a:t>
            </a:r>
          </a:p>
          <a:p>
            <a:r>
              <a:rPr lang="fa-IR" sz="2800" dirty="0" smtClean="0">
                <a:solidFill>
                  <a:schemeClr val="tx1"/>
                </a:solidFill>
              </a:rPr>
              <a:t>فرایند</a:t>
            </a:r>
          </a:p>
          <a:p>
            <a:r>
              <a:rPr lang="fa-IR" sz="2800" dirty="0" smtClean="0">
                <a:solidFill>
                  <a:schemeClr val="tx1"/>
                </a:solidFill>
              </a:rPr>
              <a:t>والدگری مطلوب(والد کسی است که خودش رشد کرده است)</a:t>
            </a:r>
          </a:p>
          <a:p>
            <a:r>
              <a:rPr lang="fa-IR" sz="2800" dirty="0" smtClean="0">
                <a:solidFill>
                  <a:schemeClr val="tx1"/>
                </a:solidFill>
              </a:rPr>
              <a:t>شکوفا شدن</a:t>
            </a:r>
            <a:endParaRPr lang="fa-IR" sz="2800" dirty="0">
              <a:solidFill>
                <a:schemeClr val="tx1"/>
              </a:solidFill>
            </a:endParaRPr>
          </a:p>
        </p:txBody>
      </p:sp>
      <p:sp>
        <p:nvSpPr>
          <p:cNvPr id="2" name="Title 1"/>
          <p:cNvSpPr>
            <a:spLocks noGrp="1"/>
          </p:cNvSpPr>
          <p:nvPr>
            <p:ph type="title"/>
          </p:nvPr>
        </p:nvSpPr>
        <p:spPr/>
        <p:txBody>
          <a:bodyPr/>
          <a:lstStyle/>
          <a:p>
            <a:r>
              <a:rPr lang="fa-IR" dirty="0" smtClean="0"/>
              <a:t>تعریف فرزندپروری</a:t>
            </a:r>
            <a:endParaRPr lang="fa-IR" dirty="0"/>
          </a:p>
        </p:txBody>
      </p:sp>
    </p:spTree>
    <p:extLst>
      <p:ext uri="{BB962C8B-B14F-4D97-AF65-F5344CB8AC3E}">
        <p14:creationId xmlns:p14="http://schemas.microsoft.com/office/powerpoint/2010/main" val="365608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980290" y="2312876"/>
            <a:ext cx="2592288"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7200" dirty="0" smtClean="0">
                <a:cs typeface="B Lotus" pitchFamily="2" charset="-78"/>
              </a:rPr>
              <a:t>فرایند</a:t>
            </a:r>
            <a:endParaRPr lang="fa-IR" sz="7200" dirty="0">
              <a:cs typeface="B Lotus" pitchFamily="2" charset="-78"/>
            </a:endParaRPr>
          </a:p>
        </p:txBody>
      </p:sp>
      <p:sp>
        <p:nvSpPr>
          <p:cNvPr id="5" name="Left Arrow Callout 4"/>
          <p:cNvSpPr/>
          <p:nvPr/>
        </p:nvSpPr>
        <p:spPr>
          <a:xfrm>
            <a:off x="4272492" y="548680"/>
            <a:ext cx="1512168" cy="936104"/>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Oval 5"/>
          <p:cNvSpPr/>
          <p:nvPr/>
        </p:nvSpPr>
        <p:spPr>
          <a:xfrm>
            <a:off x="792943" y="29665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a:cs typeface="B Lotus" pitchFamily="2" charset="-78"/>
              </a:rPr>
              <a:t>زمان بر</a:t>
            </a:r>
          </a:p>
        </p:txBody>
      </p:sp>
      <p:sp>
        <p:nvSpPr>
          <p:cNvPr id="7" name="Left Arrow Callout 6"/>
          <p:cNvSpPr/>
          <p:nvPr/>
        </p:nvSpPr>
        <p:spPr>
          <a:xfrm>
            <a:off x="4283968" y="1988840"/>
            <a:ext cx="1512168" cy="936104"/>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Oval 7"/>
          <p:cNvSpPr/>
          <p:nvPr/>
        </p:nvSpPr>
        <p:spPr>
          <a:xfrm>
            <a:off x="792943" y="1844824"/>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a:cs typeface="B Lotus" pitchFamily="2" charset="-78"/>
              </a:rPr>
              <a:t>دفعی نبودن</a:t>
            </a:r>
          </a:p>
        </p:txBody>
      </p:sp>
      <p:sp>
        <p:nvSpPr>
          <p:cNvPr id="9" name="Oval 8"/>
          <p:cNvSpPr/>
          <p:nvPr/>
        </p:nvSpPr>
        <p:spPr>
          <a:xfrm>
            <a:off x="734593" y="353701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a:cs typeface="B Lotus" pitchFamily="2" charset="-78"/>
              </a:rPr>
              <a:t>تاثیر گذشته بر آینده</a:t>
            </a:r>
          </a:p>
        </p:txBody>
      </p:sp>
      <p:sp>
        <p:nvSpPr>
          <p:cNvPr id="10" name="Oval 9"/>
          <p:cNvSpPr/>
          <p:nvPr/>
        </p:nvSpPr>
        <p:spPr>
          <a:xfrm>
            <a:off x="784416" y="515719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a:cs typeface="B Lotus" pitchFamily="2" charset="-78"/>
              </a:rPr>
              <a:t>نگاه گشتالتی</a:t>
            </a:r>
          </a:p>
        </p:txBody>
      </p:sp>
      <p:sp>
        <p:nvSpPr>
          <p:cNvPr id="11" name="Left Arrow Callout 10"/>
          <p:cNvSpPr/>
          <p:nvPr/>
        </p:nvSpPr>
        <p:spPr>
          <a:xfrm>
            <a:off x="4453911" y="3789040"/>
            <a:ext cx="1512168" cy="936104"/>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Left Arrow Callout 11"/>
          <p:cNvSpPr/>
          <p:nvPr/>
        </p:nvSpPr>
        <p:spPr>
          <a:xfrm>
            <a:off x="4586451" y="5216357"/>
            <a:ext cx="1512168" cy="936104"/>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Tree>
    <p:extLst>
      <p:ext uri="{BB962C8B-B14F-4D97-AF65-F5344CB8AC3E}">
        <p14:creationId xmlns:p14="http://schemas.microsoft.com/office/powerpoint/2010/main" val="167170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fade">
                                      <p:cBhvr>
                                        <p:cTn id="28" dur="1000"/>
                                        <p:tgtEl>
                                          <p:spTgt spid="9">
                                            <p:txEl>
                                              <p:pRg st="0" end="0"/>
                                            </p:txEl>
                                          </p:spTgt>
                                        </p:tgtEl>
                                      </p:cBhvr>
                                    </p:animEffect>
                                    <p:anim calcmode="lin" valueType="num">
                                      <p:cBhvr>
                                        <p:cTn id="29"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fade">
                                      <p:cBhvr>
                                        <p:cTn id="35" dur="1000"/>
                                        <p:tgtEl>
                                          <p:spTgt spid="10">
                                            <p:txEl>
                                              <p:pRg st="0" end="0"/>
                                            </p:txEl>
                                          </p:spTgt>
                                        </p:tgtEl>
                                      </p:cBhvr>
                                    </p:animEffect>
                                    <p:anim calcmode="lin" valueType="num">
                                      <p:cBhvr>
                                        <p:cTn id="3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3600" dirty="0" smtClean="0">
                <a:solidFill>
                  <a:schemeClr val="tx1"/>
                </a:solidFill>
              </a:rPr>
              <a:t>شکوفا شدن در هر سه زمینه (شناختی، عاطفی، رفتاری) وجود دارد</a:t>
            </a:r>
          </a:p>
          <a:p>
            <a:r>
              <a:rPr lang="fa-IR" sz="3600" dirty="0" smtClean="0">
                <a:solidFill>
                  <a:schemeClr val="tx1"/>
                </a:solidFill>
              </a:rPr>
              <a:t>فرایند فرزند پروری دقیقا یک امر دورنی است(کشاورز)</a:t>
            </a:r>
          </a:p>
          <a:p>
            <a:r>
              <a:rPr lang="fa-IR" sz="3600" dirty="0" smtClean="0">
                <a:solidFill>
                  <a:schemeClr val="tx1"/>
                </a:solidFill>
              </a:rPr>
              <a:t>تمام این حوزه ها باید به یک اندازه رشد کند</a:t>
            </a:r>
          </a:p>
          <a:p>
            <a:endParaRPr lang="fa-IR" sz="3600" dirty="0">
              <a:solidFill>
                <a:schemeClr val="tx1"/>
              </a:solidFill>
            </a:endParaRPr>
          </a:p>
        </p:txBody>
      </p:sp>
      <p:sp>
        <p:nvSpPr>
          <p:cNvPr id="3" name="Title 2"/>
          <p:cNvSpPr>
            <a:spLocks noGrp="1"/>
          </p:cNvSpPr>
          <p:nvPr>
            <p:ph type="title"/>
          </p:nvPr>
        </p:nvSpPr>
        <p:spPr/>
        <p:txBody>
          <a:bodyPr>
            <a:normAutofit/>
          </a:bodyPr>
          <a:lstStyle/>
          <a:p>
            <a:r>
              <a:rPr lang="fa-IR" sz="6600" dirty="0" smtClean="0">
                <a:solidFill>
                  <a:schemeClr val="tx1"/>
                </a:solidFill>
              </a:rPr>
              <a:t>شکوفا کردن </a:t>
            </a:r>
            <a:endParaRPr lang="fa-IR" sz="6600" dirty="0">
              <a:solidFill>
                <a:schemeClr val="tx1"/>
              </a:solidFill>
            </a:endParaRPr>
          </a:p>
        </p:txBody>
      </p:sp>
    </p:spTree>
    <p:extLst>
      <p:ext uri="{BB962C8B-B14F-4D97-AF65-F5344CB8AC3E}">
        <p14:creationId xmlns:p14="http://schemas.microsoft.com/office/powerpoint/2010/main" val="2557810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fa-IR" sz="3200" dirty="0" smtClean="0">
                <a:solidFill>
                  <a:schemeClr val="tx1"/>
                </a:solidFill>
              </a:rPr>
              <a:t>*والد فردی رشد یافته است که زمینه رشد فرزند خود را فراهم می کند.</a:t>
            </a:r>
          </a:p>
          <a:p>
            <a:r>
              <a:rPr lang="fa-IR" sz="3200" dirty="0" smtClean="0">
                <a:solidFill>
                  <a:schemeClr val="tx1"/>
                </a:solidFill>
              </a:rPr>
              <a:t>والد باید ظرفیت داشته باشد(مادری که با یک سرما)</a:t>
            </a:r>
          </a:p>
          <a:p>
            <a:r>
              <a:rPr lang="fa-IR" sz="3200" dirty="0" smtClean="0">
                <a:solidFill>
                  <a:schemeClr val="tx1"/>
                </a:solidFill>
              </a:rPr>
              <a:t>*انواع والد</a:t>
            </a:r>
          </a:p>
          <a:p>
            <a:r>
              <a:rPr lang="fa-IR" sz="3200" dirty="0" smtClean="0">
                <a:solidFill>
                  <a:schemeClr val="tx1"/>
                </a:solidFill>
              </a:rPr>
              <a:t>والدی که ارتباطی با دنیای درونی کودک ندارد</a:t>
            </a:r>
          </a:p>
          <a:p>
            <a:r>
              <a:rPr lang="fa-IR" sz="3200" dirty="0" smtClean="0">
                <a:solidFill>
                  <a:schemeClr val="tx1"/>
                </a:solidFill>
              </a:rPr>
              <a:t>والدی نمی تواند با کودک خود رشد کند</a:t>
            </a:r>
          </a:p>
          <a:p>
            <a:r>
              <a:rPr lang="fa-IR" sz="3200" dirty="0" smtClean="0">
                <a:solidFill>
                  <a:schemeClr val="tx1"/>
                </a:solidFill>
              </a:rPr>
              <a:t>والدی که همراه با کودک خود رشد می کند.   </a:t>
            </a:r>
            <a:endParaRPr lang="fa-IR" sz="3200" dirty="0">
              <a:solidFill>
                <a:schemeClr val="tx1"/>
              </a:solidFill>
            </a:endParaRPr>
          </a:p>
        </p:txBody>
      </p:sp>
      <p:sp>
        <p:nvSpPr>
          <p:cNvPr id="3" name="Title 2"/>
          <p:cNvSpPr>
            <a:spLocks noGrp="1"/>
          </p:cNvSpPr>
          <p:nvPr>
            <p:ph type="title"/>
          </p:nvPr>
        </p:nvSpPr>
        <p:spPr/>
        <p:txBody>
          <a:bodyPr>
            <a:noAutofit/>
          </a:bodyPr>
          <a:lstStyle/>
          <a:p>
            <a:r>
              <a:rPr lang="fa-IR" sz="8000" dirty="0" smtClean="0">
                <a:solidFill>
                  <a:schemeClr val="tx1"/>
                </a:solidFill>
              </a:rPr>
              <a:t>والد گری</a:t>
            </a:r>
            <a:endParaRPr lang="fa-IR" sz="8000" dirty="0">
              <a:solidFill>
                <a:schemeClr val="tx1"/>
              </a:solidFill>
            </a:endParaRPr>
          </a:p>
        </p:txBody>
      </p:sp>
    </p:spTree>
    <p:extLst>
      <p:ext uri="{BB962C8B-B14F-4D97-AF65-F5344CB8AC3E}">
        <p14:creationId xmlns:p14="http://schemas.microsoft.com/office/powerpoint/2010/main" val="1343817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5724128" y="2996952"/>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t>دو بال تربیت</a:t>
            </a:r>
            <a:endParaRPr lang="fa-IR" sz="3200" b="1" dirty="0"/>
          </a:p>
        </p:txBody>
      </p:sp>
      <p:sp>
        <p:nvSpPr>
          <p:cNvPr id="6" name="Action Button: Back or Previous 5">
            <a:hlinkClick r:id="" action="ppaction://hlinkshowjump?jump=previousslide" highlightClick="1"/>
          </p:cNvPr>
          <p:cNvSpPr/>
          <p:nvPr/>
        </p:nvSpPr>
        <p:spPr>
          <a:xfrm>
            <a:off x="3638900" y="2852936"/>
            <a:ext cx="1656184" cy="187220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Oval 6"/>
          <p:cNvSpPr/>
          <p:nvPr/>
        </p:nvSpPr>
        <p:spPr>
          <a:xfrm>
            <a:off x="827584" y="927479"/>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t>(مادر</a:t>
            </a:r>
            <a:r>
              <a:rPr lang="fa-IR" sz="3200" b="1" dirty="0"/>
              <a:t>)</a:t>
            </a:r>
          </a:p>
        </p:txBody>
      </p:sp>
      <p:sp>
        <p:nvSpPr>
          <p:cNvPr id="8" name="Oval 7"/>
          <p:cNvSpPr/>
          <p:nvPr/>
        </p:nvSpPr>
        <p:spPr>
          <a:xfrm>
            <a:off x="539552" y="4282543"/>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t>(پدر</a:t>
            </a:r>
            <a:r>
              <a:rPr lang="fa-IR" sz="3200" b="1" dirty="0"/>
              <a:t>)</a:t>
            </a:r>
          </a:p>
        </p:txBody>
      </p:sp>
    </p:spTree>
    <p:extLst>
      <p:ext uri="{BB962C8B-B14F-4D97-AF65-F5344CB8AC3E}">
        <p14:creationId xmlns:p14="http://schemas.microsoft.com/office/powerpoint/2010/main" val="420569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2000"/>
                                        <p:tgtEl>
                                          <p:spTgt spid="7">
                                            <p:txEl>
                                              <p:pRg st="0" end="0"/>
                                            </p:txEl>
                                          </p:spTgt>
                                        </p:tgtEl>
                                      </p:cBhvr>
                                    </p:animEffect>
                                    <p:anim calcmode="lin" valueType="num">
                                      <p:cBhvr>
                                        <p:cTn id="15"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2000"/>
                                        <p:tgtEl>
                                          <p:spTgt spid="8">
                                            <p:txEl>
                                              <p:pRg st="0" end="0"/>
                                            </p:txEl>
                                          </p:spTgt>
                                        </p:tgtEl>
                                      </p:cBhvr>
                                    </p:animEffect>
                                    <p:anim calcmode="lin" valueType="num">
                                      <p:cBhvr>
                                        <p:cTn id="22" dur="2000" fill="hold"/>
                                        <p:tgtEl>
                                          <p:spTgt spid="8">
                                            <p:txEl>
                                              <p:pRg st="0" end="0"/>
                                            </p:txEl>
                                          </p:spTgt>
                                        </p:tgtEl>
                                        <p:attrNameLst>
                                          <p:attrName>ppt_w</p:attrName>
                                        </p:attrNameLst>
                                      </p:cBhvr>
                                      <p:tavLst>
                                        <p:tav tm="0" fmla="#ppt_w*sin(2.5*pi*$)">
                                          <p:val>
                                            <p:fltVal val="0"/>
                                          </p:val>
                                        </p:tav>
                                        <p:tav tm="100000">
                                          <p:val>
                                            <p:fltVal val="1"/>
                                          </p:val>
                                        </p:tav>
                                      </p:tavLst>
                                    </p:anim>
                                    <p:anim calcmode="lin" valueType="num">
                                      <p:cBhvr>
                                        <p:cTn id="23" dur="2000" fill="hold"/>
                                        <p:tgtEl>
                                          <p:spTgt spid="8">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5724128" y="2996952"/>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t>فاکتورهای تربیت</a:t>
            </a:r>
            <a:endParaRPr lang="fa-IR" sz="3200" b="1" dirty="0"/>
          </a:p>
        </p:txBody>
      </p:sp>
      <p:sp>
        <p:nvSpPr>
          <p:cNvPr id="6" name="Action Button: Back or Previous 5">
            <a:hlinkClick r:id="" action="ppaction://hlinkshowjump?jump=previousslide" highlightClick="1"/>
          </p:cNvPr>
          <p:cNvSpPr/>
          <p:nvPr/>
        </p:nvSpPr>
        <p:spPr>
          <a:xfrm>
            <a:off x="3638900" y="2852936"/>
            <a:ext cx="1656184" cy="187220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Oval 6"/>
          <p:cNvSpPr/>
          <p:nvPr/>
        </p:nvSpPr>
        <p:spPr>
          <a:xfrm>
            <a:off x="827584" y="927479"/>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a:t>پاسخ دهی(مادر)</a:t>
            </a:r>
          </a:p>
        </p:txBody>
      </p:sp>
      <p:sp>
        <p:nvSpPr>
          <p:cNvPr id="8" name="Oval 7"/>
          <p:cNvSpPr/>
          <p:nvPr/>
        </p:nvSpPr>
        <p:spPr>
          <a:xfrm>
            <a:off x="539552" y="4282543"/>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a:t>توقع(پدر)</a:t>
            </a:r>
          </a:p>
        </p:txBody>
      </p:sp>
    </p:spTree>
    <p:extLst>
      <p:ext uri="{BB962C8B-B14F-4D97-AF65-F5344CB8AC3E}">
        <p14:creationId xmlns:p14="http://schemas.microsoft.com/office/powerpoint/2010/main" val="371300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2000"/>
                                        <p:tgtEl>
                                          <p:spTgt spid="7">
                                            <p:txEl>
                                              <p:pRg st="0" end="0"/>
                                            </p:txEl>
                                          </p:spTgt>
                                        </p:tgtEl>
                                      </p:cBhvr>
                                    </p:animEffect>
                                    <p:anim calcmode="lin" valueType="num">
                                      <p:cBhvr>
                                        <p:cTn id="15"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2000"/>
                                        <p:tgtEl>
                                          <p:spTgt spid="8">
                                            <p:txEl>
                                              <p:pRg st="0" end="0"/>
                                            </p:txEl>
                                          </p:spTgt>
                                        </p:tgtEl>
                                      </p:cBhvr>
                                    </p:animEffect>
                                    <p:anim calcmode="lin" valueType="num">
                                      <p:cBhvr>
                                        <p:cTn id="22" dur="2000" fill="hold"/>
                                        <p:tgtEl>
                                          <p:spTgt spid="8">
                                            <p:txEl>
                                              <p:pRg st="0" end="0"/>
                                            </p:txEl>
                                          </p:spTgt>
                                        </p:tgtEl>
                                        <p:attrNameLst>
                                          <p:attrName>ppt_w</p:attrName>
                                        </p:attrNameLst>
                                      </p:cBhvr>
                                      <p:tavLst>
                                        <p:tav tm="0" fmla="#ppt_w*sin(2.5*pi*$)">
                                          <p:val>
                                            <p:fltVal val="0"/>
                                          </p:val>
                                        </p:tav>
                                        <p:tav tm="100000">
                                          <p:val>
                                            <p:fltVal val="1"/>
                                          </p:val>
                                        </p:tav>
                                      </p:tavLst>
                                    </p:anim>
                                    <p:anim calcmode="lin" valueType="num">
                                      <p:cBhvr>
                                        <p:cTn id="23" dur="2000" fill="hold"/>
                                        <p:tgtEl>
                                          <p:spTgt spid="8">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564432" y="1027375"/>
            <a:ext cx="5730240" cy="4890472"/>
          </a:xfrm>
          <a:prstGeom prst="rect">
            <a:avLst/>
          </a:prstGeom>
        </p:spPr>
      </p:pic>
    </p:spTree>
    <p:extLst>
      <p:ext uri="{BB962C8B-B14F-4D97-AF65-F5344CB8AC3E}">
        <p14:creationId xmlns:p14="http://schemas.microsoft.com/office/powerpoint/2010/main" val="217812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6804248" y="764704"/>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پاسخ دهی بالا</a:t>
            </a:r>
          </a:p>
        </p:txBody>
      </p:sp>
      <p:sp>
        <p:nvSpPr>
          <p:cNvPr id="5" name="Action Button: Back or Previous 4">
            <a:hlinkClick r:id="" action="ppaction://hlinkshowjump?jump=previousslide" highlightClick="1"/>
          </p:cNvPr>
          <p:cNvSpPr/>
          <p:nvPr/>
        </p:nvSpPr>
        <p:spPr>
          <a:xfrm>
            <a:off x="2843808" y="1016732"/>
            <a:ext cx="1008112" cy="57606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Oval 5"/>
          <p:cNvSpPr/>
          <p:nvPr/>
        </p:nvSpPr>
        <p:spPr>
          <a:xfrm>
            <a:off x="4298954" y="764704"/>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توقع بالا</a:t>
            </a:r>
          </a:p>
        </p:txBody>
      </p:sp>
      <p:sp>
        <p:nvSpPr>
          <p:cNvPr id="7" name="Oval 6"/>
          <p:cNvSpPr/>
          <p:nvPr/>
        </p:nvSpPr>
        <p:spPr>
          <a:xfrm>
            <a:off x="251520" y="764704"/>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سبک مقتدر</a:t>
            </a:r>
          </a:p>
        </p:txBody>
      </p:sp>
      <p:sp>
        <p:nvSpPr>
          <p:cNvPr id="8" name="Oval 7"/>
          <p:cNvSpPr/>
          <p:nvPr/>
        </p:nvSpPr>
        <p:spPr>
          <a:xfrm>
            <a:off x="323528" y="2346612"/>
            <a:ext cx="2160240" cy="12897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سبک سهل گیر</a:t>
            </a:r>
          </a:p>
        </p:txBody>
      </p:sp>
      <p:sp>
        <p:nvSpPr>
          <p:cNvPr id="9" name="Oval 8"/>
          <p:cNvSpPr/>
          <p:nvPr/>
        </p:nvSpPr>
        <p:spPr>
          <a:xfrm>
            <a:off x="4302464" y="2346612"/>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توقع پایین</a:t>
            </a:r>
          </a:p>
        </p:txBody>
      </p:sp>
      <p:sp>
        <p:nvSpPr>
          <p:cNvPr id="10" name="Oval 9"/>
          <p:cNvSpPr/>
          <p:nvPr/>
        </p:nvSpPr>
        <p:spPr>
          <a:xfrm>
            <a:off x="6863061" y="2346612"/>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پاسخ دهی بالا</a:t>
            </a:r>
          </a:p>
        </p:txBody>
      </p:sp>
      <p:sp>
        <p:nvSpPr>
          <p:cNvPr id="11" name="Oval 10"/>
          <p:cNvSpPr/>
          <p:nvPr/>
        </p:nvSpPr>
        <p:spPr>
          <a:xfrm>
            <a:off x="211088" y="5608596"/>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سبک رهاکننده</a:t>
            </a:r>
          </a:p>
        </p:txBody>
      </p:sp>
      <p:sp>
        <p:nvSpPr>
          <p:cNvPr id="12" name="Oval 11"/>
          <p:cNvSpPr/>
          <p:nvPr/>
        </p:nvSpPr>
        <p:spPr>
          <a:xfrm>
            <a:off x="4188118" y="5589240"/>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پاسخ دهی پایین</a:t>
            </a:r>
          </a:p>
        </p:txBody>
      </p:sp>
      <p:sp>
        <p:nvSpPr>
          <p:cNvPr id="13" name="Oval 12"/>
          <p:cNvSpPr/>
          <p:nvPr/>
        </p:nvSpPr>
        <p:spPr>
          <a:xfrm>
            <a:off x="6930071" y="5589240"/>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توقع پایین</a:t>
            </a:r>
          </a:p>
        </p:txBody>
      </p:sp>
      <p:sp>
        <p:nvSpPr>
          <p:cNvPr id="14" name="Oval 13"/>
          <p:cNvSpPr/>
          <p:nvPr/>
        </p:nvSpPr>
        <p:spPr>
          <a:xfrm>
            <a:off x="211088" y="4365104"/>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سبک مستبد</a:t>
            </a:r>
          </a:p>
        </p:txBody>
      </p:sp>
      <p:sp>
        <p:nvSpPr>
          <p:cNvPr id="15" name="Oval 14"/>
          <p:cNvSpPr/>
          <p:nvPr/>
        </p:nvSpPr>
        <p:spPr>
          <a:xfrm>
            <a:off x="4095653" y="4221088"/>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پاسخ دهی پایین</a:t>
            </a:r>
          </a:p>
        </p:txBody>
      </p:sp>
      <p:sp>
        <p:nvSpPr>
          <p:cNvPr id="16" name="Oval 15"/>
          <p:cNvSpPr/>
          <p:nvPr/>
        </p:nvSpPr>
        <p:spPr>
          <a:xfrm>
            <a:off x="6804248" y="4221088"/>
            <a:ext cx="2160240"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t>توقع بالا</a:t>
            </a:r>
          </a:p>
        </p:txBody>
      </p:sp>
      <p:sp>
        <p:nvSpPr>
          <p:cNvPr id="17" name="Action Button: Back or Previous 16">
            <a:hlinkClick r:id="" action="ppaction://hlinkshowjump?jump=previousslide" highlightClick="1"/>
          </p:cNvPr>
          <p:cNvSpPr/>
          <p:nvPr/>
        </p:nvSpPr>
        <p:spPr>
          <a:xfrm>
            <a:off x="2833936" y="5841268"/>
            <a:ext cx="1008112" cy="57606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Action Button: Back or Previous 17">
            <a:hlinkClick r:id="" action="ppaction://hlinkshowjump?jump=previousslide" highlightClick="1"/>
          </p:cNvPr>
          <p:cNvSpPr/>
          <p:nvPr/>
        </p:nvSpPr>
        <p:spPr>
          <a:xfrm>
            <a:off x="2838872" y="4617132"/>
            <a:ext cx="1008112" cy="57606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9" name="Action Button: Back or Previous 18">
            <a:hlinkClick r:id="" action="ppaction://hlinkshowjump?jump=previousslide" highlightClick="1"/>
          </p:cNvPr>
          <p:cNvSpPr/>
          <p:nvPr/>
        </p:nvSpPr>
        <p:spPr>
          <a:xfrm>
            <a:off x="2987824" y="2598640"/>
            <a:ext cx="1008112" cy="576064"/>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3593951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980290" y="2312876"/>
            <a:ext cx="2592288" cy="21242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7200" dirty="0" smtClean="0">
                <a:cs typeface="B Lotus" pitchFamily="2" charset="-78"/>
              </a:rPr>
              <a:t>والد</a:t>
            </a:r>
            <a:endParaRPr lang="fa-IR" sz="7200" dirty="0">
              <a:cs typeface="B Lotus" pitchFamily="2" charset="-78"/>
            </a:endParaRPr>
          </a:p>
        </p:txBody>
      </p:sp>
      <p:sp>
        <p:nvSpPr>
          <p:cNvPr id="8" name="Oval 7"/>
          <p:cNvSpPr/>
          <p:nvPr/>
        </p:nvSpPr>
        <p:spPr>
          <a:xfrm>
            <a:off x="1619672" y="980728"/>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B Lotus" pitchFamily="2" charset="-78"/>
              </a:rPr>
              <a:t>منتقد</a:t>
            </a:r>
            <a:endParaRPr lang="fa-IR" sz="3600" dirty="0">
              <a:cs typeface="B Lotus" pitchFamily="2" charset="-78"/>
            </a:endParaRPr>
          </a:p>
        </p:txBody>
      </p:sp>
      <p:sp>
        <p:nvSpPr>
          <p:cNvPr id="9" name="Oval 8"/>
          <p:cNvSpPr/>
          <p:nvPr/>
        </p:nvSpPr>
        <p:spPr>
          <a:xfrm>
            <a:off x="1619672" y="281693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cs typeface="B Lotus" pitchFamily="2" charset="-78"/>
              </a:rPr>
              <a:t>تنبیه گر</a:t>
            </a:r>
            <a:endParaRPr lang="fa-IR" sz="3200" dirty="0">
              <a:cs typeface="B Lotus" pitchFamily="2" charset="-78"/>
            </a:endParaRPr>
          </a:p>
        </p:txBody>
      </p:sp>
      <p:sp>
        <p:nvSpPr>
          <p:cNvPr id="10" name="Oval 9"/>
          <p:cNvSpPr/>
          <p:nvPr/>
        </p:nvSpPr>
        <p:spPr>
          <a:xfrm>
            <a:off x="1619672" y="479715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cs typeface="B Lotus" pitchFamily="2" charset="-78"/>
              </a:rPr>
              <a:t>حامی</a:t>
            </a:r>
            <a:endParaRPr lang="fa-IR" sz="3200" dirty="0">
              <a:cs typeface="B Lotus" pitchFamily="2" charset="-78"/>
            </a:endParaRPr>
          </a:p>
        </p:txBody>
      </p:sp>
    </p:spTree>
    <p:extLst>
      <p:ext uri="{BB962C8B-B14F-4D97-AF65-F5344CB8AC3E}">
        <p14:creationId xmlns:p14="http://schemas.microsoft.com/office/powerpoint/2010/main" val="124717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1000"/>
                                        <p:tgtEl>
                                          <p:spTgt spid="9">
                                            <p:txEl>
                                              <p:pRg st="0" end="0"/>
                                            </p:txEl>
                                          </p:spTgt>
                                        </p:tgtEl>
                                      </p:cBhvr>
                                    </p:animEffect>
                                    <p:anim calcmode="lin" valueType="num">
                                      <p:cBhvr>
                                        <p:cTn id="2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1000"/>
                                        <p:tgtEl>
                                          <p:spTgt spid="10">
                                            <p:txEl>
                                              <p:pRg st="0" end="0"/>
                                            </p:txEl>
                                          </p:spTgt>
                                        </p:tgtEl>
                                      </p:cBhvr>
                                    </p:animEffect>
                                    <p:anim calcmode="lin" valueType="num">
                                      <p:cBhvr>
                                        <p:cTn id="29"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980290" y="2312876"/>
            <a:ext cx="2592288" cy="21242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7200" dirty="0" smtClean="0">
                <a:cs typeface="B Lotus" pitchFamily="2" charset="-78"/>
              </a:rPr>
              <a:t>والد</a:t>
            </a:r>
            <a:endParaRPr lang="fa-IR" sz="7200" dirty="0">
              <a:cs typeface="B Lotus" pitchFamily="2" charset="-78"/>
            </a:endParaRPr>
          </a:p>
        </p:txBody>
      </p:sp>
      <p:sp>
        <p:nvSpPr>
          <p:cNvPr id="8" name="Oval 7"/>
          <p:cNvSpPr/>
          <p:nvPr/>
        </p:nvSpPr>
        <p:spPr>
          <a:xfrm>
            <a:off x="1619672" y="980728"/>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B Lotus" pitchFamily="2" charset="-78"/>
              </a:rPr>
              <a:t>کودک</a:t>
            </a:r>
            <a:endParaRPr lang="fa-IR" sz="3600" dirty="0">
              <a:cs typeface="B Lotus" pitchFamily="2" charset="-78"/>
            </a:endParaRPr>
          </a:p>
        </p:txBody>
      </p:sp>
      <p:sp>
        <p:nvSpPr>
          <p:cNvPr id="9" name="Oval 8"/>
          <p:cNvSpPr/>
          <p:nvPr/>
        </p:nvSpPr>
        <p:spPr>
          <a:xfrm>
            <a:off x="1619672" y="281693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cs typeface="B Lotus" pitchFamily="2" charset="-78"/>
              </a:rPr>
              <a:t>بزرگسال</a:t>
            </a:r>
            <a:endParaRPr lang="fa-IR" sz="3200" dirty="0">
              <a:cs typeface="B Lotus" pitchFamily="2" charset="-78"/>
            </a:endParaRPr>
          </a:p>
        </p:txBody>
      </p:sp>
      <p:sp>
        <p:nvSpPr>
          <p:cNvPr id="10" name="Oval 9"/>
          <p:cNvSpPr/>
          <p:nvPr/>
        </p:nvSpPr>
        <p:spPr>
          <a:xfrm>
            <a:off x="1619672" y="479715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cs typeface="B Lotus" pitchFamily="2" charset="-78"/>
              </a:rPr>
              <a:t>همسال</a:t>
            </a:r>
            <a:endParaRPr lang="fa-IR" sz="3200" dirty="0">
              <a:cs typeface="B Lotus" pitchFamily="2" charset="-78"/>
            </a:endParaRPr>
          </a:p>
        </p:txBody>
      </p:sp>
    </p:spTree>
    <p:extLst>
      <p:ext uri="{BB962C8B-B14F-4D97-AF65-F5344CB8AC3E}">
        <p14:creationId xmlns:p14="http://schemas.microsoft.com/office/powerpoint/2010/main" val="279847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1000"/>
                                        <p:tgtEl>
                                          <p:spTgt spid="9">
                                            <p:txEl>
                                              <p:pRg st="0" end="0"/>
                                            </p:txEl>
                                          </p:spTgt>
                                        </p:tgtEl>
                                      </p:cBhvr>
                                    </p:animEffect>
                                    <p:anim calcmode="lin" valueType="num">
                                      <p:cBhvr>
                                        <p:cTn id="2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1000"/>
                                        <p:tgtEl>
                                          <p:spTgt spid="10">
                                            <p:txEl>
                                              <p:pRg st="0" end="0"/>
                                            </p:txEl>
                                          </p:spTgt>
                                        </p:tgtEl>
                                      </p:cBhvr>
                                    </p:animEffect>
                                    <p:anim calcmode="lin" valueType="num">
                                      <p:cBhvr>
                                        <p:cTn id="29"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130425"/>
            <a:ext cx="8278688" cy="1470025"/>
          </a:xfrm>
        </p:spPr>
        <p:txBody>
          <a:bodyPr>
            <a:normAutofit/>
          </a:bodyPr>
          <a:lstStyle/>
          <a:p>
            <a:r>
              <a:rPr lang="ar-SA" dirty="0">
                <a:effectLst/>
              </a:rPr>
              <a:t>گروه های والدین متمرکز بر مسایل </a:t>
            </a:r>
            <a:r>
              <a:rPr lang="ar-SA" dirty="0" smtClean="0">
                <a:effectLst/>
              </a:rPr>
              <a:t>کودکان</a:t>
            </a:r>
            <a:r>
              <a:rPr lang="fa-IR" dirty="0" smtClean="0">
                <a:effectLst/>
              </a:rPr>
              <a:t/>
            </a:r>
            <a:br>
              <a:rPr lang="fa-IR" dirty="0" smtClean="0">
                <a:effectLst/>
              </a:rPr>
            </a:br>
            <a:r>
              <a:rPr lang="fa-IR" dirty="0" smtClean="0"/>
              <a:t>آموزش مدیریت رفتاری به والدین</a:t>
            </a:r>
            <a:endParaRPr lang="fa-IR" dirty="0"/>
          </a:p>
        </p:txBody>
      </p:sp>
      <p:sp>
        <p:nvSpPr>
          <p:cNvPr id="3" name="Subtitle 2"/>
          <p:cNvSpPr>
            <a:spLocks noGrp="1"/>
          </p:cNvSpPr>
          <p:nvPr>
            <p:ph type="subTitle" idx="1"/>
          </p:nvPr>
        </p:nvSpPr>
        <p:spPr/>
        <p:txBody>
          <a:bodyPr>
            <a:normAutofit/>
          </a:bodyPr>
          <a:lstStyle/>
          <a:p>
            <a:pPr algn="ctr"/>
            <a:r>
              <a:rPr lang="fa-IR" dirty="0" smtClean="0">
                <a:solidFill>
                  <a:schemeClr val="accent3">
                    <a:lumMod val="50000"/>
                  </a:schemeClr>
                </a:solidFill>
              </a:rPr>
              <a:t>محمد صادق آقاجانی کوپایی</a:t>
            </a:r>
            <a:endParaRPr lang="en-US" dirty="0" smtClean="0">
              <a:solidFill>
                <a:schemeClr val="accent3">
                  <a:lumMod val="50000"/>
                </a:schemeClr>
              </a:solidFill>
            </a:endParaRPr>
          </a:p>
          <a:p>
            <a:pPr algn="ctr"/>
            <a:endParaRPr lang="en-US" dirty="0">
              <a:solidFill>
                <a:schemeClr val="accent3">
                  <a:lumMod val="50000"/>
                </a:schemeClr>
              </a:solidFill>
            </a:endParaRPr>
          </a:p>
          <a:p>
            <a:pPr algn="ctr"/>
            <a:r>
              <a:rPr lang="fa-IR" dirty="0" smtClean="0">
                <a:solidFill>
                  <a:schemeClr val="accent3">
                    <a:lumMod val="50000"/>
                  </a:schemeClr>
                </a:solidFill>
              </a:rPr>
              <a:t>دانشجوی دکتری روان شناسی</a:t>
            </a:r>
            <a:endParaRPr lang="en-US" dirty="0">
              <a:solidFill>
                <a:schemeClr val="accent3">
                  <a:lumMod val="50000"/>
                </a:schemeClr>
              </a:solidFill>
            </a:endParaRPr>
          </a:p>
        </p:txBody>
      </p:sp>
    </p:spTree>
    <p:extLst>
      <p:ext uri="{BB962C8B-B14F-4D97-AF65-F5344CB8AC3E}">
        <p14:creationId xmlns:p14="http://schemas.microsoft.com/office/powerpoint/2010/main" val="183690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Scale>
                                      <p:cBhvr>
                                        <p:cTn id="7"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2" end="2"/>
                                            </p:txEl>
                                          </p:spTgt>
                                        </p:tgtEl>
                                        <p:attrNameLst>
                                          <p:attrName>ppt_x</p:attrName>
                                          <p:attrName>ppt_y</p:attrName>
                                        </p:attrNameLst>
                                      </p:cBhvr>
                                    </p:animMotion>
                                    <p:animEffect transition="in" filter="fade">
                                      <p:cBhvr>
                                        <p:cTn id="9" dur="1000"/>
                                        <p:tgtEl>
                                          <p:spTgt spid="3">
                                            <p:txEl>
                                              <p:pRg st="2" end="2"/>
                                            </p:txEl>
                                          </p:spTgt>
                                        </p:tgtEl>
                                      </p:cBhvr>
                                    </p:animEffect>
                                  </p:childTnLst>
                                </p:cTn>
                              </p:par>
                            </p:childTnLst>
                          </p:cTn>
                        </p:par>
                        <p:par>
                          <p:cTn id="10" fill="hold">
                            <p:stCondLst>
                              <p:cond delay="1000"/>
                            </p:stCondLst>
                            <p:childTnLst>
                              <p:par>
                                <p:cTn id="11" presetID="52"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Scale>
                                      <p:cBhvr>
                                        <p:cTn id="13"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
                                            <p:txEl>
                                              <p:pRg st="0" end="0"/>
                                            </p:txEl>
                                          </p:spTgt>
                                        </p:tgtEl>
                                        <p:attrNameLst>
                                          <p:attrName>ppt_x</p:attrName>
                                          <p:attrName>ppt_y</p:attrName>
                                        </p:attrNameLst>
                                      </p:cBhvr>
                                    </p:animMotion>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980290" y="2312876"/>
            <a:ext cx="2592288"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dirty="0" smtClean="0">
                <a:solidFill>
                  <a:schemeClr val="tx1"/>
                </a:solidFill>
                <a:cs typeface="B Lotus" pitchFamily="2" charset="-78"/>
              </a:rPr>
              <a:t>ویژگی مادر ایرانی</a:t>
            </a:r>
            <a:endParaRPr lang="fa-IR" sz="3600" b="1" dirty="0">
              <a:solidFill>
                <a:schemeClr val="tx1"/>
              </a:solidFill>
              <a:cs typeface="B Lotus" pitchFamily="2" charset="-78"/>
            </a:endParaRPr>
          </a:p>
        </p:txBody>
      </p:sp>
      <p:sp>
        <p:nvSpPr>
          <p:cNvPr id="6" name="Oval 5"/>
          <p:cNvSpPr/>
          <p:nvPr/>
        </p:nvSpPr>
        <p:spPr>
          <a:xfrm>
            <a:off x="792943" y="29665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dirty="0" smtClean="0">
                <a:solidFill>
                  <a:schemeClr val="tx1"/>
                </a:solidFill>
                <a:cs typeface="B Lotus" pitchFamily="2" charset="-78"/>
              </a:rPr>
              <a:t>رهاکننده( بزرگ شود تا راحت شوم</a:t>
            </a:r>
            <a:endParaRPr lang="fa-IR" sz="2800" dirty="0">
              <a:solidFill>
                <a:schemeClr val="tx1"/>
              </a:solidFill>
              <a:cs typeface="B Lotus" pitchFamily="2" charset="-78"/>
            </a:endParaRPr>
          </a:p>
        </p:txBody>
      </p:sp>
      <p:sp>
        <p:nvSpPr>
          <p:cNvPr id="8" name="Oval 7"/>
          <p:cNvSpPr/>
          <p:nvPr/>
        </p:nvSpPr>
        <p:spPr>
          <a:xfrm>
            <a:off x="792943" y="1844824"/>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solidFill>
                  <a:schemeClr val="tx1"/>
                </a:solidFill>
                <a:cs typeface="B Lotus" pitchFamily="2" charset="-78"/>
              </a:rPr>
              <a:t>بی حوصله (قرص خواب</a:t>
            </a:r>
            <a:endParaRPr lang="fa-IR" sz="2400" dirty="0">
              <a:solidFill>
                <a:schemeClr val="tx1"/>
              </a:solidFill>
              <a:cs typeface="B Lotus" pitchFamily="2" charset="-78"/>
            </a:endParaRPr>
          </a:p>
        </p:txBody>
      </p:sp>
      <p:sp>
        <p:nvSpPr>
          <p:cNvPr id="9" name="Oval 8"/>
          <p:cNvSpPr/>
          <p:nvPr/>
        </p:nvSpPr>
        <p:spPr>
          <a:xfrm>
            <a:off x="734593" y="353701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solidFill>
                  <a:schemeClr val="tx1"/>
                </a:solidFill>
                <a:cs typeface="B Lotus" pitchFamily="2" charset="-78"/>
              </a:rPr>
              <a:t>بی انگیزه</a:t>
            </a:r>
            <a:endParaRPr lang="fa-IR" sz="3200" dirty="0">
              <a:solidFill>
                <a:schemeClr val="tx1"/>
              </a:solidFill>
              <a:cs typeface="B Lotus" pitchFamily="2" charset="-78"/>
            </a:endParaRPr>
          </a:p>
        </p:txBody>
      </p:sp>
      <p:sp>
        <p:nvSpPr>
          <p:cNvPr id="10" name="Oval 9"/>
          <p:cNvSpPr/>
          <p:nvPr/>
        </p:nvSpPr>
        <p:spPr>
          <a:xfrm>
            <a:off x="784416" y="515719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solidFill>
                  <a:schemeClr val="tx1"/>
                </a:solidFill>
                <a:cs typeface="B Lotus" pitchFamily="2" charset="-78"/>
              </a:rPr>
              <a:t>بی ارزشی</a:t>
            </a:r>
            <a:endParaRPr lang="fa-IR" sz="3200" dirty="0">
              <a:solidFill>
                <a:schemeClr val="tx1"/>
              </a:solidFill>
              <a:cs typeface="B Lotus" pitchFamily="2" charset="-78"/>
            </a:endParaRPr>
          </a:p>
        </p:txBody>
      </p:sp>
      <p:sp>
        <p:nvSpPr>
          <p:cNvPr id="13" name="Oval 12"/>
          <p:cNvSpPr/>
          <p:nvPr/>
        </p:nvSpPr>
        <p:spPr>
          <a:xfrm>
            <a:off x="3570942" y="222345"/>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عدم آشنایی بامادری</a:t>
            </a:r>
            <a:endParaRPr lang="fa-IR" sz="3600" dirty="0">
              <a:solidFill>
                <a:schemeClr val="tx1"/>
              </a:solidFill>
              <a:cs typeface="B Lotus" pitchFamily="2" charset="-78"/>
            </a:endParaRPr>
          </a:p>
        </p:txBody>
      </p:sp>
      <p:sp>
        <p:nvSpPr>
          <p:cNvPr id="14" name="Oval 13"/>
          <p:cNvSpPr/>
          <p:nvPr/>
        </p:nvSpPr>
        <p:spPr>
          <a:xfrm>
            <a:off x="3570942" y="1777357"/>
            <a:ext cx="2088232" cy="1537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بیش مراقبت گر</a:t>
            </a:r>
            <a:endParaRPr lang="fa-IR" sz="3600" dirty="0">
              <a:solidFill>
                <a:schemeClr val="tx1"/>
              </a:solidFill>
              <a:cs typeface="B Lotus" pitchFamily="2" charset="-78"/>
            </a:endParaRPr>
          </a:p>
        </p:txBody>
      </p:sp>
      <p:sp>
        <p:nvSpPr>
          <p:cNvPr id="15" name="Oval 14"/>
          <p:cNvSpPr/>
          <p:nvPr/>
        </p:nvSpPr>
        <p:spPr>
          <a:xfrm>
            <a:off x="3664777" y="3486971"/>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کمال گرا</a:t>
            </a:r>
            <a:endParaRPr lang="fa-IR" sz="3600" dirty="0">
              <a:solidFill>
                <a:schemeClr val="tx1"/>
              </a:solidFill>
              <a:cs typeface="B Lotus" pitchFamily="2" charset="-78"/>
            </a:endParaRPr>
          </a:p>
        </p:txBody>
      </p:sp>
      <p:sp>
        <p:nvSpPr>
          <p:cNvPr id="16" name="Oval 15"/>
          <p:cNvSpPr/>
          <p:nvPr/>
        </p:nvSpPr>
        <p:spPr>
          <a:xfrm>
            <a:off x="3664777" y="515719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عدم اقتدار</a:t>
            </a:r>
            <a:endParaRPr lang="fa-IR" sz="3600" dirty="0">
              <a:solidFill>
                <a:schemeClr val="tx1"/>
              </a:solidFill>
              <a:cs typeface="B Lotus" pitchFamily="2" charset="-78"/>
            </a:endParaRPr>
          </a:p>
        </p:txBody>
      </p:sp>
    </p:spTree>
    <p:extLst>
      <p:ext uri="{BB962C8B-B14F-4D97-AF65-F5344CB8AC3E}">
        <p14:creationId xmlns:p14="http://schemas.microsoft.com/office/powerpoint/2010/main" val="53273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fade">
                                      <p:cBhvr>
                                        <p:cTn id="28" dur="1000"/>
                                        <p:tgtEl>
                                          <p:spTgt spid="9">
                                            <p:txEl>
                                              <p:pRg st="0" end="0"/>
                                            </p:txEl>
                                          </p:spTgt>
                                        </p:tgtEl>
                                      </p:cBhvr>
                                    </p:animEffect>
                                    <p:anim calcmode="lin" valueType="num">
                                      <p:cBhvr>
                                        <p:cTn id="29"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fade">
                                      <p:cBhvr>
                                        <p:cTn id="35" dur="1000"/>
                                        <p:tgtEl>
                                          <p:spTgt spid="10">
                                            <p:txEl>
                                              <p:pRg st="0" end="0"/>
                                            </p:txEl>
                                          </p:spTgt>
                                        </p:tgtEl>
                                      </p:cBhvr>
                                    </p:animEffect>
                                    <p:anim calcmode="lin" valueType="num">
                                      <p:cBhvr>
                                        <p:cTn id="3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Effect transition="in" filter="fade">
                                      <p:cBhvr>
                                        <p:cTn id="42" dur="1000"/>
                                        <p:tgtEl>
                                          <p:spTgt spid="13">
                                            <p:txEl>
                                              <p:pRg st="0" end="0"/>
                                            </p:txEl>
                                          </p:spTgt>
                                        </p:tgtEl>
                                      </p:cBhvr>
                                    </p:animEffect>
                                    <p:anim calcmode="lin" valueType="num">
                                      <p:cBhvr>
                                        <p:cTn id="4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4">
                                            <p:txEl>
                                              <p:pRg st="0" end="0"/>
                                            </p:txEl>
                                          </p:spTgt>
                                        </p:tgtEl>
                                        <p:attrNameLst>
                                          <p:attrName>style.visibility</p:attrName>
                                        </p:attrNameLst>
                                      </p:cBhvr>
                                      <p:to>
                                        <p:strVal val="visible"/>
                                      </p:to>
                                    </p:set>
                                    <p:animEffect transition="in" filter="fade">
                                      <p:cBhvr>
                                        <p:cTn id="49" dur="1000"/>
                                        <p:tgtEl>
                                          <p:spTgt spid="14">
                                            <p:txEl>
                                              <p:pRg st="0" end="0"/>
                                            </p:txEl>
                                          </p:spTgt>
                                        </p:tgtEl>
                                      </p:cBhvr>
                                    </p:animEffect>
                                    <p:anim calcmode="lin" valueType="num">
                                      <p:cBhvr>
                                        <p:cTn id="50"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1000"/>
                                        <p:tgtEl>
                                          <p:spTgt spid="15">
                                            <p:txEl>
                                              <p:pRg st="0" end="0"/>
                                            </p:txEl>
                                          </p:spTgt>
                                        </p:tgtEl>
                                      </p:cBhvr>
                                    </p:animEffect>
                                    <p:anim calcmode="lin" valueType="num">
                                      <p:cBhvr>
                                        <p:cTn id="57"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980290" y="2312876"/>
            <a:ext cx="2592288"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dirty="0" smtClean="0">
                <a:solidFill>
                  <a:schemeClr val="tx1"/>
                </a:solidFill>
                <a:cs typeface="B Lotus" pitchFamily="2" charset="-78"/>
              </a:rPr>
              <a:t>ویژگی پدر ایرانی</a:t>
            </a:r>
            <a:endParaRPr lang="fa-IR" sz="3600" b="1" dirty="0">
              <a:solidFill>
                <a:schemeClr val="tx1"/>
              </a:solidFill>
              <a:cs typeface="B Lotus" pitchFamily="2" charset="-78"/>
            </a:endParaRPr>
          </a:p>
        </p:txBody>
      </p:sp>
      <p:sp>
        <p:nvSpPr>
          <p:cNvPr id="6" name="Oval 5"/>
          <p:cNvSpPr/>
          <p:nvPr/>
        </p:nvSpPr>
        <p:spPr>
          <a:xfrm>
            <a:off x="792943" y="29665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dirty="0" smtClean="0">
                <a:solidFill>
                  <a:schemeClr val="tx1"/>
                </a:solidFill>
                <a:cs typeface="B Lotus" pitchFamily="2" charset="-78"/>
              </a:rPr>
              <a:t>درخواست های بچه گانه</a:t>
            </a:r>
            <a:endParaRPr lang="fa-IR" sz="2800" dirty="0">
              <a:solidFill>
                <a:schemeClr val="tx1"/>
              </a:solidFill>
              <a:cs typeface="B Lotus" pitchFamily="2" charset="-78"/>
            </a:endParaRPr>
          </a:p>
        </p:txBody>
      </p:sp>
      <p:sp>
        <p:nvSpPr>
          <p:cNvPr id="8" name="Oval 7"/>
          <p:cNvSpPr/>
          <p:nvPr/>
        </p:nvSpPr>
        <p:spPr>
          <a:xfrm>
            <a:off x="792943" y="1844824"/>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solidFill>
                  <a:schemeClr val="tx1"/>
                </a:solidFill>
                <a:cs typeface="B Lotus" pitchFamily="2" charset="-78"/>
              </a:rPr>
              <a:t>عدم پاسخ به سوالات کودک</a:t>
            </a:r>
            <a:endParaRPr lang="fa-IR" sz="2400" dirty="0">
              <a:solidFill>
                <a:schemeClr val="tx1"/>
              </a:solidFill>
              <a:cs typeface="B Lotus" pitchFamily="2" charset="-78"/>
            </a:endParaRPr>
          </a:p>
        </p:txBody>
      </p:sp>
      <p:sp>
        <p:nvSpPr>
          <p:cNvPr id="9" name="Oval 8"/>
          <p:cNvSpPr/>
          <p:nvPr/>
        </p:nvSpPr>
        <p:spPr>
          <a:xfrm>
            <a:off x="734593" y="353701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solidFill>
                  <a:schemeClr val="tx1"/>
                </a:solidFill>
                <a:cs typeface="B Lotus" pitchFamily="2" charset="-78"/>
              </a:rPr>
              <a:t>محدود کننده</a:t>
            </a:r>
            <a:endParaRPr lang="fa-IR" sz="3200" dirty="0">
              <a:solidFill>
                <a:schemeClr val="tx1"/>
              </a:solidFill>
              <a:cs typeface="B Lotus" pitchFamily="2" charset="-78"/>
            </a:endParaRPr>
          </a:p>
        </p:txBody>
      </p:sp>
      <p:sp>
        <p:nvSpPr>
          <p:cNvPr id="10" name="Oval 9"/>
          <p:cNvSpPr/>
          <p:nvPr/>
        </p:nvSpPr>
        <p:spPr>
          <a:xfrm>
            <a:off x="784416" y="515719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solidFill>
                  <a:schemeClr val="tx1"/>
                </a:solidFill>
                <a:cs typeface="B Lotus" pitchFamily="2" charset="-78"/>
              </a:rPr>
              <a:t>پر توقع</a:t>
            </a:r>
            <a:endParaRPr lang="fa-IR" sz="3200" dirty="0">
              <a:solidFill>
                <a:schemeClr val="tx1"/>
              </a:solidFill>
              <a:cs typeface="B Lotus" pitchFamily="2" charset="-78"/>
            </a:endParaRPr>
          </a:p>
        </p:txBody>
      </p:sp>
      <p:sp>
        <p:nvSpPr>
          <p:cNvPr id="13" name="Oval 12"/>
          <p:cNvSpPr/>
          <p:nvPr/>
        </p:nvSpPr>
        <p:spPr>
          <a:xfrm>
            <a:off x="3570942" y="222345"/>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غایب روانی</a:t>
            </a:r>
            <a:endParaRPr lang="fa-IR" sz="3600" dirty="0">
              <a:solidFill>
                <a:schemeClr val="tx1"/>
              </a:solidFill>
              <a:cs typeface="B Lotus" pitchFamily="2" charset="-78"/>
            </a:endParaRPr>
          </a:p>
        </p:txBody>
      </p:sp>
      <p:sp>
        <p:nvSpPr>
          <p:cNvPr id="14" name="Oval 13"/>
          <p:cNvSpPr/>
          <p:nvPr/>
        </p:nvSpPr>
        <p:spPr>
          <a:xfrm>
            <a:off x="3570942" y="1777357"/>
            <a:ext cx="2088232" cy="1537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پرتوقع</a:t>
            </a:r>
            <a:endParaRPr lang="fa-IR" sz="3600" dirty="0">
              <a:solidFill>
                <a:schemeClr val="tx1"/>
              </a:solidFill>
              <a:cs typeface="B Lotus" pitchFamily="2" charset="-78"/>
            </a:endParaRPr>
          </a:p>
        </p:txBody>
      </p:sp>
      <p:sp>
        <p:nvSpPr>
          <p:cNvPr id="15" name="Oval 14"/>
          <p:cNvSpPr/>
          <p:nvPr/>
        </p:nvSpPr>
        <p:spPr>
          <a:xfrm>
            <a:off x="3664777" y="3486971"/>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پاس دادن به مادر</a:t>
            </a:r>
            <a:endParaRPr lang="fa-IR" sz="3600" dirty="0">
              <a:solidFill>
                <a:schemeClr val="tx1"/>
              </a:solidFill>
              <a:cs typeface="B Lotus" pitchFamily="2" charset="-78"/>
            </a:endParaRPr>
          </a:p>
        </p:txBody>
      </p:sp>
      <p:sp>
        <p:nvSpPr>
          <p:cNvPr id="16" name="Oval 15"/>
          <p:cNvSpPr/>
          <p:nvPr/>
        </p:nvSpPr>
        <p:spPr>
          <a:xfrm>
            <a:off x="3664777" y="515719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کیفیت پایین</a:t>
            </a:r>
            <a:endParaRPr lang="fa-IR" sz="3600" dirty="0">
              <a:solidFill>
                <a:schemeClr val="tx1"/>
              </a:solidFill>
              <a:cs typeface="B Lotus" pitchFamily="2" charset="-78"/>
            </a:endParaRPr>
          </a:p>
        </p:txBody>
      </p:sp>
    </p:spTree>
    <p:extLst>
      <p:ext uri="{BB962C8B-B14F-4D97-AF65-F5344CB8AC3E}">
        <p14:creationId xmlns:p14="http://schemas.microsoft.com/office/powerpoint/2010/main" val="376614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fade">
                                      <p:cBhvr>
                                        <p:cTn id="28" dur="1000"/>
                                        <p:tgtEl>
                                          <p:spTgt spid="9">
                                            <p:txEl>
                                              <p:pRg st="0" end="0"/>
                                            </p:txEl>
                                          </p:spTgt>
                                        </p:tgtEl>
                                      </p:cBhvr>
                                    </p:animEffect>
                                    <p:anim calcmode="lin" valueType="num">
                                      <p:cBhvr>
                                        <p:cTn id="29"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fade">
                                      <p:cBhvr>
                                        <p:cTn id="35" dur="1000"/>
                                        <p:tgtEl>
                                          <p:spTgt spid="10">
                                            <p:txEl>
                                              <p:pRg st="0" end="0"/>
                                            </p:txEl>
                                          </p:spTgt>
                                        </p:tgtEl>
                                      </p:cBhvr>
                                    </p:animEffect>
                                    <p:anim calcmode="lin" valueType="num">
                                      <p:cBhvr>
                                        <p:cTn id="3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Effect transition="in" filter="fade">
                                      <p:cBhvr>
                                        <p:cTn id="42" dur="1000"/>
                                        <p:tgtEl>
                                          <p:spTgt spid="13">
                                            <p:txEl>
                                              <p:pRg st="0" end="0"/>
                                            </p:txEl>
                                          </p:spTgt>
                                        </p:tgtEl>
                                      </p:cBhvr>
                                    </p:animEffect>
                                    <p:anim calcmode="lin" valueType="num">
                                      <p:cBhvr>
                                        <p:cTn id="43"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4">
                                            <p:txEl>
                                              <p:pRg st="0" end="0"/>
                                            </p:txEl>
                                          </p:spTgt>
                                        </p:tgtEl>
                                        <p:attrNameLst>
                                          <p:attrName>style.visibility</p:attrName>
                                        </p:attrNameLst>
                                      </p:cBhvr>
                                      <p:to>
                                        <p:strVal val="visible"/>
                                      </p:to>
                                    </p:set>
                                    <p:animEffect transition="in" filter="fade">
                                      <p:cBhvr>
                                        <p:cTn id="49" dur="1000"/>
                                        <p:tgtEl>
                                          <p:spTgt spid="14">
                                            <p:txEl>
                                              <p:pRg st="0" end="0"/>
                                            </p:txEl>
                                          </p:spTgt>
                                        </p:tgtEl>
                                      </p:cBhvr>
                                    </p:animEffect>
                                    <p:anim calcmode="lin" valueType="num">
                                      <p:cBhvr>
                                        <p:cTn id="50"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1000"/>
                                        <p:tgtEl>
                                          <p:spTgt spid="15">
                                            <p:txEl>
                                              <p:pRg st="0" end="0"/>
                                            </p:txEl>
                                          </p:spTgt>
                                        </p:tgtEl>
                                      </p:cBhvr>
                                    </p:animEffect>
                                    <p:anim calcmode="lin" valueType="num">
                                      <p:cBhvr>
                                        <p:cTn id="57"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259543" y="404664"/>
            <a:ext cx="7272808" cy="48965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4000" b="1" dirty="0"/>
              <a:t>پاسخ دهی و توقع باید به اندازه، به جا و به موقع باشد</a:t>
            </a:r>
          </a:p>
        </p:txBody>
      </p:sp>
    </p:spTree>
    <p:extLst>
      <p:ext uri="{BB962C8B-B14F-4D97-AF65-F5344CB8AC3E}">
        <p14:creationId xmlns:p14="http://schemas.microsoft.com/office/powerpoint/2010/main" val="101207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130425"/>
            <a:ext cx="8278688" cy="1470025"/>
          </a:xfrm>
        </p:spPr>
        <p:style>
          <a:lnRef idx="1">
            <a:schemeClr val="accent5"/>
          </a:lnRef>
          <a:fillRef idx="2">
            <a:schemeClr val="accent5"/>
          </a:fillRef>
          <a:effectRef idx="1">
            <a:schemeClr val="accent5"/>
          </a:effectRef>
          <a:fontRef idx="minor">
            <a:schemeClr val="dk1"/>
          </a:fontRef>
        </p:style>
        <p:txBody>
          <a:bodyPr>
            <a:normAutofit/>
          </a:bodyPr>
          <a:lstStyle/>
          <a:p>
            <a:r>
              <a:rPr lang="fa-IR" dirty="0" smtClean="0"/>
              <a:t>اگر پدر از کودک توقع نداشته باشد چه اتفاقی می افتد</a:t>
            </a:r>
            <a:endParaRPr lang="fa-IR" dirty="0"/>
          </a:p>
        </p:txBody>
      </p:sp>
      <p:sp>
        <p:nvSpPr>
          <p:cNvPr id="3" name="Subtitle 2"/>
          <p:cNvSpPr>
            <a:spLocks noGrp="1"/>
          </p:cNvSpPr>
          <p:nvPr>
            <p:ph type="subTitle" idx="1"/>
          </p:nvPr>
        </p:nvSpPr>
        <p:spPr/>
        <p:style>
          <a:lnRef idx="1">
            <a:schemeClr val="accent4"/>
          </a:lnRef>
          <a:fillRef idx="2">
            <a:schemeClr val="accent4"/>
          </a:fillRef>
          <a:effectRef idx="1">
            <a:schemeClr val="accent4"/>
          </a:effectRef>
          <a:fontRef idx="minor">
            <a:schemeClr val="dk1"/>
          </a:fontRef>
        </p:style>
        <p:txBody>
          <a:bodyPr>
            <a:normAutofit/>
          </a:bodyPr>
          <a:lstStyle/>
          <a:p>
            <a:pPr algn="ctr"/>
            <a:r>
              <a:rPr lang="fa-IR" dirty="0" smtClean="0">
                <a:solidFill>
                  <a:schemeClr val="accent3">
                    <a:lumMod val="50000"/>
                  </a:schemeClr>
                </a:solidFill>
              </a:rPr>
              <a:t>اگر مادر نتواند به نیازهای کودک خود به خوبی پاسخ ندهد چه اتفاقی می افتد</a:t>
            </a:r>
            <a:endParaRPr lang="en-US" dirty="0" smtClean="0">
              <a:solidFill>
                <a:schemeClr val="accent3">
                  <a:lumMod val="50000"/>
                </a:schemeClr>
              </a:solidFill>
            </a:endParaRPr>
          </a:p>
        </p:txBody>
      </p:sp>
    </p:spTree>
    <p:extLst>
      <p:ext uri="{BB962C8B-B14F-4D97-AF65-F5344CB8AC3E}">
        <p14:creationId xmlns:p14="http://schemas.microsoft.com/office/powerpoint/2010/main" val="397703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پاسخ دهی=========مادر</a:t>
            </a:r>
          </a:p>
          <a:p>
            <a:r>
              <a:rPr lang="fa-IR" dirty="0" smtClean="0"/>
              <a:t>توقع=============پدر</a:t>
            </a:r>
          </a:p>
          <a:p>
            <a:r>
              <a:rPr lang="fa-IR" dirty="0" smtClean="0"/>
              <a:t>پاسخ دهی و توقع باید به اندازه، به جا و به موقع باشد</a:t>
            </a:r>
          </a:p>
        </p:txBody>
      </p:sp>
    </p:spTree>
    <p:extLst>
      <p:ext uri="{BB962C8B-B14F-4D97-AF65-F5344CB8AC3E}">
        <p14:creationId xmlns:p14="http://schemas.microsoft.com/office/powerpoint/2010/main" val="27353687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dirty="0" smtClean="0"/>
              <a:t>پاسخ دهی بیش از اندازه </a:t>
            </a:r>
          </a:p>
          <a:p>
            <a:pPr marL="0" indent="0">
              <a:buNone/>
            </a:pPr>
            <a:r>
              <a:rPr lang="fa-IR" dirty="0" smtClean="0"/>
              <a:t>(کودک یک ساله، موقع تنش ----شیر دادن مادر)</a:t>
            </a:r>
          </a:p>
          <a:p>
            <a:pPr marL="0" indent="0">
              <a:buNone/>
            </a:pPr>
            <a:r>
              <a:rPr lang="fa-IR" dirty="0"/>
              <a:t> </a:t>
            </a:r>
            <a:r>
              <a:rPr lang="fa-IR" dirty="0" smtClean="0"/>
              <a:t>دخالت بی مورد پدر در کارهای کودک در اتاق مشاوره</a:t>
            </a:r>
          </a:p>
          <a:p>
            <a:pPr marL="0" indent="0">
              <a:buNone/>
            </a:pPr>
            <a:r>
              <a:rPr lang="fa-IR" dirty="0" smtClean="0"/>
              <a:t>مادر و انجام تکالیف(فقط موقع مدرسه مشکل دارم، دچار سردرد میشوم)</a:t>
            </a:r>
          </a:p>
          <a:p>
            <a:pPr marL="0" indent="0">
              <a:buNone/>
            </a:pPr>
            <a:r>
              <a:rPr lang="fa-IR" dirty="0" smtClean="0"/>
              <a:t>با دخترم مشکل نداشتم دقیقا زمانی که تکلیف شد این مشکلات شروع شد</a:t>
            </a:r>
          </a:p>
          <a:p>
            <a:pPr marL="0" indent="0">
              <a:buNone/>
            </a:pPr>
            <a:r>
              <a:rPr lang="fa-IR" dirty="0" smtClean="0"/>
              <a:t>هر موقع چالشی هست کسی هست به من کمک کند</a:t>
            </a:r>
          </a:p>
          <a:p>
            <a:pPr marL="0" indent="0">
              <a:buNone/>
            </a:pPr>
            <a:endParaRPr lang="fa-IR" dirty="0" smtClean="0"/>
          </a:p>
          <a:p>
            <a:pPr marL="0" indent="0">
              <a:buNone/>
            </a:pPr>
            <a:endParaRPr lang="fa-IR" dirty="0" smtClean="0"/>
          </a:p>
          <a:p>
            <a:endParaRPr lang="fa-IR" dirty="0" smtClean="0"/>
          </a:p>
          <a:p>
            <a:endParaRPr lang="fa-IR" dirty="0"/>
          </a:p>
        </p:txBody>
      </p:sp>
      <p:sp>
        <p:nvSpPr>
          <p:cNvPr id="2" name="Title 1"/>
          <p:cNvSpPr>
            <a:spLocks noGrp="1"/>
          </p:cNvSpPr>
          <p:nvPr>
            <p:ph type="title"/>
          </p:nvPr>
        </p:nvSpPr>
        <p:spPr/>
        <p:txBody>
          <a:bodyPr/>
          <a:lstStyle/>
          <a:p>
            <a:r>
              <a:rPr lang="fa-IR" dirty="0" smtClean="0"/>
              <a:t>مثال هایی در مورد پاسخ دهی بیجا</a:t>
            </a:r>
            <a:endParaRPr lang="fa-IR" dirty="0"/>
          </a:p>
        </p:txBody>
      </p:sp>
    </p:spTree>
    <p:extLst>
      <p:ext uri="{BB962C8B-B14F-4D97-AF65-F5344CB8AC3E}">
        <p14:creationId xmlns:p14="http://schemas.microsoft.com/office/powerpoint/2010/main" val="282077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2000"/>
                                        <p:tgtEl>
                                          <p:spTgt spid="3">
                                            <p:txEl>
                                              <p:pRg st="1" end="1"/>
                                            </p:txEl>
                                          </p:spTgt>
                                        </p:tgtEl>
                                      </p:cBhvr>
                                    </p:animEffect>
                                    <p:anim calcmode="lin" valueType="num">
                                      <p:cBhvr>
                                        <p:cTn id="20"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2000"/>
                                        <p:tgtEl>
                                          <p:spTgt spid="3">
                                            <p:txEl>
                                              <p:pRg st="2" end="2"/>
                                            </p:txEl>
                                          </p:spTgt>
                                        </p:tgtEl>
                                      </p:cBhvr>
                                    </p:animEffect>
                                    <p:anim calcmode="lin" valueType="num">
                                      <p:cBhvr>
                                        <p:cTn id="27"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2000"/>
                                        <p:tgtEl>
                                          <p:spTgt spid="3">
                                            <p:txEl>
                                              <p:pRg st="3" end="3"/>
                                            </p:txEl>
                                          </p:spTgt>
                                        </p:tgtEl>
                                      </p:cBhvr>
                                    </p:animEffect>
                                    <p:anim calcmode="lin" valueType="num">
                                      <p:cBhvr>
                                        <p:cTn id="34"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5"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45"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2000"/>
                                        <p:tgtEl>
                                          <p:spTgt spid="3">
                                            <p:txEl>
                                              <p:pRg st="4" end="4"/>
                                            </p:txEl>
                                          </p:spTgt>
                                        </p:tgtEl>
                                      </p:cBhvr>
                                    </p:animEffect>
                                    <p:anim calcmode="lin" valueType="num">
                                      <p:cBhvr>
                                        <p:cTn id="4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2000"/>
                                        <p:tgtEl>
                                          <p:spTgt spid="3">
                                            <p:txEl>
                                              <p:pRg st="5" end="5"/>
                                            </p:txEl>
                                          </p:spTgt>
                                        </p:tgtEl>
                                      </p:cBhvr>
                                    </p:animEffect>
                                    <p:anim calcmode="lin" valueType="num">
                                      <p:cBhvr>
                                        <p:cTn id="48"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9"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هان گفتن کودک</a:t>
            </a:r>
          </a:p>
          <a:p>
            <a:r>
              <a:rPr lang="fa-IR" dirty="0" smtClean="0"/>
              <a:t>وقتی سر سفره تشنه اش است، از کسی درخواست آب نکند</a:t>
            </a:r>
          </a:p>
          <a:p>
            <a:r>
              <a:rPr lang="fa-IR" dirty="0" smtClean="0"/>
              <a:t>زمانی که سه ساله بود، اینقدر منظم بود که نقاشی می کشید.........</a:t>
            </a:r>
          </a:p>
          <a:p>
            <a:r>
              <a:rPr lang="fa-IR" dirty="0" smtClean="0"/>
              <a:t> زمانی که مهمانی می رویم فقط یک شکلات بردارد(دو ساله)</a:t>
            </a:r>
          </a:p>
          <a:p>
            <a:r>
              <a:rPr lang="fa-IR" dirty="0" smtClean="0"/>
              <a:t>روزی یک ساعت قرآن بخواند(کودک هشت ساله)</a:t>
            </a:r>
          </a:p>
          <a:p>
            <a:r>
              <a:rPr lang="fa-IR" dirty="0" smtClean="0"/>
              <a:t>هر روز صبح مجبور بودم نان بگیرم(عدم انعطاف)</a:t>
            </a:r>
          </a:p>
          <a:p>
            <a:r>
              <a:rPr lang="fa-IR" dirty="0" smtClean="0"/>
              <a:t>هر روز صبح بعد از نماز صبح قران بخوانم(عدم انعطاف)</a:t>
            </a:r>
          </a:p>
          <a:p>
            <a:endParaRPr lang="fa-IR" dirty="0" smtClean="0"/>
          </a:p>
          <a:p>
            <a:endParaRPr lang="fa-IR" dirty="0"/>
          </a:p>
        </p:txBody>
      </p:sp>
      <p:sp>
        <p:nvSpPr>
          <p:cNvPr id="2" name="Title 1"/>
          <p:cNvSpPr>
            <a:spLocks noGrp="1"/>
          </p:cNvSpPr>
          <p:nvPr>
            <p:ph type="title"/>
          </p:nvPr>
        </p:nvSpPr>
        <p:spPr/>
        <p:txBody>
          <a:bodyPr/>
          <a:lstStyle/>
          <a:p>
            <a:r>
              <a:rPr lang="fa-IR" dirty="0" smtClean="0"/>
              <a:t>توقعات بیجا </a:t>
            </a:r>
            <a:endParaRPr lang="fa-IR" dirty="0"/>
          </a:p>
        </p:txBody>
      </p:sp>
    </p:spTree>
    <p:extLst>
      <p:ext uri="{BB962C8B-B14F-4D97-AF65-F5344CB8AC3E}">
        <p14:creationId xmlns:p14="http://schemas.microsoft.com/office/powerpoint/2010/main" val="3299519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2000"/>
                                        <p:tgtEl>
                                          <p:spTgt spid="3">
                                            <p:txEl>
                                              <p:pRg st="4" end="4"/>
                                            </p:txEl>
                                          </p:spTgt>
                                        </p:tgtEl>
                                      </p:cBhvr>
                                    </p:animEffect>
                                    <p:anim calcmode="lin" valueType="num">
                                      <p:cBhvr>
                                        <p:cTn id="43"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2000"/>
                                        <p:tgtEl>
                                          <p:spTgt spid="3">
                                            <p:txEl>
                                              <p:pRg st="5" end="5"/>
                                            </p:txEl>
                                          </p:spTgt>
                                        </p:tgtEl>
                                      </p:cBhvr>
                                    </p:animEffect>
                                    <p:anim calcmode="lin" valueType="num">
                                      <p:cBhvr>
                                        <p:cTn id="50"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51"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45"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2000"/>
                                        <p:tgtEl>
                                          <p:spTgt spid="3">
                                            <p:txEl>
                                              <p:pRg st="6" end="6"/>
                                            </p:txEl>
                                          </p:spTgt>
                                        </p:tgtEl>
                                      </p:cBhvr>
                                    </p:animEffect>
                                    <p:anim calcmode="lin" valueType="num">
                                      <p:cBhvr>
                                        <p:cTn id="57"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8"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130425"/>
            <a:ext cx="8278688" cy="1470025"/>
          </a:xfrm>
        </p:spPr>
        <p:style>
          <a:lnRef idx="1">
            <a:schemeClr val="accent5"/>
          </a:lnRef>
          <a:fillRef idx="2">
            <a:schemeClr val="accent5"/>
          </a:fillRef>
          <a:effectRef idx="1">
            <a:schemeClr val="accent5"/>
          </a:effectRef>
          <a:fontRef idx="minor">
            <a:schemeClr val="dk1"/>
          </a:fontRef>
        </p:style>
        <p:txBody>
          <a:bodyPr>
            <a:normAutofit/>
          </a:bodyPr>
          <a:lstStyle/>
          <a:p>
            <a:r>
              <a:rPr lang="fa-IR" dirty="0" smtClean="0"/>
              <a:t>نمونه ای از توقعات بیجای والدین</a:t>
            </a:r>
            <a:endParaRPr lang="fa-IR" dirty="0"/>
          </a:p>
        </p:txBody>
      </p:sp>
      <p:sp>
        <p:nvSpPr>
          <p:cNvPr id="3" name="Subtitle 2"/>
          <p:cNvSpPr>
            <a:spLocks noGrp="1"/>
          </p:cNvSpPr>
          <p:nvPr>
            <p:ph type="subTitle" idx="1"/>
          </p:nvPr>
        </p:nvSpPr>
        <p:spPr/>
        <p:style>
          <a:lnRef idx="1">
            <a:schemeClr val="accent4"/>
          </a:lnRef>
          <a:fillRef idx="2">
            <a:schemeClr val="accent4"/>
          </a:fillRef>
          <a:effectRef idx="1">
            <a:schemeClr val="accent4"/>
          </a:effectRef>
          <a:fontRef idx="minor">
            <a:schemeClr val="dk1"/>
          </a:fontRef>
        </p:style>
        <p:txBody>
          <a:bodyPr>
            <a:normAutofit/>
          </a:bodyPr>
          <a:lstStyle/>
          <a:p>
            <a:pPr algn="ctr"/>
            <a:r>
              <a:rPr lang="fa-IR" dirty="0" smtClean="0">
                <a:solidFill>
                  <a:schemeClr val="accent3">
                    <a:lumMod val="50000"/>
                  </a:schemeClr>
                </a:solidFill>
              </a:rPr>
              <a:t>نمونه هایی از پاسخ دهی نابجا</a:t>
            </a:r>
            <a:endParaRPr lang="en-US" dirty="0" smtClean="0">
              <a:solidFill>
                <a:schemeClr val="accent3">
                  <a:lumMod val="50000"/>
                </a:schemeClr>
              </a:solidFill>
            </a:endParaRPr>
          </a:p>
          <a:p>
            <a:pPr algn="ctr"/>
            <a:endParaRPr lang="en-US" dirty="0">
              <a:solidFill>
                <a:schemeClr val="accent3">
                  <a:lumMod val="50000"/>
                </a:schemeClr>
              </a:solidFill>
            </a:endParaRPr>
          </a:p>
          <a:p>
            <a:pPr algn="ctr"/>
            <a:r>
              <a:rPr lang="fa-IR" dirty="0" smtClean="0">
                <a:solidFill>
                  <a:schemeClr val="accent3">
                    <a:lumMod val="50000"/>
                  </a:schemeClr>
                </a:solidFill>
              </a:rPr>
              <a:t>داشتن توقعات بیجا و پاسخ دهی نابجا چه تاثیری بر کودک دارد؟؟؟</a:t>
            </a:r>
            <a:endParaRPr lang="en-US" dirty="0">
              <a:solidFill>
                <a:schemeClr val="accent3">
                  <a:lumMod val="50000"/>
                </a:schemeClr>
              </a:solidFill>
            </a:endParaRPr>
          </a:p>
        </p:txBody>
      </p:sp>
    </p:spTree>
    <p:extLst>
      <p:ext uri="{BB962C8B-B14F-4D97-AF65-F5344CB8AC3E}">
        <p14:creationId xmlns:p14="http://schemas.microsoft.com/office/powerpoint/2010/main" val="182089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2"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Scale>
                                      <p:cBhvr>
                                        <p:cTn id="13"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
                                            <p:txEl>
                                              <p:pRg st="2" end="2"/>
                                            </p:txEl>
                                          </p:spTgt>
                                        </p:tgtEl>
                                        <p:attrNameLst>
                                          <p:attrName>ppt_x</p:attrName>
                                          <p:attrName>ppt_y</p:attrName>
                                        </p:attrNameLst>
                                      </p:cBhvr>
                                    </p:animMotion>
                                    <p:animEffect transition="in" filter="fade">
                                      <p:cBhvr>
                                        <p:cTn id="1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2" descr="F:\تنبیه\Training-83050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427" y="116632"/>
            <a:ext cx="8839200" cy="6858000"/>
          </a:xfrm>
          <a:noFill/>
        </p:spPr>
      </p:pic>
      <p:sp>
        <p:nvSpPr>
          <p:cNvPr id="4" name="Date Placeholder 3"/>
          <p:cNvSpPr>
            <a:spLocks noGrp="1"/>
          </p:cNvSpPr>
          <p:nvPr>
            <p:ph type="dt" sz="half" idx="10"/>
          </p:nvPr>
        </p:nvSpPr>
        <p:spPr/>
        <p:txBody>
          <a:bodyPr/>
          <a:lstStyle/>
          <a:p>
            <a:pPr>
              <a:defRPr/>
            </a:pPr>
            <a:r>
              <a:rPr lang="fa-IR" smtClean="0"/>
              <a:t>6</a:t>
            </a:r>
            <a:endParaRPr lang="en-US"/>
          </a:p>
        </p:txBody>
      </p:sp>
      <p:sp>
        <p:nvSpPr>
          <p:cNvPr id="2" name="Title 1"/>
          <p:cNvSpPr>
            <a:spLocks noGrp="1"/>
          </p:cNvSpPr>
          <p:nvPr>
            <p:ph type="title"/>
          </p:nvPr>
        </p:nvSpPr>
        <p:spPr/>
        <p:txBody>
          <a:bodyPr>
            <a:noAutofit/>
          </a:bodyPr>
          <a:lstStyle/>
          <a:p>
            <a:pPr>
              <a:defRPr/>
            </a:pPr>
            <a:r>
              <a:rPr lang="fa-IR" sz="8800" dirty="0" smtClean="0">
                <a:solidFill>
                  <a:schemeClr val="tx1"/>
                </a:solidFill>
              </a:rPr>
              <a:t>پایان</a:t>
            </a:r>
            <a:endParaRPr lang="fa-IR" sz="8800" dirty="0">
              <a:solidFill>
                <a:schemeClr val="tx1"/>
              </a:solidFill>
            </a:endParaRPr>
          </a:p>
        </p:txBody>
      </p:sp>
    </p:spTree>
    <p:extLst>
      <p:ext uri="{BB962C8B-B14F-4D97-AF65-F5344CB8AC3E}">
        <p14:creationId xmlns:p14="http://schemas.microsoft.com/office/powerpoint/2010/main" val="34191571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فضای نگهدارنده</a:t>
            </a:r>
          </a:p>
          <a:p>
            <a:r>
              <a:rPr lang="fa-IR" dirty="0" smtClean="0"/>
              <a:t>شناژ بندی تربیت است</a:t>
            </a:r>
          </a:p>
          <a:p>
            <a:r>
              <a:rPr lang="fa-IR" dirty="0" smtClean="0"/>
              <a:t>رابطه بین والد و کودک را تسهیل می کند</a:t>
            </a:r>
          </a:p>
          <a:p>
            <a:r>
              <a:rPr lang="fa-IR" dirty="0" smtClean="0"/>
              <a:t>موجب می شود گام های تربیت به خوبی برداشته شود.</a:t>
            </a:r>
          </a:p>
          <a:p>
            <a:r>
              <a:rPr lang="fa-IR" dirty="0" smtClean="0"/>
              <a:t>پیام ایمنی را به کودک منتقل می کند و موجب می شود امادکی تربیت در او ایجاد شود</a:t>
            </a:r>
          </a:p>
          <a:p>
            <a:endParaRPr lang="fa-IR" dirty="0"/>
          </a:p>
        </p:txBody>
      </p:sp>
      <p:sp>
        <p:nvSpPr>
          <p:cNvPr id="2" name="Title 1"/>
          <p:cNvSpPr>
            <a:spLocks noGrp="1"/>
          </p:cNvSpPr>
          <p:nvPr>
            <p:ph type="title"/>
          </p:nvPr>
        </p:nvSpPr>
        <p:spPr/>
        <p:txBody>
          <a:bodyPr/>
          <a:lstStyle/>
          <a:p>
            <a:r>
              <a:rPr lang="fa-IR" dirty="0" smtClean="0"/>
              <a:t>پیش نیاز تربیت</a:t>
            </a:r>
            <a:endParaRPr lang="fa-IR" dirty="0"/>
          </a:p>
        </p:txBody>
      </p:sp>
    </p:spTree>
    <p:extLst>
      <p:ext uri="{BB962C8B-B14F-4D97-AF65-F5344CB8AC3E}">
        <p14:creationId xmlns:p14="http://schemas.microsoft.com/office/powerpoint/2010/main" val="2007618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7300" y="971550"/>
            <a:ext cx="6629400" cy="4914900"/>
          </a:xfrm>
          <a:prstGeom prst="rect">
            <a:avLst/>
          </a:prstGeom>
          <a:ln w="228600" cap="sq" cmpd="thickThin">
            <a:solidFill>
              <a:srgbClr val="000000"/>
            </a:solidFill>
            <a:prstDash val="solid"/>
            <a:miter lim="800000"/>
          </a:ln>
          <a:effectLst>
            <a:innerShdw blurRad="76200">
              <a:srgbClr val="000000"/>
            </a:innerShdw>
          </a:effectLst>
        </p:spPr>
      </p:pic>
      <p:pic>
        <p:nvPicPr>
          <p:cNvPr id="4" name="Picture 3"/>
          <p:cNvPicPr>
            <a:picLocks noChangeAspect="1"/>
          </p:cNvPicPr>
          <p:nvPr/>
        </p:nvPicPr>
        <p:blipFill>
          <a:blip r:embed="rId3"/>
          <a:stretch>
            <a:fillRect/>
          </a:stretch>
        </p:blipFill>
        <p:spPr>
          <a:xfrm>
            <a:off x="1885950" y="1257300"/>
            <a:ext cx="5486400" cy="1143001"/>
          </a:xfrm>
          <a:prstGeom prst="rect">
            <a:avLst/>
          </a:prstGeom>
        </p:spPr>
      </p:pic>
    </p:spTree>
    <p:extLst>
      <p:ext uri="{BB962C8B-B14F-4D97-AF65-F5344CB8AC3E}">
        <p14:creationId xmlns:p14="http://schemas.microsoft.com/office/powerpoint/2010/main" val="249403510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5980290" y="2312876"/>
            <a:ext cx="2592288"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dirty="0" smtClean="0">
                <a:solidFill>
                  <a:schemeClr val="tx1"/>
                </a:solidFill>
                <a:cs typeface="B Lotus" pitchFamily="2" charset="-78"/>
              </a:rPr>
              <a:t>ویژگی فضای نگهدارنده</a:t>
            </a:r>
            <a:endParaRPr lang="fa-IR" sz="3600" b="1" dirty="0">
              <a:solidFill>
                <a:schemeClr val="tx1"/>
              </a:solidFill>
              <a:cs typeface="B Lotus" pitchFamily="2" charset="-78"/>
            </a:endParaRPr>
          </a:p>
        </p:txBody>
      </p:sp>
      <p:sp>
        <p:nvSpPr>
          <p:cNvPr id="6" name="Oval 5"/>
          <p:cNvSpPr/>
          <p:nvPr/>
        </p:nvSpPr>
        <p:spPr>
          <a:xfrm>
            <a:off x="611560" y="2077214"/>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dirty="0" smtClean="0">
                <a:solidFill>
                  <a:schemeClr val="tx1"/>
                </a:solidFill>
                <a:cs typeface="B Lotus" pitchFamily="2" charset="-78"/>
              </a:rPr>
              <a:t>توحید یافتگی</a:t>
            </a:r>
            <a:endParaRPr lang="fa-IR" sz="2800" dirty="0">
              <a:solidFill>
                <a:schemeClr val="tx1"/>
              </a:solidFill>
              <a:cs typeface="B Lotus" pitchFamily="2" charset="-78"/>
            </a:endParaRPr>
          </a:p>
        </p:txBody>
      </p:sp>
      <p:sp>
        <p:nvSpPr>
          <p:cNvPr id="8" name="Oval 7"/>
          <p:cNvSpPr/>
          <p:nvPr/>
        </p:nvSpPr>
        <p:spPr>
          <a:xfrm>
            <a:off x="611560" y="3517374"/>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solidFill>
                  <a:schemeClr val="tx1"/>
                </a:solidFill>
                <a:cs typeface="B Lotus" pitchFamily="2" charset="-78"/>
              </a:rPr>
              <a:t>تمایز یافتگی</a:t>
            </a:r>
            <a:endParaRPr lang="fa-IR" sz="2400" dirty="0">
              <a:solidFill>
                <a:schemeClr val="tx1"/>
              </a:solidFill>
              <a:cs typeface="B Lotus" pitchFamily="2" charset="-78"/>
            </a:endParaRPr>
          </a:p>
        </p:txBody>
      </p:sp>
      <p:sp>
        <p:nvSpPr>
          <p:cNvPr id="9" name="Oval 8"/>
          <p:cNvSpPr/>
          <p:nvPr/>
        </p:nvSpPr>
        <p:spPr>
          <a:xfrm>
            <a:off x="617893" y="5157192"/>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solidFill>
                  <a:schemeClr val="tx1"/>
                </a:solidFill>
                <a:cs typeface="B Lotus" pitchFamily="2" charset="-78"/>
              </a:rPr>
              <a:t>شفاف و قابل پیش بینی</a:t>
            </a:r>
            <a:endParaRPr lang="fa-IR" sz="3200" dirty="0">
              <a:solidFill>
                <a:schemeClr val="tx1"/>
              </a:solidFill>
              <a:cs typeface="B Lotus" pitchFamily="2" charset="-78"/>
            </a:endParaRPr>
          </a:p>
        </p:txBody>
      </p:sp>
      <p:sp>
        <p:nvSpPr>
          <p:cNvPr id="13" name="Oval 12"/>
          <p:cNvSpPr/>
          <p:nvPr/>
        </p:nvSpPr>
        <p:spPr>
          <a:xfrm>
            <a:off x="3570942" y="222345"/>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پذیرش</a:t>
            </a:r>
            <a:endParaRPr lang="fa-IR" sz="3600" dirty="0">
              <a:solidFill>
                <a:schemeClr val="tx1"/>
              </a:solidFill>
              <a:cs typeface="B Lotus" pitchFamily="2" charset="-78"/>
            </a:endParaRPr>
          </a:p>
        </p:txBody>
      </p:sp>
      <p:sp>
        <p:nvSpPr>
          <p:cNvPr id="14" name="Oval 13"/>
          <p:cNvSpPr/>
          <p:nvPr/>
        </p:nvSpPr>
        <p:spPr>
          <a:xfrm>
            <a:off x="3570942" y="1777357"/>
            <a:ext cx="2088232" cy="1537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solidFill>
                  <a:schemeClr val="tx1"/>
                </a:solidFill>
                <a:cs typeface="B Lotus" pitchFamily="2" charset="-78"/>
              </a:rPr>
              <a:t>احساس بودن</a:t>
            </a:r>
            <a:endParaRPr lang="fa-IR" sz="3600" dirty="0">
              <a:solidFill>
                <a:schemeClr val="tx1"/>
              </a:solidFill>
              <a:cs typeface="B Lotus" pitchFamily="2" charset="-78"/>
            </a:endParaRPr>
          </a:p>
        </p:txBody>
      </p:sp>
      <p:sp>
        <p:nvSpPr>
          <p:cNvPr id="16" name="Oval 15"/>
          <p:cNvSpPr/>
          <p:nvPr/>
        </p:nvSpPr>
        <p:spPr>
          <a:xfrm>
            <a:off x="755576" y="337197"/>
            <a:ext cx="2088232"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a:solidFill>
                  <a:schemeClr val="tx1"/>
                </a:solidFill>
                <a:cs typeface="B Lotus" pitchFamily="2" charset="-78"/>
              </a:rPr>
              <a:t>لنگر بودن</a:t>
            </a:r>
          </a:p>
        </p:txBody>
      </p:sp>
      <p:sp>
        <p:nvSpPr>
          <p:cNvPr id="11" name="Oval 10"/>
          <p:cNvSpPr/>
          <p:nvPr/>
        </p:nvSpPr>
        <p:spPr>
          <a:xfrm>
            <a:off x="3404072" y="4237454"/>
            <a:ext cx="2592288" cy="1944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dirty="0" smtClean="0">
                <a:solidFill>
                  <a:schemeClr val="tx1"/>
                </a:solidFill>
                <a:cs typeface="B Lotus" pitchFamily="2" charset="-78"/>
              </a:rPr>
              <a:t>تطابق توقعات با دنیای درونی</a:t>
            </a:r>
            <a:endParaRPr lang="fa-IR" sz="3600" b="1" dirty="0">
              <a:solidFill>
                <a:schemeClr val="tx1"/>
              </a:solidFill>
              <a:cs typeface="B Lotus" pitchFamily="2" charset="-78"/>
            </a:endParaRPr>
          </a:p>
        </p:txBody>
      </p:sp>
    </p:spTree>
    <p:extLst>
      <p:ext uri="{BB962C8B-B14F-4D97-AF65-F5344CB8AC3E}">
        <p14:creationId xmlns:p14="http://schemas.microsoft.com/office/powerpoint/2010/main" val="214032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fade">
                                      <p:cBhvr>
                                        <p:cTn id="28" dur="1000"/>
                                        <p:tgtEl>
                                          <p:spTgt spid="9">
                                            <p:txEl>
                                              <p:pRg st="0" end="0"/>
                                            </p:txEl>
                                          </p:spTgt>
                                        </p:tgtEl>
                                      </p:cBhvr>
                                    </p:animEffect>
                                    <p:anim calcmode="lin" valueType="num">
                                      <p:cBhvr>
                                        <p:cTn id="29"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1000"/>
                                        <p:tgtEl>
                                          <p:spTgt spid="13">
                                            <p:txEl>
                                              <p:pRg st="0" end="0"/>
                                            </p:txEl>
                                          </p:spTgt>
                                        </p:tgtEl>
                                      </p:cBhvr>
                                    </p:animEffect>
                                    <p:anim calcmode="lin" valueType="num">
                                      <p:cBhvr>
                                        <p:cTn id="3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4">
                                            <p:txEl>
                                              <p:pRg st="0" end="0"/>
                                            </p:txEl>
                                          </p:spTgt>
                                        </p:tgtEl>
                                        <p:attrNameLst>
                                          <p:attrName>style.visibility</p:attrName>
                                        </p:attrNameLst>
                                      </p:cBhvr>
                                      <p:to>
                                        <p:strVal val="visible"/>
                                      </p:to>
                                    </p:set>
                                    <p:animEffect transition="in" filter="fade">
                                      <p:cBhvr>
                                        <p:cTn id="42" dur="1000"/>
                                        <p:tgtEl>
                                          <p:spTgt spid="14">
                                            <p:txEl>
                                              <p:pRg st="0" end="0"/>
                                            </p:txEl>
                                          </p:spTgt>
                                        </p:tgtEl>
                                      </p:cBhvr>
                                    </p:animEffect>
                                    <p:anim calcmode="lin" valueType="num">
                                      <p:cBhvr>
                                        <p:cTn id="43"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6">
                                            <p:txEl>
                                              <p:pRg st="0" end="0"/>
                                            </p:txEl>
                                          </p:spTgt>
                                        </p:tgtEl>
                                        <p:attrNameLst>
                                          <p:attrName>style.visibility</p:attrName>
                                        </p:attrNameLst>
                                      </p:cBhvr>
                                      <p:to>
                                        <p:strVal val="visible"/>
                                      </p:to>
                                    </p:set>
                                    <p:animEffect transition="in" filter="fade">
                                      <p:cBhvr>
                                        <p:cTn id="49" dur="1000"/>
                                        <p:tgtEl>
                                          <p:spTgt spid="16">
                                            <p:txEl>
                                              <p:pRg st="0" end="0"/>
                                            </p:txEl>
                                          </p:spTgt>
                                        </p:tgtEl>
                                      </p:cBhvr>
                                    </p:animEffect>
                                    <p:anim calcmode="lin" valueType="num">
                                      <p:cBhvr>
                                        <p:cTn id="50"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1">
                                            <p:txEl>
                                              <p:pRg st="0" end="0"/>
                                            </p:txEl>
                                          </p:spTgt>
                                        </p:tgtEl>
                                        <p:attrNameLst>
                                          <p:attrName>style.visibility</p:attrName>
                                        </p:attrNameLst>
                                      </p:cBhvr>
                                      <p:to>
                                        <p:strVal val="visible"/>
                                      </p:to>
                                    </p:set>
                                    <p:animEffect transition="in" filter="fade">
                                      <p:cBhvr>
                                        <p:cTn id="56" dur="1000"/>
                                        <p:tgtEl>
                                          <p:spTgt spid="11">
                                            <p:txEl>
                                              <p:pRg st="0" end="0"/>
                                            </p:txEl>
                                          </p:spTgt>
                                        </p:tgtEl>
                                      </p:cBhvr>
                                    </p:animEffect>
                                    <p:anim calcmode="lin" valueType="num">
                                      <p:cBhvr>
                                        <p:cTn id="5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5724128" y="2996952"/>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t>پذیرش</a:t>
            </a:r>
            <a:endParaRPr lang="fa-IR" sz="3200" b="1" dirty="0"/>
          </a:p>
        </p:txBody>
      </p:sp>
      <p:sp>
        <p:nvSpPr>
          <p:cNvPr id="6" name="Action Button: Back or Previous 5">
            <a:hlinkClick r:id="" action="ppaction://hlinkshowjump?jump=previousslide" highlightClick="1"/>
          </p:cNvPr>
          <p:cNvSpPr/>
          <p:nvPr/>
        </p:nvSpPr>
        <p:spPr>
          <a:xfrm>
            <a:off x="3638900" y="2852936"/>
            <a:ext cx="1656184" cy="1872208"/>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Oval 6"/>
          <p:cNvSpPr/>
          <p:nvPr/>
        </p:nvSpPr>
        <p:spPr>
          <a:xfrm>
            <a:off x="827584" y="980728"/>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t>پذیرش نقش والدگری)</a:t>
            </a:r>
            <a:endParaRPr lang="fa-IR" sz="3200" b="1" dirty="0"/>
          </a:p>
        </p:txBody>
      </p:sp>
      <p:sp>
        <p:nvSpPr>
          <p:cNvPr id="8" name="Oval 7"/>
          <p:cNvSpPr/>
          <p:nvPr/>
        </p:nvSpPr>
        <p:spPr>
          <a:xfrm>
            <a:off x="539552" y="4282543"/>
            <a:ext cx="2520280"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t>پذیرش کودک</a:t>
            </a:r>
            <a:endParaRPr lang="fa-IR" sz="3200" b="1" dirty="0"/>
          </a:p>
        </p:txBody>
      </p:sp>
    </p:spTree>
    <p:extLst>
      <p:ext uri="{BB962C8B-B14F-4D97-AF65-F5344CB8AC3E}">
        <p14:creationId xmlns:p14="http://schemas.microsoft.com/office/powerpoint/2010/main" val="392618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2000"/>
                                        <p:tgtEl>
                                          <p:spTgt spid="7">
                                            <p:txEl>
                                              <p:pRg st="0" end="0"/>
                                            </p:txEl>
                                          </p:spTgt>
                                        </p:tgtEl>
                                      </p:cBhvr>
                                    </p:animEffect>
                                    <p:anim calcmode="lin" valueType="num">
                                      <p:cBhvr>
                                        <p:cTn id="15"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2000"/>
                                        <p:tgtEl>
                                          <p:spTgt spid="8">
                                            <p:txEl>
                                              <p:pRg st="0" end="0"/>
                                            </p:txEl>
                                          </p:spTgt>
                                        </p:tgtEl>
                                      </p:cBhvr>
                                    </p:animEffect>
                                    <p:anim calcmode="lin" valueType="num">
                                      <p:cBhvr>
                                        <p:cTn id="22" dur="2000" fill="hold"/>
                                        <p:tgtEl>
                                          <p:spTgt spid="8">
                                            <p:txEl>
                                              <p:pRg st="0" end="0"/>
                                            </p:txEl>
                                          </p:spTgt>
                                        </p:tgtEl>
                                        <p:attrNameLst>
                                          <p:attrName>ppt_w</p:attrName>
                                        </p:attrNameLst>
                                      </p:cBhvr>
                                      <p:tavLst>
                                        <p:tav tm="0" fmla="#ppt_w*sin(2.5*pi*$)">
                                          <p:val>
                                            <p:fltVal val="0"/>
                                          </p:val>
                                        </p:tav>
                                        <p:tav tm="100000">
                                          <p:val>
                                            <p:fltVal val="1"/>
                                          </p:val>
                                        </p:tav>
                                      </p:tavLst>
                                    </p:anim>
                                    <p:anim calcmode="lin" valueType="num">
                                      <p:cBhvr>
                                        <p:cTn id="23" dur="2000" fill="hold"/>
                                        <p:tgtEl>
                                          <p:spTgt spid="8">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3600" dirty="0" smtClean="0"/>
              <a:t>پذیرش نقش والد گری</a:t>
            </a:r>
          </a:p>
          <a:p>
            <a:r>
              <a:rPr lang="fa-IR" sz="3600" dirty="0"/>
              <a:t>چ</a:t>
            </a:r>
            <a:r>
              <a:rPr lang="fa-IR" sz="3600" dirty="0" smtClean="0"/>
              <a:t>قدر وقت و انرژی من صرف این موضوع می شود</a:t>
            </a:r>
          </a:p>
          <a:p>
            <a:endParaRPr lang="fa-IR" sz="3600" dirty="0" smtClean="0"/>
          </a:p>
          <a:p>
            <a:endParaRPr lang="fa-IR" sz="3600" dirty="0"/>
          </a:p>
        </p:txBody>
      </p:sp>
      <p:sp>
        <p:nvSpPr>
          <p:cNvPr id="2" name="Title 1"/>
          <p:cNvSpPr>
            <a:spLocks noGrp="1"/>
          </p:cNvSpPr>
          <p:nvPr>
            <p:ph type="title"/>
          </p:nvPr>
        </p:nvSpPr>
        <p:spPr/>
        <p:txBody>
          <a:bodyPr/>
          <a:lstStyle/>
          <a:p>
            <a:r>
              <a:rPr lang="fa-IR" dirty="0" smtClean="0">
                <a:solidFill>
                  <a:schemeClr val="tx1"/>
                </a:solidFill>
              </a:rPr>
              <a:t>الف پذیرش </a:t>
            </a:r>
            <a:r>
              <a:rPr lang="fa-IR" dirty="0" smtClean="0">
                <a:solidFill>
                  <a:schemeClr val="tx1"/>
                </a:solidFill>
              </a:rPr>
              <a:t>نقش والدگری</a:t>
            </a:r>
            <a:endParaRPr lang="fa-IR" dirty="0">
              <a:solidFill>
                <a:schemeClr val="tx1"/>
              </a:solidFill>
            </a:endParaRPr>
          </a:p>
        </p:txBody>
      </p:sp>
    </p:spTree>
    <p:extLst>
      <p:ext uri="{BB962C8B-B14F-4D97-AF65-F5344CB8AC3E}">
        <p14:creationId xmlns:p14="http://schemas.microsoft.com/office/powerpoint/2010/main" val="608671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548680"/>
            <a:ext cx="7660373" cy="6120680"/>
          </a:xfrm>
        </p:spPr>
        <p:txBody>
          <a:bodyPr>
            <a:normAutofit/>
          </a:bodyPr>
          <a:lstStyle/>
          <a:p>
            <a:r>
              <a:rPr lang="fa-IR" sz="8000" dirty="0"/>
              <a:t>پدیده خود فراموشی</a:t>
            </a:r>
          </a:p>
          <a:p>
            <a:r>
              <a:rPr lang="fa-IR" sz="8000" dirty="0"/>
              <a:t>جغرافیای ارزش </a:t>
            </a:r>
            <a:r>
              <a:rPr lang="fa-IR" sz="8000" dirty="0" smtClean="0"/>
              <a:t>ها</a:t>
            </a:r>
          </a:p>
          <a:p>
            <a:endParaRPr lang="fa-IR" sz="8000" dirty="0" smtClean="0"/>
          </a:p>
          <a:p>
            <a:endParaRPr lang="fa-IR" sz="8000" dirty="0"/>
          </a:p>
        </p:txBody>
      </p:sp>
    </p:spTree>
    <p:extLst>
      <p:ext uri="{BB962C8B-B14F-4D97-AF65-F5344CB8AC3E}">
        <p14:creationId xmlns:p14="http://schemas.microsoft.com/office/powerpoint/2010/main" val="41398442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1772816"/>
            <a:ext cx="7408333" cy="3450696"/>
          </a:xfrm>
        </p:spPr>
        <p:txBody>
          <a:bodyPr>
            <a:noAutofit/>
          </a:bodyPr>
          <a:lstStyle/>
          <a:p>
            <a:r>
              <a:rPr lang="fa-IR" sz="6000" dirty="0"/>
              <a:t>چقدر آمادگی های این نقش را دارم(ظرفیت، صبر حوصله، توان(عرفان)........</a:t>
            </a:r>
          </a:p>
          <a:p>
            <a:endParaRPr lang="fa-IR" sz="6000" dirty="0"/>
          </a:p>
        </p:txBody>
      </p:sp>
    </p:spTree>
    <p:extLst>
      <p:ext uri="{BB962C8B-B14F-4D97-AF65-F5344CB8AC3E}">
        <p14:creationId xmlns:p14="http://schemas.microsoft.com/office/powerpoint/2010/main" val="1219425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36912"/>
            <a:ext cx="7994888" cy="3816424"/>
          </a:xfrm>
        </p:spPr>
        <p:txBody>
          <a:bodyPr>
            <a:normAutofit fontScale="90000"/>
          </a:bodyPr>
          <a:lstStyle/>
          <a:p>
            <a:r>
              <a:rPr lang="fa-IR" dirty="0" smtClean="0">
                <a:solidFill>
                  <a:schemeClr val="tx1"/>
                </a:solidFill>
              </a:rPr>
              <a:t>ایات و روایاتی که پذیرش والدگری را بالا می برد کدام است؟</a:t>
            </a:r>
            <a:br>
              <a:rPr lang="fa-IR" dirty="0" smtClean="0">
                <a:solidFill>
                  <a:schemeClr val="tx1"/>
                </a:solidFill>
              </a:rPr>
            </a:br>
            <a:r>
              <a:rPr lang="fa-IR" dirty="0" smtClean="0">
                <a:solidFill>
                  <a:schemeClr val="tx1"/>
                </a:solidFill>
              </a:rPr>
              <a:t>ایا سیره و گفتارعلما بر این امر دلالت دارد؟</a:t>
            </a:r>
            <a:br>
              <a:rPr lang="fa-IR" dirty="0" smtClean="0">
                <a:solidFill>
                  <a:schemeClr val="tx1"/>
                </a:solidFill>
              </a:rPr>
            </a:br>
            <a:r>
              <a:rPr lang="fa-IR" dirty="0" smtClean="0">
                <a:solidFill>
                  <a:schemeClr val="tx1"/>
                </a:solidFill>
              </a:rPr>
              <a:t>چنانچه پذیرش والدگری در والدین نباشد، چه اسیب هایی به فرزند می رسد؟</a:t>
            </a:r>
            <a:r>
              <a:rPr lang="fa-IR" dirty="0" smtClean="0"/>
              <a:t/>
            </a:r>
            <a:br>
              <a:rPr lang="fa-IR" dirty="0" smtClean="0"/>
            </a:br>
            <a:r>
              <a:rPr lang="fa-IR" dirty="0" smtClean="0"/>
              <a:t/>
            </a:r>
            <a:br>
              <a:rPr lang="fa-IR" dirty="0" smtClean="0"/>
            </a:br>
            <a:endParaRPr lang="fa-IR" dirty="0"/>
          </a:p>
        </p:txBody>
      </p:sp>
      <p:sp>
        <p:nvSpPr>
          <p:cNvPr id="3" name="Text Placeholder 2"/>
          <p:cNvSpPr>
            <a:spLocks noGrp="1"/>
          </p:cNvSpPr>
          <p:nvPr>
            <p:ph type="body" idx="1"/>
          </p:nvPr>
        </p:nvSpPr>
        <p:spPr/>
        <p:txBody>
          <a:bodyPr>
            <a:noAutofit/>
          </a:bodyPr>
          <a:lstStyle/>
          <a:p>
            <a:r>
              <a:rPr lang="fa-IR" sz="8000" dirty="0" smtClean="0"/>
              <a:t>چند سوال</a:t>
            </a:r>
            <a:endParaRPr lang="fa-IR" sz="8000" dirty="0"/>
          </a:p>
        </p:txBody>
      </p:sp>
    </p:spTree>
    <p:extLst>
      <p:ext uri="{BB962C8B-B14F-4D97-AF65-F5344CB8AC3E}">
        <p14:creationId xmlns:p14="http://schemas.microsoft.com/office/powerpoint/2010/main" val="586501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2564904"/>
            <a:ext cx="7770400" cy="4293096"/>
          </a:xfrm>
        </p:spPr>
        <p:txBody>
          <a:bodyPr>
            <a:normAutofit fontScale="90000"/>
          </a:bodyPr>
          <a:lstStyle/>
          <a:p>
            <a:r>
              <a:rPr lang="fa-IR" dirty="0" smtClean="0">
                <a:solidFill>
                  <a:schemeClr val="tx1"/>
                </a:solidFill>
              </a:rPr>
              <a:t>اولین اصلی که سازمان بهداشت جهانی به مادران اموزش می دهد</a:t>
            </a:r>
            <a:br>
              <a:rPr lang="fa-IR" dirty="0" smtClean="0">
                <a:solidFill>
                  <a:schemeClr val="tx1"/>
                </a:solidFill>
              </a:rPr>
            </a:br>
            <a:r>
              <a:rPr lang="fa-IR" dirty="0" smtClean="0">
                <a:solidFill>
                  <a:schemeClr val="tx1"/>
                </a:solidFill>
              </a:rPr>
              <a:t>توجه به اصل منحصر به فرد بودن کودک</a:t>
            </a:r>
            <a:br>
              <a:rPr lang="fa-IR" dirty="0" smtClean="0">
                <a:solidFill>
                  <a:schemeClr val="tx1"/>
                </a:solidFill>
              </a:rPr>
            </a:br>
            <a:r>
              <a:rPr lang="fa-IR" dirty="0" smtClean="0">
                <a:solidFill>
                  <a:schemeClr val="tx1"/>
                </a:solidFill>
              </a:rPr>
              <a:t>آسیب فضای تربیتی(معرفی الکوهای نامناسب)</a:t>
            </a:r>
            <a:br>
              <a:rPr lang="fa-IR" dirty="0" smtClean="0">
                <a:solidFill>
                  <a:schemeClr val="tx1"/>
                </a:solidFill>
              </a:rPr>
            </a:br>
            <a:r>
              <a:rPr lang="fa-IR" dirty="0" smtClean="0">
                <a:solidFill>
                  <a:schemeClr val="tx1"/>
                </a:solidFill>
              </a:rPr>
              <a:t>باید باور کنم که کودک من تک است و این باور را به کودک منتقل کنم</a:t>
            </a:r>
            <a:br>
              <a:rPr lang="fa-IR" dirty="0" smtClean="0">
                <a:solidFill>
                  <a:schemeClr val="tx1"/>
                </a:solidFill>
              </a:rPr>
            </a:br>
            <a:r>
              <a:rPr lang="fa-IR" dirty="0" smtClean="0">
                <a:solidFill>
                  <a:schemeClr val="tx1"/>
                </a:solidFill>
              </a:rPr>
              <a:t>تفسیر نقاشی کودک......</a:t>
            </a:r>
            <a:r>
              <a:rPr lang="en-US" dirty="0" err="1" smtClean="0">
                <a:solidFill>
                  <a:schemeClr val="tx1"/>
                </a:solidFill>
              </a:rPr>
              <a:t>ld</a:t>
            </a:r>
            <a:r>
              <a:rPr lang="fa-IR" dirty="0" smtClean="0">
                <a:solidFill>
                  <a:schemeClr val="tx1"/>
                </a:solidFill>
              </a:rPr>
              <a:t>،دکتر،شکر آمیز </a:t>
            </a:r>
            <a:r>
              <a:rPr lang="fa-IR" dirty="0" smtClean="0">
                <a:solidFill>
                  <a:schemeClr val="tx1"/>
                </a:solidFill>
              </a:rPr>
              <a:t/>
            </a:r>
            <a:br>
              <a:rPr lang="fa-IR" dirty="0" smtClean="0">
                <a:solidFill>
                  <a:schemeClr val="tx1"/>
                </a:solidFill>
              </a:rPr>
            </a:br>
            <a:endParaRPr lang="fa-IR" dirty="0">
              <a:solidFill>
                <a:schemeClr val="tx1"/>
              </a:solidFill>
            </a:endParaRPr>
          </a:p>
        </p:txBody>
      </p:sp>
      <p:sp>
        <p:nvSpPr>
          <p:cNvPr id="3" name="Text Placeholder 2"/>
          <p:cNvSpPr>
            <a:spLocks noGrp="1"/>
          </p:cNvSpPr>
          <p:nvPr>
            <p:ph type="body" idx="1"/>
          </p:nvPr>
        </p:nvSpPr>
        <p:spPr/>
        <p:txBody>
          <a:bodyPr>
            <a:normAutofit/>
          </a:bodyPr>
          <a:lstStyle/>
          <a:p>
            <a:r>
              <a:rPr lang="fa-IR" sz="5400" dirty="0" smtClean="0">
                <a:solidFill>
                  <a:schemeClr val="tx1"/>
                </a:solidFill>
              </a:rPr>
              <a:t>پذیرش کودک </a:t>
            </a:r>
            <a:endParaRPr lang="fa-IR" sz="5400" dirty="0">
              <a:solidFill>
                <a:schemeClr val="tx1"/>
              </a:solidFill>
            </a:endParaRPr>
          </a:p>
        </p:txBody>
      </p:sp>
    </p:spTree>
    <p:extLst>
      <p:ext uri="{BB962C8B-B14F-4D97-AF65-F5344CB8AC3E}">
        <p14:creationId xmlns:p14="http://schemas.microsoft.com/office/powerpoint/2010/main" val="33810192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67678"/>
            <a:ext cx="7992888" cy="5661721"/>
          </a:xfrm>
        </p:spPr>
        <p:txBody>
          <a:bodyPr/>
          <a:lstStyle/>
          <a:p>
            <a:r>
              <a:rPr lang="fa-IR" dirty="0" smtClean="0">
                <a:solidFill>
                  <a:schemeClr val="tx1"/>
                </a:solidFill>
              </a:rPr>
              <a:t>*ایات و روایاتی که در این زمینه وجود دارد؟؟؟</a:t>
            </a:r>
            <a:br>
              <a:rPr lang="fa-IR" dirty="0" smtClean="0">
                <a:solidFill>
                  <a:schemeClr val="tx1"/>
                </a:solidFill>
              </a:rPr>
            </a:br>
            <a:r>
              <a:rPr lang="fa-IR" dirty="0" smtClean="0">
                <a:solidFill>
                  <a:schemeClr val="tx1"/>
                </a:solidFill>
              </a:rPr>
              <a:t>*احساس پذیرش در شما چه فرایندهای روانی را می کند؟؟</a:t>
            </a:r>
            <a:br>
              <a:rPr lang="fa-IR" dirty="0" smtClean="0">
                <a:solidFill>
                  <a:schemeClr val="tx1"/>
                </a:solidFill>
              </a:rPr>
            </a:br>
            <a:r>
              <a:rPr lang="fa-IR" dirty="0" smtClean="0">
                <a:solidFill>
                  <a:schemeClr val="tx1"/>
                </a:solidFill>
              </a:rPr>
              <a:t>*اگر کودکی مورد پذیرش قرار گیرد؛ دچار چه اسیب هایی می شود؟؟</a:t>
            </a:r>
            <a:br>
              <a:rPr lang="fa-IR" dirty="0" smtClean="0">
                <a:solidFill>
                  <a:schemeClr val="tx1"/>
                </a:solidFill>
              </a:rPr>
            </a:br>
            <a:r>
              <a:rPr lang="fa-IR" dirty="0" smtClean="0">
                <a:solidFill>
                  <a:schemeClr val="tx1"/>
                </a:solidFill>
              </a:rPr>
              <a:t>*والدین برای اینکه بتوانند کودک را بپذیرند باید چه مواردی را در نظر بگیرند؟</a:t>
            </a:r>
            <a:endParaRPr lang="fa-IR" dirty="0">
              <a:solidFill>
                <a:schemeClr val="tx1"/>
              </a:solidFill>
            </a:endParaRPr>
          </a:p>
        </p:txBody>
      </p:sp>
      <p:sp>
        <p:nvSpPr>
          <p:cNvPr id="3" name="Text Placeholder 2"/>
          <p:cNvSpPr>
            <a:spLocks noGrp="1"/>
          </p:cNvSpPr>
          <p:nvPr>
            <p:ph type="body" idx="1"/>
          </p:nvPr>
        </p:nvSpPr>
        <p:spPr>
          <a:xfrm>
            <a:off x="1292125" y="404664"/>
            <a:ext cx="6417734" cy="939801"/>
          </a:xfrm>
        </p:spPr>
        <p:txBody>
          <a:bodyPr>
            <a:normAutofit/>
          </a:bodyPr>
          <a:lstStyle/>
          <a:p>
            <a:r>
              <a:rPr lang="fa-IR" sz="4000" dirty="0" smtClean="0">
                <a:solidFill>
                  <a:schemeClr val="tx1"/>
                </a:solidFill>
              </a:rPr>
              <a:t>چند سوال</a:t>
            </a:r>
            <a:endParaRPr lang="fa-IR" sz="4000" dirty="0">
              <a:solidFill>
                <a:schemeClr val="tx1"/>
              </a:solidFill>
            </a:endParaRPr>
          </a:p>
        </p:txBody>
      </p:sp>
    </p:spTree>
    <p:extLst>
      <p:ext uri="{BB962C8B-B14F-4D97-AF65-F5344CB8AC3E}">
        <p14:creationId xmlns:p14="http://schemas.microsoft.com/office/powerpoint/2010/main" val="766029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92896"/>
            <a:ext cx="8064896" cy="4365104"/>
          </a:xfrm>
        </p:spPr>
        <p:txBody>
          <a:bodyPr>
            <a:normAutofit/>
          </a:bodyPr>
          <a:lstStyle/>
          <a:p>
            <a:r>
              <a:rPr lang="fa-IR" dirty="0" smtClean="0">
                <a:solidFill>
                  <a:schemeClr val="tx1"/>
                </a:solidFill>
              </a:rPr>
              <a:t>از والدین می خواهیم با دقت بررسی کنند که چقدر وقت و انرژی خود را صرف والدگری می کنند(ثبت دقیق</a:t>
            </a:r>
            <a:r>
              <a:rPr lang="fa-IR" dirty="0" smtClean="0">
                <a:solidFill>
                  <a:schemeClr val="tx1"/>
                </a:solidFill>
              </a:rPr>
              <a:t>)(ابراهیم)</a:t>
            </a:r>
            <a:r>
              <a:rPr lang="fa-IR" dirty="0" smtClean="0">
                <a:solidFill>
                  <a:schemeClr val="tx1"/>
                </a:solidFill>
              </a:rPr>
              <a:t/>
            </a:r>
            <a:br>
              <a:rPr lang="fa-IR" dirty="0" smtClean="0">
                <a:solidFill>
                  <a:schemeClr val="tx1"/>
                </a:solidFill>
              </a:rPr>
            </a:br>
            <a:r>
              <a:rPr lang="fa-IR" dirty="0" smtClean="0">
                <a:solidFill>
                  <a:schemeClr val="tx1"/>
                </a:solidFill>
              </a:rPr>
              <a:t>به نظر شما چه تغییری در والدین ایجاد میشود؟؟</a:t>
            </a:r>
            <a:endParaRPr lang="fa-IR" dirty="0">
              <a:solidFill>
                <a:schemeClr val="tx1"/>
              </a:solidFill>
            </a:endParaRPr>
          </a:p>
        </p:txBody>
      </p:sp>
      <p:sp>
        <p:nvSpPr>
          <p:cNvPr id="3" name="Text Placeholder 2"/>
          <p:cNvSpPr>
            <a:spLocks noGrp="1"/>
          </p:cNvSpPr>
          <p:nvPr>
            <p:ph type="body" idx="1"/>
          </p:nvPr>
        </p:nvSpPr>
        <p:spPr/>
        <p:txBody>
          <a:bodyPr>
            <a:normAutofit/>
          </a:bodyPr>
          <a:lstStyle/>
          <a:p>
            <a:r>
              <a:rPr lang="fa-IR" sz="4800" dirty="0" smtClean="0">
                <a:solidFill>
                  <a:schemeClr val="tx1"/>
                </a:solidFill>
              </a:rPr>
              <a:t>تکنیک اول</a:t>
            </a:r>
            <a:endParaRPr lang="en-US" sz="4800" dirty="0" smtClean="0">
              <a:solidFill>
                <a:schemeClr val="tx1"/>
              </a:solidFill>
            </a:endParaRPr>
          </a:p>
        </p:txBody>
      </p:sp>
    </p:spTree>
    <p:extLst>
      <p:ext uri="{BB962C8B-B14F-4D97-AF65-F5344CB8AC3E}">
        <p14:creationId xmlns:p14="http://schemas.microsoft.com/office/powerpoint/2010/main" val="2359669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2276872"/>
            <a:ext cx="7842408" cy="4392488"/>
          </a:xfrm>
        </p:spPr>
        <p:txBody>
          <a:bodyPr>
            <a:normAutofit/>
          </a:bodyPr>
          <a:lstStyle/>
          <a:p>
            <a:r>
              <a:rPr lang="fa-IR" dirty="0" smtClean="0">
                <a:solidFill>
                  <a:schemeClr val="tx1"/>
                </a:solidFill>
              </a:rPr>
              <a:t>من در کنارت هستم(روانی و جسمانی</a:t>
            </a:r>
            <a:br>
              <a:rPr lang="fa-IR" dirty="0" smtClean="0">
                <a:solidFill>
                  <a:schemeClr val="tx1"/>
                </a:solidFill>
              </a:rPr>
            </a:br>
            <a:r>
              <a:rPr lang="fa-IR" dirty="0" smtClean="0">
                <a:solidFill>
                  <a:srgbClr val="FF0000"/>
                </a:solidFill>
              </a:rPr>
              <a:t>نیازهای تو </a:t>
            </a:r>
            <a:r>
              <a:rPr lang="fa-IR" dirty="0" smtClean="0">
                <a:solidFill>
                  <a:schemeClr val="tx1"/>
                </a:solidFill>
              </a:rPr>
              <a:t>را به خوبی می شناسم(حساس)</a:t>
            </a:r>
            <a:br>
              <a:rPr lang="fa-IR" dirty="0" smtClean="0">
                <a:solidFill>
                  <a:schemeClr val="tx1"/>
                </a:solidFill>
              </a:rPr>
            </a:br>
            <a:r>
              <a:rPr lang="fa-IR" dirty="0" smtClean="0">
                <a:solidFill>
                  <a:schemeClr val="tx1"/>
                </a:solidFill>
              </a:rPr>
              <a:t>به </a:t>
            </a:r>
            <a:r>
              <a:rPr lang="fa-IR" dirty="0" smtClean="0">
                <a:solidFill>
                  <a:srgbClr val="FF0000"/>
                </a:solidFill>
              </a:rPr>
              <a:t>نیازهای تو </a:t>
            </a:r>
            <a:r>
              <a:rPr lang="fa-IR" dirty="0" smtClean="0">
                <a:solidFill>
                  <a:schemeClr val="tx1"/>
                </a:solidFill>
              </a:rPr>
              <a:t>به موقع و به اندازه پاسخ می دهم(پاسخ دهی)(کبریت فروش)</a:t>
            </a:r>
            <a:br>
              <a:rPr lang="fa-IR" dirty="0" smtClean="0">
                <a:solidFill>
                  <a:schemeClr val="tx1"/>
                </a:solidFill>
              </a:rPr>
            </a:br>
            <a:r>
              <a:rPr lang="fa-IR" dirty="0" smtClean="0">
                <a:solidFill>
                  <a:schemeClr val="tx1"/>
                </a:solidFill>
              </a:rPr>
              <a:t>سبک تربیتی</a:t>
            </a:r>
            <a:endParaRPr lang="fa-IR" dirty="0">
              <a:solidFill>
                <a:schemeClr val="tx1"/>
              </a:solidFill>
            </a:endParaRPr>
          </a:p>
        </p:txBody>
      </p:sp>
      <p:sp>
        <p:nvSpPr>
          <p:cNvPr id="3" name="Text Placeholder 2"/>
          <p:cNvSpPr>
            <a:spLocks noGrp="1"/>
          </p:cNvSpPr>
          <p:nvPr>
            <p:ph type="body" idx="1"/>
          </p:nvPr>
        </p:nvSpPr>
        <p:spPr/>
        <p:txBody>
          <a:bodyPr>
            <a:normAutofit/>
          </a:bodyPr>
          <a:lstStyle/>
          <a:p>
            <a:r>
              <a:rPr lang="fa-IR" sz="5400" dirty="0" smtClean="0">
                <a:solidFill>
                  <a:schemeClr val="tx1"/>
                </a:solidFill>
              </a:rPr>
              <a:t>2.احساس </a:t>
            </a:r>
            <a:r>
              <a:rPr lang="fa-IR" sz="5400" dirty="0" smtClean="0">
                <a:solidFill>
                  <a:schemeClr val="tx1"/>
                </a:solidFill>
              </a:rPr>
              <a:t>بودن</a:t>
            </a:r>
            <a:endParaRPr lang="fa-IR" sz="5400" dirty="0">
              <a:solidFill>
                <a:schemeClr val="tx1"/>
              </a:solidFill>
            </a:endParaRPr>
          </a:p>
        </p:txBody>
      </p:sp>
    </p:spTree>
    <p:extLst>
      <p:ext uri="{BB962C8B-B14F-4D97-AF65-F5344CB8AC3E}">
        <p14:creationId xmlns:p14="http://schemas.microsoft.com/office/powerpoint/2010/main" val="1825738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38750" y="857250"/>
            <a:ext cx="3905250" cy="3943350"/>
          </a:xfrm>
          <a:prstGeom prst="roundRect">
            <a:avLst>
              <a:gd name="adj" fmla="val 8594"/>
            </a:avLst>
          </a:prstGeom>
          <a:solidFill>
            <a:srgbClr val="FFFFFF">
              <a:shade val="85000"/>
            </a:srgbClr>
          </a:solidFill>
          <a:effectLst>
            <a:reflection blurRad="12700" stA="38000" endPos="28000" dist="5000" dir="5400000" sy="-100000" algn="bl" rotWithShape="0"/>
          </a:effectLst>
        </p:spPr>
      </p:pic>
      <p:sp>
        <p:nvSpPr>
          <p:cNvPr id="4" name="Oval 3"/>
          <p:cNvSpPr/>
          <p:nvPr/>
        </p:nvSpPr>
        <p:spPr>
          <a:xfrm>
            <a:off x="1123950" y="857250"/>
            <a:ext cx="3376110" cy="1418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a:t>پیامبر اسلام(ص)</a:t>
            </a:r>
          </a:p>
        </p:txBody>
      </p:sp>
      <p:sp>
        <p:nvSpPr>
          <p:cNvPr id="6" name="Oval 5"/>
          <p:cNvSpPr/>
          <p:nvPr/>
        </p:nvSpPr>
        <p:spPr>
          <a:xfrm>
            <a:off x="-27203" y="2276393"/>
            <a:ext cx="5296653" cy="4608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b="1" dirty="0">
                <a:solidFill>
                  <a:schemeClr val="tx1"/>
                </a:solidFill>
              </a:rPr>
              <a:t> کودکان را به خاطر پنج ویژگی دوست دارم</a:t>
            </a:r>
          </a:p>
          <a:p>
            <a:r>
              <a:rPr lang="fa-IR" sz="2400" b="1" dirty="0">
                <a:solidFill>
                  <a:schemeClr val="tx1"/>
                </a:solidFill>
              </a:rPr>
              <a:t>اول: کودکان زیاد گریه می‌کنند.</a:t>
            </a:r>
          </a:p>
          <a:p>
            <a:r>
              <a:rPr lang="fa-IR" sz="2400" b="1" dirty="0">
                <a:solidFill>
                  <a:schemeClr val="tx1"/>
                </a:solidFill>
              </a:rPr>
              <a:t>دوم: کودکان با خاک بازی می‌کنند.</a:t>
            </a:r>
          </a:p>
          <a:p>
            <a:r>
              <a:rPr lang="fa-IR" sz="2400" b="1" dirty="0">
                <a:solidFill>
                  <a:schemeClr val="tx1"/>
                </a:solidFill>
              </a:rPr>
              <a:t>سوم: کودکان دعوا می‌کنند اما کینه ندارند.</a:t>
            </a:r>
          </a:p>
          <a:p>
            <a:r>
              <a:rPr lang="fa-IR" sz="2400" b="1" dirty="0">
                <a:solidFill>
                  <a:schemeClr val="tx1"/>
                </a:solidFill>
              </a:rPr>
              <a:t>چهارم: چیزی برای فردا ذخیره نمی‌کنند.</a:t>
            </a:r>
          </a:p>
          <a:p>
            <a:r>
              <a:rPr lang="fa-IR" sz="2400" b="1" dirty="0">
                <a:solidFill>
                  <a:schemeClr val="tx1"/>
                </a:solidFill>
              </a:rPr>
              <a:t>پنجم: کودکان می‌سازند ولی دل نمی‌بندند.</a:t>
            </a:r>
            <a:endParaRPr lang="fa-IR" sz="2400" dirty="0">
              <a:solidFill>
                <a:schemeClr val="tx1"/>
              </a:solidFill>
            </a:endParaRPr>
          </a:p>
          <a:p>
            <a:pPr marL="205740" indent="-205740">
              <a:spcBef>
                <a:spcPct val="20000"/>
              </a:spcBef>
              <a:buClr>
                <a:srgbClr val="31B6FD"/>
              </a:buClr>
              <a:buSzPct val="100000"/>
              <a:buFont typeface="Symbol" pitchFamily="18" charset="2"/>
              <a:buChar char=""/>
            </a:pPr>
            <a:endParaRPr lang="fa-IR" sz="2400" b="1" dirty="0">
              <a:solidFill>
                <a:schemeClr val="tx1"/>
              </a:solidFill>
            </a:endParaRPr>
          </a:p>
        </p:txBody>
      </p:sp>
    </p:spTree>
    <p:extLst>
      <p:ext uri="{BB962C8B-B14F-4D97-AF65-F5344CB8AC3E}">
        <p14:creationId xmlns:p14="http://schemas.microsoft.com/office/powerpoint/2010/main" val="2526910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2000"/>
                                        <p:tgtEl>
                                          <p:spTgt spid="4">
                                            <p:txEl>
                                              <p:pRg st="0" end="0"/>
                                            </p:txEl>
                                          </p:spTgt>
                                        </p:tgtEl>
                                      </p:cBhvr>
                                    </p:animEffect>
                                    <p:anim calcmode="lin" valueType="num">
                                      <p:cBhvr>
                                        <p:cTn id="16" dur="20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17" dur="20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2000"/>
                                        <p:tgtEl>
                                          <p:spTgt spid="6">
                                            <p:txEl>
                                              <p:pRg st="0" end="0"/>
                                            </p:txEl>
                                          </p:spTgt>
                                        </p:tgtEl>
                                      </p:cBhvr>
                                    </p:animEffect>
                                    <p:anim calcmode="lin" valueType="num">
                                      <p:cBhvr>
                                        <p:cTn id="23"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24" dur="20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anim calcmode="lin" valueType="num">
                                      <p:cBhvr>
                                        <p:cTn id="29"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6">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nodeType="click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 calcmode="lin" valueType="num">
                                      <p:cBhvr>
                                        <p:cTn id="36"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6">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 calcmode="lin" valueType="num">
                                      <p:cBhvr>
                                        <p:cTn id="43"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44" dur="500" fill="hold"/>
                                        <p:tgtEl>
                                          <p:spTgt spid="6">
                                            <p:txEl>
                                              <p:pRg st="3" end="3"/>
                                            </p:txEl>
                                          </p:spTgt>
                                        </p:tgtEl>
                                        <p:attrNameLst>
                                          <p:attrName>ppt_h</p:attrName>
                                        </p:attrNameLst>
                                      </p:cBhvr>
                                      <p:tavLst>
                                        <p:tav tm="0">
                                          <p:val>
                                            <p:fltVal val="0"/>
                                          </p:val>
                                        </p:tav>
                                        <p:tav tm="100000">
                                          <p:val>
                                            <p:strVal val="#ppt_h"/>
                                          </p:val>
                                        </p:tav>
                                      </p:tavLst>
                                    </p:anim>
                                    <p:animEffect transition="in" filter="fade">
                                      <p:cBhvr>
                                        <p:cTn id="45" dur="500"/>
                                        <p:tgtEl>
                                          <p:spTgt spid="6">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6">
                                            <p:txEl>
                                              <p:pRg st="4" end="4"/>
                                            </p:txEl>
                                          </p:spTgt>
                                        </p:tgtEl>
                                        <p:attrNameLst>
                                          <p:attrName>style.visibility</p:attrName>
                                        </p:attrNameLst>
                                      </p:cBhvr>
                                      <p:to>
                                        <p:strVal val="visible"/>
                                      </p:to>
                                    </p:set>
                                    <p:anim calcmode="lin" valueType="num">
                                      <p:cBhvr>
                                        <p:cTn id="50"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51"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52" dur="500"/>
                                        <p:tgtEl>
                                          <p:spTgt spid="6">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 calcmode="lin" valueType="num">
                                      <p:cBhvr>
                                        <p:cTn id="57" dur="500" fill="hold"/>
                                        <p:tgtEl>
                                          <p:spTgt spid="6">
                                            <p:txEl>
                                              <p:pRg st="5" end="5"/>
                                            </p:txEl>
                                          </p:spTgt>
                                        </p:tgtEl>
                                        <p:attrNameLst>
                                          <p:attrName>ppt_w</p:attrName>
                                        </p:attrNameLst>
                                      </p:cBhvr>
                                      <p:tavLst>
                                        <p:tav tm="0">
                                          <p:val>
                                            <p:fltVal val="0"/>
                                          </p:val>
                                        </p:tav>
                                        <p:tav tm="100000">
                                          <p:val>
                                            <p:strVal val="#ppt_w"/>
                                          </p:val>
                                        </p:tav>
                                      </p:tavLst>
                                    </p:anim>
                                    <p:anim calcmode="lin" valueType="num">
                                      <p:cBhvr>
                                        <p:cTn id="58" dur="500" fill="hold"/>
                                        <p:tgtEl>
                                          <p:spTgt spid="6">
                                            <p:txEl>
                                              <p:pRg st="5" end="5"/>
                                            </p:txEl>
                                          </p:spTgt>
                                        </p:tgtEl>
                                        <p:attrNameLst>
                                          <p:attrName>ppt_h</p:attrName>
                                        </p:attrNameLst>
                                      </p:cBhvr>
                                      <p:tavLst>
                                        <p:tav tm="0">
                                          <p:val>
                                            <p:fltVal val="0"/>
                                          </p:val>
                                        </p:tav>
                                        <p:tav tm="100000">
                                          <p:val>
                                            <p:strVal val="#ppt_h"/>
                                          </p:val>
                                        </p:tav>
                                      </p:tavLst>
                                    </p:anim>
                                    <p:animEffect transition="in" filter="fade">
                                      <p:cBhvr>
                                        <p:cTn id="59"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036" y="1340768"/>
            <a:ext cx="7877412" cy="5400600"/>
          </a:xfrm>
        </p:spPr>
        <p:txBody>
          <a:bodyPr>
            <a:normAutofit fontScale="90000"/>
          </a:bodyPr>
          <a:lstStyle/>
          <a:p>
            <a:r>
              <a:rPr lang="fa-IR" sz="4800" dirty="0" smtClean="0">
                <a:solidFill>
                  <a:schemeClr val="tx1"/>
                </a:solidFill>
              </a:rPr>
              <a:t>عطش هیجانی موجب اسیب می شود</a:t>
            </a:r>
            <a:br>
              <a:rPr lang="fa-IR" sz="4800" dirty="0" smtClean="0">
                <a:solidFill>
                  <a:schemeClr val="tx1"/>
                </a:solidFill>
              </a:rPr>
            </a:br>
            <a:r>
              <a:rPr lang="fa-IR" sz="4800" dirty="0" smtClean="0">
                <a:solidFill>
                  <a:schemeClr val="tx1"/>
                </a:solidFill>
              </a:rPr>
              <a:t>موجب عدم ارامش کودک می شود</a:t>
            </a:r>
            <a:br>
              <a:rPr lang="fa-IR" sz="4800" dirty="0" smtClean="0">
                <a:solidFill>
                  <a:schemeClr val="tx1"/>
                </a:solidFill>
              </a:rPr>
            </a:br>
            <a:r>
              <a:rPr lang="fa-IR" sz="4800" dirty="0" smtClean="0">
                <a:solidFill>
                  <a:schemeClr val="tx1"/>
                </a:solidFill>
              </a:rPr>
              <a:t>نوع ارتباط ما با کودک، کیفیت بودن کودک را می سازد</a:t>
            </a:r>
            <a:br>
              <a:rPr lang="fa-IR" sz="4800" dirty="0" smtClean="0">
                <a:solidFill>
                  <a:schemeClr val="tx1"/>
                </a:solidFill>
              </a:rPr>
            </a:br>
            <a:r>
              <a:rPr lang="fa-IR" sz="4800" smtClean="0">
                <a:solidFill>
                  <a:schemeClr val="tx1"/>
                </a:solidFill>
              </a:rPr>
              <a:t>مثال تشنگی</a:t>
            </a:r>
            <a:br>
              <a:rPr lang="fa-IR" sz="4800" smtClean="0">
                <a:solidFill>
                  <a:schemeClr val="tx1"/>
                </a:solidFill>
              </a:rPr>
            </a:br>
            <a:r>
              <a:rPr lang="fa-IR" sz="4800" smtClean="0">
                <a:solidFill>
                  <a:schemeClr val="tx1"/>
                </a:solidFill>
              </a:rPr>
              <a:t>پاسخ دهی موثر و غیرموثر</a:t>
            </a:r>
            <a:r>
              <a:rPr lang="fa-IR" sz="4800" dirty="0" smtClean="0">
                <a:solidFill>
                  <a:schemeClr val="tx1"/>
                </a:solidFill>
              </a:rPr>
              <a:t/>
            </a:r>
            <a:br>
              <a:rPr lang="fa-IR" sz="4800" dirty="0" smtClean="0">
                <a:solidFill>
                  <a:schemeClr val="tx1"/>
                </a:solidFill>
              </a:rPr>
            </a:br>
            <a:r>
              <a:rPr lang="fa-IR" sz="4800" dirty="0" smtClean="0">
                <a:solidFill>
                  <a:schemeClr val="tx1"/>
                </a:solidFill>
              </a:rPr>
              <a:t/>
            </a:r>
            <a:br>
              <a:rPr lang="fa-IR" sz="4800" dirty="0" smtClean="0">
                <a:solidFill>
                  <a:schemeClr val="tx1"/>
                </a:solidFill>
              </a:rPr>
            </a:br>
            <a:endParaRPr lang="fa-IR" sz="4800" dirty="0">
              <a:solidFill>
                <a:schemeClr val="tx1"/>
              </a:solidFill>
            </a:endParaRPr>
          </a:p>
        </p:txBody>
      </p:sp>
    </p:spTree>
    <p:extLst>
      <p:ext uri="{BB962C8B-B14F-4D97-AF65-F5344CB8AC3E}">
        <p14:creationId xmlns:p14="http://schemas.microsoft.com/office/powerpoint/2010/main" val="38012626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377248"/>
            <a:ext cx="7776864" cy="4220103"/>
          </a:xfrm>
        </p:spPr>
        <p:txBody>
          <a:bodyPr>
            <a:normAutofit/>
          </a:bodyPr>
          <a:lstStyle/>
          <a:p>
            <a:r>
              <a:rPr lang="fa-IR" dirty="0" smtClean="0">
                <a:solidFill>
                  <a:schemeClr val="tx1"/>
                </a:solidFill>
              </a:rPr>
              <a:t>احساس بودن چه فرایندهای روانی را در کودک ایجاد می کند؟؟؟</a:t>
            </a:r>
            <a:br>
              <a:rPr lang="fa-IR" dirty="0" smtClean="0">
                <a:solidFill>
                  <a:schemeClr val="tx1"/>
                </a:solidFill>
              </a:rPr>
            </a:br>
            <a:r>
              <a:rPr lang="fa-IR" dirty="0" smtClean="0">
                <a:solidFill>
                  <a:schemeClr val="tx1"/>
                </a:solidFill>
              </a:rPr>
              <a:t>در صورتی که پیام بودن به کودک منتقل نشود چه اسیب هایی به او می رسد؟؟</a:t>
            </a:r>
            <a:br>
              <a:rPr lang="fa-IR" dirty="0" smtClean="0">
                <a:solidFill>
                  <a:schemeClr val="tx1"/>
                </a:solidFill>
              </a:rPr>
            </a:br>
            <a:endParaRPr lang="fa-IR" dirty="0">
              <a:solidFill>
                <a:schemeClr val="tx1"/>
              </a:solidFill>
            </a:endParaRPr>
          </a:p>
        </p:txBody>
      </p:sp>
      <p:sp>
        <p:nvSpPr>
          <p:cNvPr id="3" name="Text Placeholder 2"/>
          <p:cNvSpPr>
            <a:spLocks noGrp="1"/>
          </p:cNvSpPr>
          <p:nvPr>
            <p:ph type="body" idx="1"/>
          </p:nvPr>
        </p:nvSpPr>
        <p:spPr/>
        <p:txBody>
          <a:bodyPr>
            <a:normAutofit/>
          </a:bodyPr>
          <a:lstStyle/>
          <a:p>
            <a:r>
              <a:rPr lang="fa-IR" sz="5400" dirty="0" smtClean="0">
                <a:solidFill>
                  <a:schemeClr val="tx1"/>
                </a:solidFill>
              </a:rPr>
              <a:t> سوال </a:t>
            </a:r>
            <a:r>
              <a:rPr lang="fa-IR" sz="5400" dirty="0">
                <a:solidFill>
                  <a:schemeClr val="tx1"/>
                </a:solidFill>
              </a:rPr>
              <a:t>گ</a:t>
            </a:r>
            <a:r>
              <a:rPr lang="fa-IR" sz="5400" dirty="0" smtClean="0">
                <a:solidFill>
                  <a:schemeClr val="tx1"/>
                </a:solidFill>
              </a:rPr>
              <a:t>روهی</a:t>
            </a:r>
            <a:endParaRPr lang="fa-IR" sz="5400" dirty="0">
              <a:solidFill>
                <a:schemeClr val="tx1"/>
              </a:solidFill>
            </a:endParaRPr>
          </a:p>
        </p:txBody>
      </p:sp>
    </p:spTree>
    <p:extLst>
      <p:ext uri="{BB962C8B-B14F-4D97-AF65-F5344CB8AC3E}">
        <p14:creationId xmlns:p14="http://schemas.microsoft.com/office/powerpoint/2010/main" val="33198741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7200" dirty="0" smtClean="0">
                <a:solidFill>
                  <a:schemeClr val="tx1"/>
                </a:solidFill>
              </a:rPr>
              <a:t>بازی اکتشافی</a:t>
            </a:r>
            <a:endParaRPr lang="fa-IR" sz="7200" dirty="0">
              <a:solidFill>
                <a:schemeClr val="tx1"/>
              </a:solidFill>
            </a:endParaRPr>
          </a:p>
        </p:txBody>
      </p:sp>
      <p:sp>
        <p:nvSpPr>
          <p:cNvPr id="3" name="Text Placeholder 2"/>
          <p:cNvSpPr>
            <a:spLocks noGrp="1"/>
          </p:cNvSpPr>
          <p:nvPr>
            <p:ph type="body" idx="1"/>
          </p:nvPr>
        </p:nvSpPr>
        <p:spPr/>
        <p:txBody>
          <a:bodyPr>
            <a:noAutofit/>
          </a:bodyPr>
          <a:lstStyle/>
          <a:p>
            <a:r>
              <a:rPr lang="fa-IR" sz="6600" dirty="0" smtClean="0">
                <a:solidFill>
                  <a:schemeClr val="tx1"/>
                </a:solidFill>
              </a:rPr>
              <a:t>تکنیک سوم</a:t>
            </a:r>
            <a:endParaRPr lang="fa-IR" sz="6600" dirty="0">
              <a:solidFill>
                <a:schemeClr val="tx1"/>
              </a:solidFill>
            </a:endParaRPr>
          </a:p>
        </p:txBody>
      </p:sp>
    </p:spTree>
    <p:extLst>
      <p:ext uri="{BB962C8B-B14F-4D97-AF65-F5344CB8AC3E}">
        <p14:creationId xmlns:p14="http://schemas.microsoft.com/office/powerpoint/2010/main" val="26301853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2377248"/>
            <a:ext cx="7842408" cy="4480751"/>
          </a:xfrm>
        </p:spPr>
        <p:txBody>
          <a:bodyPr>
            <a:normAutofit fontScale="90000"/>
          </a:bodyPr>
          <a:lstStyle/>
          <a:p>
            <a:r>
              <a:rPr lang="fa-IR" sz="5400" dirty="0" smtClean="0">
                <a:solidFill>
                  <a:schemeClr val="tx1"/>
                </a:solidFill>
              </a:rPr>
              <a:t>تعریف </a:t>
            </a:r>
            <a:br>
              <a:rPr lang="fa-IR" sz="5400" dirty="0" smtClean="0">
                <a:solidFill>
                  <a:schemeClr val="tx1"/>
                </a:solidFill>
              </a:rPr>
            </a:br>
            <a:r>
              <a:rPr lang="fa-IR" sz="5400" dirty="0" smtClean="0">
                <a:solidFill>
                  <a:schemeClr val="tx1"/>
                </a:solidFill>
              </a:rPr>
              <a:t>ویژگی افراد لنگر</a:t>
            </a:r>
            <a:br>
              <a:rPr lang="fa-IR" sz="5400" dirty="0" smtClean="0">
                <a:solidFill>
                  <a:schemeClr val="tx1"/>
                </a:solidFill>
              </a:rPr>
            </a:br>
            <a:r>
              <a:rPr lang="fa-IR" sz="5400" dirty="0" smtClean="0">
                <a:solidFill>
                  <a:schemeClr val="tx1"/>
                </a:solidFill>
              </a:rPr>
              <a:t>   الف)سلامت روانی</a:t>
            </a:r>
            <a:br>
              <a:rPr lang="fa-IR" sz="5400" dirty="0" smtClean="0">
                <a:solidFill>
                  <a:schemeClr val="tx1"/>
                </a:solidFill>
              </a:rPr>
            </a:br>
            <a:r>
              <a:rPr lang="fa-IR" sz="5400" dirty="0" smtClean="0">
                <a:solidFill>
                  <a:schemeClr val="tx1"/>
                </a:solidFill>
              </a:rPr>
              <a:t>ب)دارای ظرفیت</a:t>
            </a:r>
            <a:br>
              <a:rPr lang="fa-IR" sz="5400" dirty="0" smtClean="0">
                <a:solidFill>
                  <a:schemeClr val="tx1"/>
                </a:solidFill>
              </a:rPr>
            </a:br>
            <a:r>
              <a:rPr lang="fa-IR" sz="5400" dirty="0" smtClean="0">
                <a:solidFill>
                  <a:schemeClr val="tx1"/>
                </a:solidFill>
              </a:rPr>
              <a:t>ج)منابع شناخت خود</a:t>
            </a:r>
            <a:br>
              <a:rPr lang="fa-IR" sz="5400" dirty="0" smtClean="0">
                <a:solidFill>
                  <a:schemeClr val="tx1"/>
                </a:solidFill>
              </a:rPr>
            </a:br>
            <a:endParaRPr lang="fa-IR" sz="5400" dirty="0">
              <a:solidFill>
                <a:schemeClr val="tx1"/>
              </a:solidFill>
            </a:endParaRPr>
          </a:p>
        </p:txBody>
      </p:sp>
      <p:sp>
        <p:nvSpPr>
          <p:cNvPr id="3" name="Text Placeholder 2"/>
          <p:cNvSpPr>
            <a:spLocks noGrp="1"/>
          </p:cNvSpPr>
          <p:nvPr>
            <p:ph type="body" idx="1"/>
          </p:nvPr>
        </p:nvSpPr>
        <p:spPr/>
        <p:txBody>
          <a:bodyPr>
            <a:normAutofit/>
          </a:bodyPr>
          <a:lstStyle/>
          <a:p>
            <a:r>
              <a:rPr lang="fa-IR" sz="4800" dirty="0" smtClean="0">
                <a:solidFill>
                  <a:schemeClr val="tx1"/>
                </a:solidFill>
              </a:rPr>
              <a:t>3. لنگر بودن</a:t>
            </a:r>
            <a:endParaRPr lang="fa-IR" sz="4800" dirty="0">
              <a:solidFill>
                <a:schemeClr val="tx1"/>
              </a:solidFill>
            </a:endParaRPr>
          </a:p>
        </p:txBody>
      </p:sp>
    </p:spTree>
    <p:extLst>
      <p:ext uri="{BB962C8B-B14F-4D97-AF65-F5344CB8AC3E}">
        <p14:creationId xmlns:p14="http://schemas.microsoft.com/office/powerpoint/2010/main" val="38844354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486600" cy="1080120"/>
          </a:xfrm>
        </p:spPr>
        <p:txBody>
          <a:bodyPr/>
          <a:lstStyle/>
          <a:p>
            <a:r>
              <a:rPr lang="fa-IR" dirty="0" smtClean="0">
                <a:solidFill>
                  <a:schemeClr val="tx1"/>
                </a:solidFill>
              </a:rPr>
              <a:t>منابع شناخت خود</a:t>
            </a:r>
            <a:endParaRPr lang="fa-IR" dirty="0">
              <a:solidFill>
                <a:schemeClr val="tx1"/>
              </a:solidFill>
            </a:endParaRPr>
          </a:p>
        </p:txBody>
      </p:sp>
      <p:sp>
        <p:nvSpPr>
          <p:cNvPr id="3" name="Subtitle 2"/>
          <p:cNvSpPr>
            <a:spLocks noGrp="1"/>
          </p:cNvSpPr>
          <p:nvPr>
            <p:ph type="subTitle" idx="1"/>
          </p:nvPr>
        </p:nvSpPr>
        <p:spPr>
          <a:xfrm>
            <a:off x="2057400" y="2420888"/>
            <a:ext cx="6115000" cy="3096344"/>
          </a:xfrm>
        </p:spPr>
        <p:txBody>
          <a:bodyPr>
            <a:noAutofit/>
          </a:bodyPr>
          <a:lstStyle/>
          <a:p>
            <a:r>
              <a:rPr lang="fa-IR" sz="4400" dirty="0" smtClean="0">
                <a:solidFill>
                  <a:schemeClr val="tx1"/>
                </a:solidFill>
              </a:rPr>
              <a:t>الف)خود مشاهده گری</a:t>
            </a:r>
          </a:p>
          <a:p>
            <a:r>
              <a:rPr lang="fa-IR" sz="4400" dirty="0" smtClean="0">
                <a:solidFill>
                  <a:schemeClr val="tx1"/>
                </a:solidFill>
              </a:rPr>
              <a:t>ب)مقایسه اجتماعی</a:t>
            </a:r>
          </a:p>
          <a:p>
            <a:r>
              <a:rPr lang="fa-IR" sz="4400" dirty="0" smtClean="0">
                <a:solidFill>
                  <a:schemeClr val="tx1"/>
                </a:solidFill>
              </a:rPr>
              <a:t>ج)بازخورد اجتماعی</a:t>
            </a:r>
            <a:endParaRPr lang="fa-IR" sz="4400" dirty="0">
              <a:solidFill>
                <a:schemeClr val="tx1"/>
              </a:solidFill>
            </a:endParaRPr>
          </a:p>
        </p:txBody>
      </p:sp>
    </p:spTree>
    <p:extLst>
      <p:ext uri="{BB962C8B-B14F-4D97-AF65-F5344CB8AC3E}">
        <p14:creationId xmlns:p14="http://schemas.microsoft.com/office/powerpoint/2010/main" val="32428128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4400" dirty="0" smtClean="0"/>
              <a:t>ارتباط کلامی خنثی</a:t>
            </a:r>
          </a:p>
          <a:p>
            <a:r>
              <a:rPr lang="fa-IR" sz="4400" dirty="0" smtClean="0"/>
              <a:t>قصه گویی</a:t>
            </a:r>
          </a:p>
          <a:p>
            <a:r>
              <a:rPr lang="fa-IR" sz="4400" dirty="0" smtClean="0"/>
              <a:t>منطق تکنیک</a:t>
            </a:r>
            <a:endParaRPr lang="fa-IR" sz="4400" dirty="0"/>
          </a:p>
        </p:txBody>
      </p:sp>
      <p:sp>
        <p:nvSpPr>
          <p:cNvPr id="3" name="Title 2"/>
          <p:cNvSpPr>
            <a:spLocks noGrp="1"/>
          </p:cNvSpPr>
          <p:nvPr>
            <p:ph type="title"/>
          </p:nvPr>
        </p:nvSpPr>
        <p:spPr/>
        <p:txBody>
          <a:bodyPr/>
          <a:lstStyle/>
          <a:p>
            <a:r>
              <a:rPr lang="fa-IR" dirty="0" smtClean="0">
                <a:solidFill>
                  <a:schemeClr val="tx1"/>
                </a:solidFill>
              </a:rPr>
              <a:t>تکنیک شماره 4ارتباط کلامی</a:t>
            </a:r>
            <a:endParaRPr lang="fa-IR" dirty="0">
              <a:solidFill>
                <a:schemeClr val="tx1"/>
              </a:solidFill>
            </a:endParaRPr>
          </a:p>
        </p:txBody>
      </p:sp>
    </p:spTree>
    <p:extLst>
      <p:ext uri="{BB962C8B-B14F-4D97-AF65-F5344CB8AC3E}">
        <p14:creationId xmlns:p14="http://schemas.microsoft.com/office/powerpoint/2010/main" val="15351800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5400" dirty="0" smtClean="0"/>
              <a:t>تعریف</a:t>
            </a:r>
          </a:p>
          <a:p>
            <a:r>
              <a:rPr lang="fa-IR" sz="5400" dirty="0" smtClean="0"/>
              <a:t>فرایند شکل گیری</a:t>
            </a:r>
          </a:p>
          <a:p>
            <a:r>
              <a:rPr lang="fa-IR" sz="5400" dirty="0" smtClean="0"/>
              <a:t>روبرو شدن با اصل واقعیت</a:t>
            </a:r>
            <a:endParaRPr lang="fa-IR" sz="5400" dirty="0"/>
          </a:p>
        </p:txBody>
      </p:sp>
      <p:sp>
        <p:nvSpPr>
          <p:cNvPr id="3" name="Title 2"/>
          <p:cNvSpPr>
            <a:spLocks noGrp="1"/>
          </p:cNvSpPr>
          <p:nvPr>
            <p:ph type="title"/>
          </p:nvPr>
        </p:nvSpPr>
        <p:spPr/>
        <p:txBody>
          <a:bodyPr/>
          <a:lstStyle/>
          <a:p>
            <a:r>
              <a:rPr lang="fa-IR" dirty="0" smtClean="0">
                <a:solidFill>
                  <a:schemeClr val="tx1"/>
                </a:solidFill>
              </a:rPr>
              <a:t>تمایز یافتگی</a:t>
            </a:r>
            <a:endParaRPr lang="fa-IR" dirty="0">
              <a:solidFill>
                <a:schemeClr val="tx1"/>
              </a:solidFill>
            </a:endParaRPr>
          </a:p>
        </p:txBody>
      </p:sp>
    </p:spTree>
    <p:extLst>
      <p:ext uri="{BB962C8B-B14F-4D97-AF65-F5344CB8AC3E}">
        <p14:creationId xmlns:p14="http://schemas.microsoft.com/office/powerpoint/2010/main" val="22913552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4400" dirty="0" smtClean="0">
                <a:solidFill>
                  <a:schemeClr val="tx1"/>
                </a:solidFill>
              </a:rPr>
              <a:t>حوزه های درون روانی</a:t>
            </a:r>
          </a:p>
          <a:p>
            <a:r>
              <a:rPr lang="fa-IR" sz="4400" dirty="0" smtClean="0">
                <a:solidFill>
                  <a:schemeClr val="tx1"/>
                </a:solidFill>
              </a:rPr>
              <a:t>نفش های مختلف(محمد علی), معین </a:t>
            </a:r>
          </a:p>
          <a:p>
            <a:r>
              <a:rPr lang="fa-IR" sz="4400" dirty="0" smtClean="0">
                <a:solidFill>
                  <a:schemeClr val="tx1"/>
                </a:solidFill>
              </a:rPr>
              <a:t>روابط مختلف(نادر، مهد کودک )</a:t>
            </a:r>
          </a:p>
          <a:p>
            <a:r>
              <a:rPr lang="fa-IR" sz="4400" dirty="0" smtClean="0">
                <a:solidFill>
                  <a:schemeClr val="tx1"/>
                </a:solidFill>
              </a:rPr>
              <a:t>تمایز بین افراد خانواده(مرزها)</a:t>
            </a:r>
            <a:endParaRPr lang="fa-IR" sz="4400" dirty="0">
              <a:solidFill>
                <a:schemeClr val="tx1"/>
              </a:solidFill>
            </a:endParaRPr>
          </a:p>
        </p:txBody>
      </p:sp>
      <p:sp>
        <p:nvSpPr>
          <p:cNvPr id="3" name="Title 2"/>
          <p:cNvSpPr>
            <a:spLocks noGrp="1"/>
          </p:cNvSpPr>
          <p:nvPr>
            <p:ph type="title"/>
          </p:nvPr>
        </p:nvSpPr>
        <p:spPr/>
        <p:txBody>
          <a:bodyPr/>
          <a:lstStyle/>
          <a:p>
            <a:r>
              <a:rPr lang="fa-IR" dirty="0" smtClean="0">
                <a:solidFill>
                  <a:schemeClr val="tx1"/>
                </a:solidFill>
              </a:rPr>
              <a:t>انواع تمایز یافتگی</a:t>
            </a:r>
            <a:endParaRPr lang="fa-IR" dirty="0">
              <a:solidFill>
                <a:schemeClr val="tx1"/>
              </a:solidFill>
            </a:endParaRPr>
          </a:p>
        </p:txBody>
      </p:sp>
    </p:spTree>
    <p:extLst>
      <p:ext uri="{BB962C8B-B14F-4D97-AF65-F5344CB8AC3E}">
        <p14:creationId xmlns:p14="http://schemas.microsoft.com/office/powerpoint/2010/main" val="10104248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3600" dirty="0" smtClean="0">
                <a:solidFill>
                  <a:schemeClr val="tx1"/>
                </a:solidFill>
              </a:rPr>
              <a:t>والدین باید آیینه تمام قد باشند</a:t>
            </a:r>
          </a:p>
          <a:p>
            <a:r>
              <a:rPr lang="fa-IR" sz="3600" dirty="0" smtClean="0">
                <a:solidFill>
                  <a:schemeClr val="tx1"/>
                </a:solidFill>
              </a:rPr>
              <a:t>تکنیک مادرانه</a:t>
            </a:r>
          </a:p>
          <a:p>
            <a:r>
              <a:rPr lang="fa-IR" sz="3600" dirty="0" smtClean="0">
                <a:solidFill>
                  <a:schemeClr val="tx1"/>
                </a:solidFill>
              </a:rPr>
              <a:t>سکوت در ابتدای تولد</a:t>
            </a:r>
          </a:p>
          <a:p>
            <a:r>
              <a:rPr lang="fa-IR" sz="3600" dirty="0" smtClean="0">
                <a:solidFill>
                  <a:schemeClr val="tx1"/>
                </a:solidFill>
              </a:rPr>
              <a:t>منطق تکنیک(فاطمه، مهدی </a:t>
            </a:r>
            <a:endParaRPr lang="fa-IR" sz="3600" dirty="0">
              <a:solidFill>
                <a:schemeClr val="tx1"/>
              </a:solidFill>
            </a:endParaRPr>
          </a:p>
        </p:txBody>
      </p:sp>
      <p:sp>
        <p:nvSpPr>
          <p:cNvPr id="3" name="Title 2"/>
          <p:cNvSpPr>
            <a:spLocks noGrp="1"/>
          </p:cNvSpPr>
          <p:nvPr>
            <p:ph type="title"/>
          </p:nvPr>
        </p:nvSpPr>
        <p:spPr/>
        <p:txBody>
          <a:bodyPr/>
          <a:lstStyle/>
          <a:p>
            <a:r>
              <a:rPr lang="fa-IR" dirty="0" smtClean="0">
                <a:solidFill>
                  <a:schemeClr val="tx1"/>
                </a:solidFill>
              </a:rPr>
              <a:t>تکنیک شماره 5انعکاس</a:t>
            </a:r>
            <a:endParaRPr lang="fa-IR" dirty="0">
              <a:solidFill>
                <a:schemeClr val="tx1"/>
              </a:solidFill>
            </a:endParaRPr>
          </a:p>
        </p:txBody>
      </p:sp>
    </p:spTree>
    <p:extLst>
      <p:ext uri="{BB962C8B-B14F-4D97-AF65-F5344CB8AC3E}">
        <p14:creationId xmlns:p14="http://schemas.microsoft.com/office/powerpoint/2010/main" val="137364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901428" y="2537223"/>
            <a:ext cx="5424488" cy="30539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fontAlgn="base">
              <a:spcBef>
                <a:spcPct val="0"/>
              </a:spcBef>
              <a:spcAft>
                <a:spcPct val="0"/>
              </a:spcAft>
              <a:defRPr/>
            </a:pPr>
            <a:endParaRPr lang="en-US" sz="1350">
              <a:solidFill>
                <a:prstClr val="white"/>
              </a:solidFill>
            </a:endParaRPr>
          </a:p>
        </p:txBody>
      </p:sp>
      <p:sp>
        <p:nvSpPr>
          <p:cNvPr id="6" name="Content Placeholder 5"/>
          <p:cNvSpPr>
            <a:spLocks noGrp="1"/>
          </p:cNvSpPr>
          <p:nvPr>
            <p:ph idx="1"/>
          </p:nvPr>
        </p:nvSpPr>
        <p:spPr>
          <a:xfrm>
            <a:off x="1980010" y="3028950"/>
            <a:ext cx="5238750" cy="2743200"/>
          </a:xfrm>
        </p:spPr>
        <p:txBody>
          <a:bodyPr rtlCol="0">
            <a:normAutofit fontScale="92500" lnSpcReduction="20000"/>
          </a:bodyPr>
          <a:lstStyle/>
          <a:p>
            <a:pPr marL="205740" indent="-205740">
              <a:defRPr/>
            </a:pPr>
            <a:r>
              <a:rPr lang="fa-IR" sz="3300" b="1" dirty="0" smtClean="0">
                <a:solidFill>
                  <a:srgbClr val="FF0000"/>
                </a:solidFill>
                <a:cs typeface="B Titr" panose="00000700000000000000" pitchFamily="2" charset="-78"/>
              </a:rPr>
              <a:t>انواع اختلالات </a:t>
            </a:r>
          </a:p>
          <a:p>
            <a:pPr marL="205740" indent="-205740">
              <a:defRPr/>
            </a:pPr>
            <a:r>
              <a:rPr lang="fa-IR" sz="3300" b="1" dirty="0" smtClean="0">
                <a:solidFill>
                  <a:srgbClr val="FF0000"/>
                </a:solidFill>
                <a:cs typeface="B Titr" panose="00000700000000000000" pitchFamily="2" charset="-78"/>
              </a:rPr>
              <a:t>تعریف فرزندپروری</a:t>
            </a:r>
            <a:endParaRPr lang="en-US" sz="3300" b="1" dirty="0">
              <a:solidFill>
                <a:srgbClr val="FF0000"/>
              </a:solidFill>
              <a:cs typeface="B Titr" panose="00000700000000000000" pitchFamily="2" charset="-78"/>
            </a:endParaRPr>
          </a:p>
          <a:p>
            <a:pPr marL="205740" indent="-205740">
              <a:defRPr/>
            </a:pPr>
            <a:r>
              <a:rPr lang="fa-IR" sz="3300" b="1" dirty="0" smtClean="0">
                <a:cs typeface="B Titr" panose="00000700000000000000" pitchFamily="2" charset="-78"/>
              </a:rPr>
              <a:t>شناخت پیش نیازهای فرزندپروری(فضای نگهدارنده)</a:t>
            </a:r>
            <a:endParaRPr lang="fa-IR" sz="3300" b="1" dirty="0">
              <a:cs typeface="B Titr" panose="00000700000000000000" pitchFamily="2" charset="-78"/>
            </a:endParaRPr>
          </a:p>
          <a:p>
            <a:pPr marL="205740" indent="-205740">
              <a:defRPr/>
            </a:pPr>
            <a:r>
              <a:rPr lang="fa-IR" sz="3300" b="1" dirty="0" smtClean="0">
                <a:solidFill>
                  <a:srgbClr val="C00000"/>
                </a:solidFill>
                <a:cs typeface="B Titr" panose="00000700000000000000" pitchFamily="2" charset="-78"/>
              </a:rPr>
              <a:t>تکنیک های فرزندپروی(همراه با منطق) </a:t>
            </a:r>
            <a:endParaRPr lang="fa-IR" sz="3300" b="1" dirty="0">
              <a:solidFill>
                <a:srgbClr val="C00000"/>
              </a:solidFill>
              <a:cs typeface="B Titr" panose="00000700000000000000" pitchFamily="2" charset="-78"/>
            </a:endParaRPr>
          </a:p>
          <a:p>
            <a:pPr marL="205740" indent="-205740">
              <a:defRPr/>
            </a:pPr>
            <a:endParaRPr lang="fa-IR" sz="3300" dirty="0">
              <a:cs typeface="2  Kamran Outline" pitchFamily="2" charset="-78"/>
            </a:endParaRPr>
          </a:p>
          <a:p>
            <a:pPr marL="205740" indent="-205740">
              <a:defRPr/>
            </a:pPr>
            <a:endParaRPr lang="en-US" sz="3300" dirty="0">
              <a:cs typeface="2  Kamran Outline" pitchFamily="2" charset="-78"/>
            </a:endParaRPr>
          </a:p>
        </p:txBody>
      </p:sp>
      <p:sp>
        <p:nvSpPr>
          <p:cNvPr id="2" name="Title 1"/>
          <p:cNvSpPr>
            <a:spLocks noGrp="1"/>
          </p:cNvSpPr>
          <p:nvPr>
            <p:ph type="title"/>
          </p:nvPr>
        </p:nvSpPr>
        <p:spPr>
          <a:xfrm>
            <a:off x="2080083" y="1293261"/>
            <a:ext cx="5400675" cy="809625"/>
          </a:xfrm>
        </p:spPr>
        <p:txBody>
          <a:bodyPr rtlCol="0">
            <a:noAutofit/>
          </a:bodyPr>
          <a:lstStyle/>
          <a:p>
            <a:pPr>
              <a:defRPr/>
            </a:pPr>
            <a:r>
              <a:rPr lang="fa-IR" sz="4950" dirty="0" smtClean="0">
                <a:solidFill>
                  <a:srgbClr val="FF0000"/>
                </a:solidFill>
                <a:effectLst>
                  <a:outerShdw blurRad="38100" dist="38100" dir="2700000" algn="tl">
                    <a:srgbClr val="000000">
                      <a:alpha val="43137"/>
                    </a:srgbClr>
                  </a:outerShdw>
                </a:effectLst>
                <a:cs typeface="B Homa" pitchFamily="2" charset="-78"/>
              </a:rPr>
              <a:t>محتوای بحث</a:t>
            </a:r>
            <a:endParaRPr lang="en-US" sz="4950" dirty="0">
              <a:solidFill>
                <a:srgbClr val="FF0000"/>
              </a:solidFill>
              <a:effectLst>
                <a:outerShdw blurRad="38100" dist="38100" dir="2700000" algn="tl">
                  <a:srgbClr val="000000">
                    <a:alpha val="43137"/>
                  </a:srgbClr>
                </a:outerShdw>
              </a:effectLst>
              <a:cs typeface="B Homa" pitchFamily="2" charset="-78"/>
            </a:endParaRPr>
          </a:p>
        </p:txBody>
      </p:sp>
    </p:spTree>
    <p:extLst>
      <p:ext uri="{BB962C8B-B14F-4D97-AF65-F5344CB8AC3E}">
        <p14:creationId xmlns:p14="http://schemas.microsoft.com/office/powerpoint/2010/main" val="3163424118"/>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1000" fill="hold"/>
                                        <p:tgtEl>
                                          <p:spTgt spid="9"/>
                                        </p:tgtEl>
                                        <p:attrNameLst>
                                          <p:attrName>ppt_w</p:attrName>
                                        </p:attrNameLst>
                                      </p:cBhvr>
                                      <p:tavLst>
                                        <p:tav tm="0">
                                          <p:val>
                                            <p:fltVal val="0"/>
                                          </p:val>
                                        </p:tav>
                                        <p:tav tm="100000">
                                          <p:val>
                                            <p:strVal val="#ppt_w"/>
                                          </p:val>
                                        </p:tav>
                                      </p:tavLst>
                                    </p:anim>
                                    <p:anim calcmode="lin" valueType="num">
                                      <p:cBhvr>
                                        <p:cTn id="26" dur="1000" fill="hold"/>
                                        <p:tgtEl>
                                          <p:spTgt spid="9"/>
                                        </p:tgtEl>
                                        <p:attrNameLst>
                                          <p:attrName>ppt_h</p:attrName>
                                        </p:attrNameLst>
                                      </p:cBhvr>
                                      <p:tavLst>
                                        <p:tav tm="0">
                                          <p:val>
                                            <p:fltVal val="0"/>
                                          </p:val>
                                        </p:tav>
                                        <p:tav tm="100000">
                                          <p:val>
                                            <p:strVal val="#ppt_h"/>
                                          </p:val>
                                        </p:tav>
                                      </p:tavLst>
                                    </p:anim>
                                    <p:anim calcmode="lin" valueType="num">
                                      <p:cBhvr>
                                        <p:cTn id="27" dur="1000" fill="hold"/>
                                        <p:tgtEl>
                                          <p:spTgt spid="9"/>
                                        </p:tgtEl>
                                        <p:attrNameLst>
                                          <p:attrName>style.rotation</p:attrName>
                                        </p:attrNameLst>
                                      </p:cBhvr>
                                      <p:tavLst>
                                        <p:tav tm="0">
                                          <p:val>
                                            <p:fltVal val="90"/>
                                          </p:val>
                                        </p:tav>
                                        <p:tav tm="100000">
                                          <p:val>
                                            <p:fltVal val="0"/>
                                          </p:val>
                                        </p:tav>
                                      </p:tavLst>
                                    </p:anim>
                                    <p:animEffect transition="in" filter="fade">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anim calcmode="lin" valueType="num">
                                      <p:cBhvr>
                                        <p:cTn id="33"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34"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35"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36" dur="1000"/>
                                        <p:tgtEl>
                                          <p:spTgt spid="6">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p:cTn id="41"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42"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43"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44" dur="1000"/>
                                        <p:tgtEl>
                                          <p:spTgt spid="6">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p:cTn id="49"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50"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51"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52" dur="10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grpId="0"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 calcmode="lin" valueType="num">
                                      <p:cBhvr>
                                        <p:cTn id="57"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58"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59"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60"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ts val="0"/>
              </a:spcBef>
            </a:pPr>
            <a:endParaRPr lang="en-US" dirty="0"/>
          </a:p>
        </p:txBody>
      </p:sp>
      <p:sp>
        <p:nvSpPr>
          <p:cNvPr id="3" name="Content Placeholder 2"/>
          <p:cNvSpPr>
            <a:spLocks noGrp="1"/>
          </p:cNvSpPr>
          <p:nvPr>
            <p:ph idx="1"/>
          </p:nvPr>
        </p:nvSpPr>
        <p:spPr>
          <a:xfrm>
            <a:off x="340543" y="3962400"/>
            <a:ext cx="8229600" cy="2285999"/>
          </a:xfrm>
        </p:spPr>
        <p:style>
          <a:lnRef idx="1">
            <a:schemeClr val="accent2"/>
          </a:lnRef>
          <a:fillRef idx="2">
            <a:schemeClr val="accent2"/>
          </a:fillRef>
          <a:effectRef idx="1">
            <a:schemeClr val="accent2"/>
          </a:effectRef>
          <a:fontRef idx="minor">
            <a:schemeClr val="dk1"/>
          </a:fontRef>
        </p:style>
        <p:txBody>
          <a:bodyPr>
            <a:normAutofit/>
          </a:bodyPr>
          <a:lstStyle/>
          <a:p>
            <a:pPr marL="0" lvl="0" indent="0" algn="ctr" defTabSz="457200" rtl="1">
              <a:spcBef>
                <a:spcPts val="1000"/>
              </a:spcBef>
              <a:buClr>
                <a:srgbClr val="5FCBEF"/>
              </a:buClr>
              <a:buSzPct val="80000"/>
              <a:buNone/>
            </a:pPr>
            <a:r>
              <a:rPr lang="fa-IR" sz="5400" dirty="0" smtClean="0">
                <a:solidFill>
                  <a:prstClr val="black">
                    <a:lumMod val="75000"/>
                    <a:lumOff val="25000"/>
                  </a:prstClr>
                </a:solidFill>
                <a:latin typeface="Trebuchet MS" panose="020B0603020202020204"/>
                <a:cs typeface="B Titr" panose="00000700000000000000" pitchFamily="2" charset="-78"/>
              </a:rPr>
              <a:t>اختلالات درونی سازی شده</a:t>
            </a:r>
            <a:endParaRPr lang="fa-IR" sz="5400" dirty="0">
              <a:solidFill>
                <a:prstClr val="black">
                  <a:lumMod val="75000"/>
                  <a:lumOff val="25000"/>
                </a:prstClr>
              </a:solidFill>
              <a:latin typeface="Trebuchet MS" panose="020B0603020202020204"/>
              <a:cs typeface="B Titr" panose="00000700000000000000" pitchFamily="2" charset="-78"/>
            </a:endParaRPr>
          </a:p>
          <a:p>
            <a:pPr marL="0" lvl="0" indent="0" algn="ctr" defTabSz="457200" rtl="1">
              <a:spcBef>
                <a:spcPts val="1000"/>
              </a:spcBef>
              <a:buClr>
                <a:srgbClr val="5FCBEF"/>
              </a:buClr>
              <a:buSzPct val="80000"/>
              <a:buNone/>
            </a:pPr>
            <a:r>
              <a:rPr lang="fa-IR" sz="5400" dirty="0">
                <a:solidFill>
                  <a:prstClr val="black">
                    <a:lumMod val="75000"/>
                    <a:lumOff val="25000"/>
                  </a:prstClr>
                </a:solidFill>
                <a:latin typeface="Trebuchet MS" panose="020B0603020202020204"/>
                <a:cs typeface="B Titr" panose="00000700000000000000" pitchFamily="2" charset="-78"/>
              </a:rPr>
              <a:t> </a:t>
            </a:r>
            <a:r>
              <a:rPr lang="fa-IR" sz="5400" dirty="0" smtClean="0">
                <a:solidFill>
                  <a:prstClr val="black">
                    <a:lumMod val="75000"/>
                    <a:lumOff val="25000"/>
                  </a:prstClr>
                </a:solidFill>
                <a:latin typeface="Trebuchet MS" panose="020B0603020202020204"/>
                <a:cs typeface="B Titr" panose="00000700000000000000" pitchFamily="2" charset="-78"/>
              </a:rPr>
              <a:t>اختلالت برونی سازی شده</a:t>
            </a:r>
            <a:endParaRPr lang="en-US" sz="5400" dirty="0">
              <a:solidFill>
                <a:prstClr val="black">
                  <a:lumMod val="75000"/>
                  <a:lumOff val="25000"/>
                </a:prstClr>
              </a:solidFill>
              <a:latin typeface="Trebuchet MS" panose="020B0603020202020204"/>
              <a:cs typeface="B Titr" panose="00000700000000000000" pitchFamily="2" charset="-78"/>
            </a:endParaRPr>
          </a:p>
        </p:txBody>
      </p:sp>
      <p:sp>
        <p:nvSpPr>
          <p:cNvPr id="4" name="Explosion 1 3"/>
          <p:cNvSpPr/>
          <p:nvPr/>
        </p:nvSpPr>
        <p:spPr>
          <a:xfrm>
            <a:off x="457200" y="304800"/>
            <a:ext cx="8229600" cy="3505200"/>
          </a:xfrm>
          <a:prstGeom prst="irregularSeal1">
            <a:avLst/>
          </a:prstGeom>
          <a:blipFill>
            <a:blip r:embed="rId2"/>
            <a:tile tx="0" ty="0" sx="100000" sy="100000" flip="none" algn="tl"/>
          </a:blipFill>
          <a:ln w="25400" cap="flat" cmpd="sng" algn="ctr">
            <a:solidFill>
              <a:srgbClr val="0F6FC6">
                <a:shade val="50000"/>
              </a:srgbClr>
            </a:solidFill>
            <a:prstDash val="solid"/>
          </a:ln>
          <a:effectLst/>
        </p:spPr>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a-IR" sz="8000" kern="0" dirty="0" smtClean="0">
                <a:solidFill>
                  <a:srgbClr val="FF0000"/>
                </a:solidFill>
                <a:latin typeface="Constantia"/>
                <a:cs typeface="B Titr" pitchFamily="2" charset="-78"/>
              </a:rPr>
              <a:t>انواع اختلالات</a:t>
            </a:r>
            <a:endParaRPr kumimoji="0" lang="fa-IR" sz="8000" b="0" i="0" u="none" strike="noStrike" kern="0" cap="none" spc="0" normalizeH="0" baseline="0" noProof="0" dirty="0">
              <a:ln>
                <a:noFill/>
              </a:ln>
              <a:solidFill>
                <a:srgbClr val="FF0000"/>
              </a:solidFill>
              <a:effectLst/>
              <a:uLnTx/>
              <a:uFillTx/>
              <a:latin typeface="Constantia"/>
              <a:ea typeface="+mn-ea"/>
            </a:endParaRPr>
          </a:p>
        </p:txBody>
      </p:sp>
    </p:spTree>
    <p:extLst>
      <p:ext uri="{BB962C8B-B14F-4D97-AF65-F5344CB8AC3E}">
        <p14:creationId xmlns:p14="http://schemas.microsoft.com/office/powerpoint/2010/main" val="132465902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dirty="0" smtClean="0">
                <a:cs typeface="B Titr" pitchFamily="2" charset="-78"/>
              </a:rPr>
              <a:t>اختلالات برون سازی شده</a:t>
            </a:r>
            <a:endParaRPr lang="fa-I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Titr" pitchFamily="2" charset="-78"/>
            </a:endParaRPr>
          </a:p>
        </p:txBody>
      </p:sp>
      <p:sp>
        <p:nvSpPr>
          <p:cNvPr id="3" name="Content Placeholder 2"/>
          <p:cNvSpPr>
            <a:spLocks noGrp="1"/>
          </p:cNvSpPr>
          <p:nvPr>
            <p:ph idx="1"/>
          </p:nvPr>
        </p:nvSpPr>
        <p:spPr>
          <a:xfrm>
            <a:off x="457200" y="1600200"/>
            <a:ext cx="8229600" cy="4953000"/>
          </a:xfrm>
          <a:solidFill>
            <a:schemeClr val="accent5">
              <a:lumMod val="40000"/>
              <a:lumOff val="60000"/>
            </a:schemeClr>
          </a:solidFill>
        </p:spPr>
        <p:txBody>
          <a:bodyPr>
            <a:normAutofit/>
          </a:bodyPr>
          <a:lstStyle/>
          <a:p>
            <a:pPr lvl="0" algn="just" rtl="1">
              <a:buFont typeface="Wingdings" pitchFamily="2" charset="2"/>
              <a:buChar char="Ø"/>
            </a:pPr>
            <a:r>
              <a:rPr lang="fa-IR" sz="3600" dirty="0" smtClean="0">
                <a:solidFill>
                  <a:prstClr val="black"/>
                </a:solidFill>
                <a:cs typeface="B Titr" pitchFamily="2" charset="-78"/>
              </a:rPr>
              <a:t>بیشتر به سمت بیرون جهت دارد و افرادی که با کودک تعامل دارند را تحت تاثیر قرار می دهد</a:t>
            </a:r>
          </a:p>
          <a:p>
            <a:pPr lvl="0" algn="just" rtl="1">
              <a:buFont typeface="Wingdings" pitchFamily="2" charset="2"/>
              <a:buChar char="Ø"/>
            </a:pPr>
            <a:r>
              <a:rPr lang="fa-IR" sz="3600" dirty="0" smtClean="0">
                <a:solidFill>
                  <a:prstClr val="black"/>
                </a:solidFill>
                <a:cs typeface="B Titr" pitchFamily="2" charset="-78"/>
              </a:rPr>
              <a:t>بیشتر اطرافیان تحت فشار هستند(مادر آشفته، خسته)</a:t>
            </a:r>
          </a:p>
          <a:p>
            <a:pPr lvl="0" algn="just" rtl="1">
              <a:buFont typeface="Wingdings" pitchFamily="2" charset="2"/>
              <a:buChar char="Ø"/>
            </a:pPr>
            <a:r>
              <a:rPr lang="fa-IR" sz="3600" dirty="0" smtClean="0">
                <a:solidFill>
                  <a:prstClr val="black"/>
                </a:solidFill>
                <a:cs typeface="B Titr" pitchFamily="2" charset="-78"/>
              </a:rPr>
              <a:t>هسته ای اصلی آن تعارض کودک با محیط است</a:t>
            </a:r>
          </a:p>
          <a:p>
            <a:pPr lvl="0" algn="just" rtl="1">
              <a:buFont typeface="Wingdings" pitchFamily="2" charset="2"/>
              <a:buChar char="Ø"/>
            </a:pPr>
            <a:r>
              <a:rPr lang="fa-IR" sz="3600" dirty="0" smtClean="0">
                <a:solidFill>
                  <a:prstClr val="black"/>
                </a:solidFill>
                <a:cs typeface="B Titr" pitchFamily="2" charset="-78"/>
              </a:rPr>
              <a:t>سن آن کمتر از درون سازی شده است</a:t>
            </a:r>
          </a:p>
          <a:p>
            <a:pPr lvl="0" algn="just" rtl="1">
              <a:buFont typeface="Wingdings" pitchFamily="2" charset="2"/>
              <a:buChar char="Ø"/>
            </a:pPr>
            <a:r>
              <a:rPr lang="fa-IR" sz="3600" dirty="0" smtClean="0">
                <a:solidFill>
                  <a:prstClr val="black"/>
                </a:solidFill>
                <a:cs typeface="B Titr" pitchFamily="2" charset="-78"/>
              </a:rPr>
              <a:t>چند مثال؟؟؟</a:t>
            </a:r>
          </a:p>
          <a:p>
            <a:pPr marL="0" lvl="0" indent="0" algn="just" rtl="1">
              <a:buNone/>
            </a:pPr>
            <a:endParaRPr lang="fa-IR" sz="3600" dirty="0" smtClean="0">
              <a:solidFill>
                <a:srgbClr val="C00000"/>
              </a:solidFill>
              <a:cs typeface="B Titr" pitchFamily="2" charset="-78"/>
            </a:endParaRPr>
          </a:p>
          <a:p>
            <a:pPr marL="0" lvl="0" indent="0" algn="just" rtl="1">
              <a:buNone/>
            </a:pPr>
            <a:endParaRPr lang="fa-IR" sz="3600" dirty="0" smtClean="0">
              <a:solidFill>
                <a:prstClr val="black"/>
              </a:solidFill>
              <a:cs typeface="B Titr" pitchFamily="2" charset="-78"/>
            </a:endParaRPr>
          </a:p>
          <a:p>
            <a:pPr lvl="0" algn="just" rtl="1">
              <a:buFont typeface="Wingdings" pitchFamily="2" charset="2"/>
              <a:buChar char="Ø"/>
            </a:pPr>
            <a:endParaRPr lang="fa-IR" sz="3600" dirty="0">
              <a:solidFill>
                <a:schemeClr val="accent6">
                  <a:lumMod val="50000"/>
                </a:schemeClr>
              </a:solidFill>
            </a:endParaRPr>
          </a:p>
        </p:txBody>
      </p:sp>
    </p:spTree>
    <p:extLst>
      <p:ext uri="{BB962C8B-B14F-4D97-AF65-F5344CB8AC3E}">
        <p14:creationId xmlns:p14="http://schemas.microsoft.com/office/powerpoint/2010/main" val="3038950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a-IR" dirty="0" smtClean="0">
                <a:cs typeface="B Titr" pitchFamily="2" charset="-78"/>
              </a:rPr>
              <a:t>اختلالات درونی سازی شده</a:t>
            </a:r>
            <a:endParaRPr lang="fa-I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Titr" pitchFamily="2" charset="-78"/>
            </a:endParaRPr>
          </a:p>
        </p:txBody>
      </p:sp>
      <p:sp>
        <p:nvSpPr>
          <p:cNvPr id="3" name="Content Placeholder 2"/>
          <p:cNvSpPr>
            <a:spLocks noGrp="1"/>
          </p:cNvSpPr>
          <p:nvPr>
            <p:ph idx="1"/>
          </p:nvPr>
        </p:nvSpPr>
        <p:spPr>
          <a:xfrm>
            <a:off x="457200" y="1600200"/>
            <a:ext cx="8229600" cy="4953000"/>
          </a:xfrm>
          <a:solidFill>
            <a:schemeClr val="accent5">
              <a:lumMod val="40000"/>
              <a:lumOff val="60000"/>
            </a:schemeClr>
          </a:solidFill>
        </p:spPr>
        <p:txBody>
          <a:bodyPr>
            <a:normAutofit lnSpcReduction="10000"/>
          </a:bodyPr>
          <a:lstStyle/>
          <a:p>
            <a:pPr lvl="0" algn="just" rtl="1">
              <a:buFont typeface="Wingdings" pitchFamily="2" charset="2"/>
              <a:buChar char="Ø"/>
            </a:pPr>
            <a:r>
              <a:rPr lang="fa-IR" sz="3600" dirty="0" smtClean="0">
                <a:solidFill>
                  <a:prstClr val="black"/>
                </a:solidFill>
                <a:cs typeface="B Titr" pitchFamily="2" charset="-78"/>
              </a:rPr>
              <a:t>از نظر ماهیت درون فردی هستند</a:t>
            </a:r>
          </a:p>
          <a:p>
            <a:pPr lvl="0" algn="just" rtl="1">
              <a:buFont typeface="Wingdings" pitchFamily="2" charset="2"/>
              <a:buChar char="Ø"/>
            </a:pPr>
            <a:r>
              <a:rPr lang="fa-IR" sz="3600" dirty="0" smtClean="0">
                <a:solidFill>
                  <a:prstClr val="black"/>
                </a:solidFill>
                <a:cs typeface="B Titr" pitchFamily="2" charset="-78"/>
              </a:rPr>
              <a:t>بیش از اطرافیان خود کودک رنج می بیند، رنج و اشفتگی کودک(ذهنم دستور می دهد)</a:t>
            </a:r>
          </a:p>
          <a:p>
            <a:pPr lvl="0" algn="just" rtl="1">
              <a:buFont typeface="Wingdings" pitchFamily="2" charset="2"/>
              <a:buChar char="Ø"/>
            </a:pPr>
            <a:r>
              <a:rPr lang="fa-IR" sz="3600" dirty="0" smtClean="0">
                <a:solidFill>
                  <a:prstClr val="black"/>
                </a:solidFill>
                <a:cs typeface="B Titr" pitchFamily="2" charset="-78"/>
              </a:rPr>
              <a:t>هسته ای اصلی آن هیجان است</a:t>
            </a:r>
          </a:p>
          <a:p>
            <a:pPr lvl="0" algn="just" rtl="1">
              <a:buFont typeface="Wingdings" pitchFamily="2" charset="2"/>
              <a:buChar char="Ø"/>
            </a:pPr>
            <a:r>
              <a:rPr lang="fa-IR" sz="3600" dirty="0" smtClean="0">
                <a:solidFill>
                  <a:prstClr val="black"/>
                </a:solidFill>
                <a:cs typeface="B Titr" pitchFamily="2" charset="-78"/>
              </a:rPr>
              <a:t>سن آن بیشتر از بیرون سازی شده است</a:t>
            </a:r>
          </a:p>
          <a:p>
            <a:pPr lvl="0" algn="just" rtl="1">
              <a:buFont typeface="Wingdings" pitchFamily="2" charset="2"/>
              <a:buChar char="Ø"/>
            </a:pPr>
            <a:r>
              <a:rPr lang="fa-IR" sz="3600" dirty="0" smtClean="0">
                <a:solidFill>
                  <a:prstClr val="black"/>
                </a:solidFill>
                <a:cs typeface="B Titr" pitchFamily="2" charset="-78"/>
              </a:rPr>
              <a:t>آثار دراز مدتی را بر سطح کنش ورزی رفتاری، شناختی و هیجانی کودک دارد</a:t>
            </a:r>
          </a:p>
          <a:p>
            <a:pPr lvl="0" algn="just" rtl="1">
              <a:buFont typeface="Wingdings" pitchFamily="2" charset="2"/>
              <a:buChar char="Ø"/>
            </a:pPr>
            <a:r>
              <a:rPr lang="fa-IR" sz="3600" dirty="0" smtClean="0">
                <a:solidFill>
                  <a:prstClr val="black"/>
                </a:solidFill>
                <a:cs typeface="B Titr" pitchFamily="2" charset="-78"/>
              </a:rPr>
              <a:t>چند مثال؟؟؟</a:t>
            </a:r>
          </a:p>
          <a:p>
            <a:pPr marL="0" lvl="0" indent="0" algn="just" rtl="1">
              <a:buNone/>
            </a:pPr>
            <a:endParaRPr lang="fa-IR" sz="3600" dirty="0" smtClean="0">
              <a:solidFill>
                <a:srgbClr val="C00000"/>
              </a:solidFill>
              <a:cs typeface="B Titr" pitchFamily="2" charset="-78"/>
            </a:endParaRPr>
          </a:p>
          <a:p>
            <a:pPr marL="0" lvl="0" indent="0" algn="just" rtl="1">
              <a:buNone/>
            </a:pPr>
            <a:endParaRPr lang="fa-IR" sz="3600" dirty="0" smtClean="0">
              <a:solidFill>
                <a:prstClr val="black"/>
              </a:solidFill>
              <a:cs typeface="B Titr" pitchFamily="2" charset="-78"/>
            </a:endParaRPr>
          </a:p>
          <a:p>
            <a:pPr lvl="0" algn="just" rtl="1">
              <a:buFont typeface="Wingdings" pitchFamily="2" charset="2"/>
              <a:buChar char="Ø"/>
            </a:pPr>
            <a:endParaRPr lang="fa-IR" sz="3600" dirty="0">
              <a:solidFill>
                <a:schemeClr val="accent6">
                  <a:lumMod val="50000"/>
                </a:schemeClr>
              </a:solidFill>
            </a:endParaRPr>
          </a:p>
        </p:txBody>
      </p:sp>
    </p:spTree>
    <p:extLst>
      <p:ext uri="{BB962C8B-B14F-4D97-AF65-F5344CB8AC3E}">
        <p14:creationId xmlns:p14="http://schemas.microsoft.com/office/powerpoint/2010/main" val="31011674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7833" y="2132856"/>
            <a:ext cx="7520591" cy="4386800"/>
          </a:xfrm>
        </p:spPr>
        <p:txBody>
          <a:bodyPr>
            <a:normAutofit fontScale="85000" lnSpcReduction="20000"/>
          </a:bodyPr>
          <a:lstStyle/>
          <a:p>
            <a:r>
              <a:rPr lang="fa-IR" dirty="0" smtClean="0"/>
              <a:t>بسیاری از والدین اطلاعات لازم را در زمینه تربیت فرزند ندارند(لجبازی در سن دو سالگی، رفتارهای جنسی، آیینی).</a:t>
            </a:r>
          </a:p>
          <a:p>
            <a:r>
              <a:rPr lang="fa-IR" dirty="0" smtClean="0"/>
              <a:t>توقعات والدین غیر واقع بینانه است. هر ساعت یک بار 15دقیقه قران بخواند</a:t>
            </a:r>
          </a:p>
          <a:p>
            <a:r>
              <a:rPr lang="fa-IR" dirty="0" smtClean="0"/>
              <a:t>بسیاری از کشورها آموزش خانواده دارند(تاجیکستان).</a:t>
            </a:r>
          </a:p>
          <a:p>
            <a:r>
              <a:rPr lang="fa-IR" dirty="0" smtClean="0"/>
              <a:t>دوران کودکی در زندگی انسان نقش بسیار مهمی دارد.</a:t>
            </a:r>
          </a:p>
          <a:p>
            <a:r>
              <a:rPr lang="fa-IR" dirty="0" smtClean="0"/>
              <a:t>بر خلاف تصور والدین که تربیت فرزند ذاتی است این امر نیاز به اموزش دارد(گریه مادران)</a:t>
            </a:r>
          </a:p>
          <a:p>
            <a:r>
              <a:rPr lang="fa-IR" dirty="0" smtClean="0"/>
              <a:t>بسیاری از مراجعین والدینی هستند که مهارت لازم را ندارند و به همین دلیل به کودک آسیب وارد می کنند.(آگاهی؛ توانایی)</a:t>
            </a:r>
          </a:p>
          <a:p>
            <a:r>
              <a:rPr lang="fa-IR" dirty="0" smtClean="0"/>
              <a:t>این اموزش ها جنبه پیشگیری دارند.</a:t>
            </a:r>
          </a:p>
          <a:p>
            <a:r>
              <a:rPr lang="fa-IR" dirty="0" smtClean="0"/>
              <a:t>منابع کنترل رفتار کودکان زیاد شده است(حجاب)</a:t>
            </a:r>
          </a:p>
          <a:p>
            <a:r>
              <a:rPr lang="fa-IR" dirty="0" smtClean="0"/>
              <a:t>سبک زندگی به شدت تغییر کرده(صبحانه، دیر خوابیدن....</a:t>
            </a:r>
          </a:p>
          <a:p>
            <a:r>
              <a:rPr lang="fa-IR" dirty="0" smtClean="0"/>
              <a:t>پدر و مادر مشغول</a:t>
            </a:r>
          </a:p>
          <a:p>
            <a:r>
              <a:rPr lang="fa-IR" dirty="0" smtClean="0"/>
              <a:t>فشارهای اجتماعی</a:t>
            </a:r>
          </a:p>
          <a:p>
            <a:endParaRPr lang="fa-IR" dirty="0" smtClean="0"/>
          </a:p>
          <a:p>
            <a:endParaRPr lang="fa-IR" dirty="0"/>
          </a:p>
        </p:txBody>
      </p:sp>
      <p:sp>
        <p:nvSpPr>
          <p:cNvPr id="2" name="Title 1"/>
          <p:cNvSpPr>
            <a:spLocks noGrp="1"/>
          </p:cNvSpPr>
          <p:nvPr>
            <p:ph type="title"/>
          </p:nvPr>
        </p:nvSpPr>
        <p:spPr>
          <a:xfrm>
            <a:off x="457200" y="338328"/>
            <a:ext cx="8229600" cy="2154568"/>
          </a:xfrm>
        </p:spPr>
        <p:txBody>
          <a:bodyPr/>
          <a:lstStyle/>
          <a:p>
            <a:r>
              <a:rPr lang="fa-IR" dirty="0" smtClean="0"/>
              <a:t>ضرورت آموزش مسائل مربوط به کودکان</a:t>
            </a:r>
            <a:endParaRPr lang="fa-IR" dirty="0"/>
          </a:p>
        </p:txBody>
      </p:sp>
    </p:spTree>
    <p:extLst>
      <p:ext uri="{BB962C8B-B14F-4D97-AF65-F5344CB8AC3E}">
        <p14:creationId xmlns:p14="http://schemas.microsoft.com/office/powerpoint/2010/main" val="109210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arn(inVertic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barn(inVertical)">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barn(inVertical)">
                                      <p:cBhvr>
                                        <p:cTn id="54" dur="500"/>
                                        <p:tgtEl>
                                          <p:spTgt spid="3">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barn(inVertical)">
                                      <p:cBhvr>
                                        <p:cTn id="59" dur="500"/>
                                        <p:tgtEl>
                                          <p:spTgt spid="3">
                                            <p:txEl>
                                              <p:pRg st="9" end="9"/>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3">
                                            <p:txEl>
                                              <p:pRg st="10" end="10"/>
                                            </p:txEl>
                                          </p:spTgt>
                                        </p:tgtEl>
                                        <p:attrNameLst>
                                          <p:attrName>style.visibility</p:attrName>
                                        </p:attrNameLst>
                                      </p:cBhvr>
                                      <p:to>
                                        <p:strVal val="visible"/>
                                      </p:to>
                                    </p:set>
                                    <p:animEffect transition="in" filter="barn(inVertical)">
                                      <p:cBhvr>
                                        <p:cTn id="6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1188</TotalTime>
  <Words>1065</Words>
  <Application>Microsoft Office PowerPoint</Application>
  <PresentationFormat>On-screen Show (4:3)</PresentationFormat>
  <Paragraphs>202</Paragraphs>
  <Slides>48</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48</vt:i4>
      </vt:variant>
    </vt:vector>
  </HeadingPairs>
  <TitlesOfParts>
    <vt:vector size="60" baseType="lpstr">
      <vt:lpstr>2  Kamran Outline</vt:lpstr>
      <vt:lpstr>Arial</vt:lpstr>
      <vt:lpstr>B Homa</vt:lpstr>
      <vt:lpstr>B Lotus</vt:lpstr>
      <vt:lpstr>B Titr</vt:lpstr>
      <vt:lpstr>Calibri</vt:lpstr>
      <vt:lpstr>Candara</vt:lpstr>
      <vt:lpstr>Constantia</vt:lpstr>
      <vt:lpstr>Symbol</vt:lpstr>
      <vt:lpstr>Trebuchet MS</vt:lpstr>
      <vt:lpstr>Wingdings</vt:lpstr>
      <vt:lpstr>Waveform</vt:lpstr>
      <vt:lpstr>PowerPoint Presentation</vt:lpstr>
      <vt:lpstr>گروه های والدین متمرکز بر مسایل کودکان آموزش مدیریت رفتاری به والدین</vt:lpstr>
      <vt:lpstr>PowerPoint Presentation</vt:lpstr>
      <vt:lpstr>PowerPoint Presentation</vt:lpstr>
      <vt:lpstr>محتوای بحث</vt:lpstr>
      <vt:lpstr>PowerPoint Presentation</vt:lpstr>
      <vt:lpstr>اختلالات برون سازی شده</vt:lpstr>
      <vt:lpstr>اختلالات درونی سازی شده</vt:lpstr>
      <vt:lpstr>ضرورت آموزش مسائل مربوط به کودکان</vt:lpstr>
      <vt:lpstr>تعریف فرزندپروری</vt:lpstr>
      <vt:lpstr>PowerPoint Presentation</vt:lpstr>
      <vt:lpstr>شکوفا کردن </vt:lpstr>
      <vt:lpstr>والد گری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اگر پدر از کودک توقع نداشته باشد چه اتفاقی می افتد</vt:lpstr>
      <vt:lpstr>PowerPoint Presentation</vt:lpstr>
      <vt:lpstr>مثال هایی در مورد پاسخ دهی بیجا</vt:lpstr>
      <vt:lpstr>توقعات بیجا </vt:lpstr>
      <vt:lpstr>نمونه ای از توقعات بیجای والدین</vt:lpstr>
      <vt:lpstr>پایان</vt:lpstr>
      <vt:lpstr>پیش نیاز تربیت</vt:lpstr>
      <vt:lpstr>PowerPoint Presentation</vt:lpstr>
      <vt:lpstr>PowerPoint Presentation</vt:lpstr>
      <vt:lpstr>الف پذیرش نقش والدگری</vt:lpstr>
      <vt:lpstr>PowerPoint Presentation</vt:lpstr>
      <vt:lpstr>PowerPoint Presentation</vt:lpstr>
      <vt:lpstr>ایات و روایاتی که پذیرش والدگری را بالا می برد کدام است؟ ایا سیره و گفتارعلما بر این امر دلالت دارد؟ چنانچه پذیرش والدگری در والدین نباشد، چه اسیب هایی به فرزند می رسد؟  </vt:lpstr>
      <vt:lpstr>اولین اصلی که سازمان بهداشت جهانی به مادران اموزش می دهد توجه به اصل منحصر به فرد بودن کودک آسیب فضای تربیتی(معرفی الکوهای نامناسب) باید باور کنم که کودک من تک است و این باور را به کودک منتقل کنم تفسیر نقاشی کودک......ld،دکتر،شکر آمیز  </vt:lpstr>
      <vt:lpstr>*ایات و روایاتی که در این زمینه وجود دارد؟؟؟ *احساس پذیرش در شما چه فرایندهای روانی را می کند؟؟ *اگر کودکی مورد پذیرش قرار گیرد؛ دچار چه اسیب هایی می شود؟؟ *والدین برای اینکه بتوانند کودک را بپذیرند باید چه مواردی را در نظر بگیرند؟</vt:lpstr>
      <vt:lpstr>از والدین می خواهیم با دقت بررسی کنند که چقدر وقت و انرژی خود را صرف والدگری می کنند(ثبت دقیق)(ابراهیم) به نظر شما چه تغییری در والدین ایجاد میشود؟؟</vt:lpstr>
      <vt:lpstr>من در کنارت هستم(روانی و جسمانی نیازهای تو را به خوبی می شناسم(حساس) به نیازهای تو به موقع و به اندازه پاسخ می دهم(پاسخ دهی)(کبریت فروش) سبک تربیتی</vt:lpstr>
      <vt:lpstr>عطش هیجانی موجب اسیب می شود موجب عدم ارامش کودک می شود نوع ارتباط ما با کودک، کیفیت بودن کودک را می سازد مثال تشنگی پاسخ دهی موثر و غیرموثر  </vt:lpstr>
      <vt:lpstr>احساس بودن چه فرایندهای روانی را در کودک ایجاد می کند؟؟؟ در صورتی که پیام بودن به کودک منتقل نشود چه اسیب هایی به او می رسد؟؟ </vt:lpstr>
      <vt:lpstr>بازی اکتشافی</vt:lpstr>
      <vt:lpstr>تعریف  ویژگی افراد لنگر    الف)سلامت روانی ب)دارای ظرفیت ج)منابع شناخت خود </vt:lpstr>
      <vt:lpstr>منابع شناخت خود</vt:lpstr>
      <vt:lpstr>تکنیک شماره 4ارتباط کلامی</vt:lpstr>
      <vt:lpstr>تمایز یافتگی</vt:lpstr>
      <vt:lpstr>انواع تمایز یافتگی</vt:lpstr>
      <vt:lpstr>تکنیک شماره 5انعکاس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های والدین متمرکز بر مسایل کودکان</dc:title>
  <dc:creator>Jafar Aligoli</dc:creator>
  <cp:lastModifiedBy>آقاجانی</cp:lastModifiedBy>
  <cp:revision>88</cp:revision>
  <dcterms:created xsi:type="dcterms:W3CDTF">2012-04-30T07:24:41Z</dcterms:created>
  <dcterms:modified xsi:type="dcterms:W3CDTF">2016-10-19T15:34:06Z</dcterms:modified>
</cp:coreProperties>
</file>