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3"/>
  </p:notesMasterIdLst>
  <p:handoutMasterIdLst>
    <p:handoutMasterId r:id="rId74"/>
  </p:handoutMasterIdLst>
  <p:sldIdLst>
    <p:sldId id="256" r:id="rId2"/>
    <p:sldId id="347" r:id="rId3"/>
    <p:sldId id="348" r:id="rId4"/>
    <p:sldId id="349" r:id="rId5"/>
    <p:sldId id="351" r:id="rId6"/>
    <p:sldId id="350"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7" r:id="rId32"/>
    <p:sldId id="376"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406" r:id="rId62"/>
    <p:sldId id="407" r:id="rId63"/>
    <p:sldId id="408" r:id="rId64"/>
    <p:sldId id="409" r:id="rId65"/>
    <p:sldId id="410" r:id="rId66"/>
    <p:sldId id="411" r:id="rId67"/>
    <p:sldId id="412" r:id="rId68"/>
    <p:sldId id="413" r:id="rId69"/>
    <p:sldId id="414" r:id="rId70"/>
    <p:sldId id="415" r:id="rId71"/>
    <p:sldId id="416" r:id="rId72"/>
  </p:sldIdLst>
  <p:sldSz cx="9144000" cy="6858000" type="screen4x3"/>
  <p:notesSz cx="6858000" cy="9144000"/>
  <p:custShowLst>
    <p:custShow name="عرض مخصص 1" id="0">
      <p:sldLst>
        <p:sld r:id="rId2"/>
      </p:sldLst>
    </p:custShow>
  </p:custShow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j.jamali" initials="M"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0973" autoAdjust="0"/>
    <p:restoredTop sz="94894" autoAdjust="0"/>
  </p:normalViewPr>
  <p:slideViewPr>
    <p:cSldViewPr>
      <p:cViewPr>
        <p:scale>
          <a:sx n="80" d="100"/>
          <a:sy n="80" d="100"/>
        </p:scale>
        <p:origin x="-11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276E5-72B4-4D95-8620-FEB75B3C240C}"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fa-IR"/>
        </a:p>
      </dgm:t>
    </dgm:pt>
    <dgm:pt modelId="{6021E890-03FE-40D1-9737-8492C89CF928}">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ar-IQ" dirty="0" smtClean="0">
              <a:cs typeface="B Titr" pitchFamily="2" charset="-78"/>
            </a:rPr>
            <a:t>يقين</a:t>
          </a:r>
          <a:endParaRPr lang="fa-IR" dirty="0">
            <a:cs typeface="B Titr" pitchFamily="2" charset="-78"/>
          </a:endParaRPr>
        </a:p>
      </dgm:t>
    </dgm:pt>
    <dgm:pt modelId="{7EF04094-8D4F-43D5-825F-2FB19A12162E}" type="parTrans" cxnId="{96AD28E1-02BA-4805-8D9E-A59D2281D310}">
      <dgm:prSet/>
      <dgm:spPr/>
      <dgm:t>
        <a:bodyPr/>
        <a:lstStyle/>
        <a:p>
          <a:pPr rtl="1"/>
          <a:endParaRPr lang="fa-IR"/>
        </a:p>
      </dgm:t>
    </dgm:pt>
    <dgm:pt modelId="{C8D7894B-2B9D-481E-9A3F-C5CDF30BD352}" type="sibTrans" cxnId="{96AD28E1-02BA-4805-8D9E-A59D2281D310}">
      <dgm:prSet/>
      <dgm:spPr/>
      <dgm:t>
        <a:bodyPr/>
        <a:lstStyle/>
        <a:p>
          <a:pPr rtl="1"/>
          <a:endParaRPr lang="fa-IR"/>
        </a:p>
      </dgm:t>
    </dgm:pt>
    <dgm:pt modelId="{5DF7A04F-6799-4CDD-BF44-2E02FC5AD085}">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fa-IR" b="1" dirty="0" smtClean="0">
              <a:cs typeface="B Mitra" pitchFamily="2" charset="-78"/>
            </a:rPr>
            <a:t>زمان یقین</a:t>
          </a:r>
          <a:endParaRPr lang="fa-IR" b="1" dirty="0">
            <a:cs typeface="B Mitra" pitchFamily="2" charset="-78"/>
          </a:endParaRPr>
        </a:p>
      </dgm:t>
    </dgm:pt>
    <dgm:pt modelId="{6538791D-F1FE-4ACC-8B6E-097F1D751D42}" type="parTrans" cxnId="{8ED581C6-AAA1-4269-9220-30C1622292FE}">
      <dgm:prSet/>
      <dgm:spPr/>
      <dgm:t>
        <a:bodyPr/>
        <a:lstStyle/>
        <a:p>
          <a:pPr rtl="1"/>
          <a:endParaRPr lang="fa-IR"/>
        </a:p>
      </dgm:t>
    </dgm:pt>
    <dgm:pt modelId="{DF967E83-7FD9-4D86-BF91-53BCB4AF62BB}" type="sibTrans" cxnId="{8ED581C6-AAA1-4269-9220-30C1622292FE}">
      <dgm:prSet/>
      <dgm:spPr/>
      <dgm:t>
        <a:bodyPr/>
        <a:lstStyle/>
        <a:p>
          <a:pPr rtl="1"/>
          <a:endParaRPr lang="fa-IR"/>
        </a:p>
      </dgm:t>
    </dgm:pt>
    <dgm:pt modelId="{9487762A-B5BC-4F9A-A1FA-FA0B96C66D1E}">
      <dgm:prSet phldrT="[نص]" custT="1"/>
      <dgm:spPr/>
      <dgm:t>
        <a:bodyPr/>
        <a:lstStyle/>
        <a:p>
          <a:pPr rtl="1"/>
          <a:r>
            <a:rPr lang="fa-IR" sz="2400" b="1" dirty="0" smtClean="0"/>
            <a:t>شنبه</a:t>
          </a:r>
          <a:endParaRPr lang="fa-IR" sz="2400" b="1" dirty="0">
            <a:cs typeface="B Mitra" pitchFamily="2" charset="-78"/>
          </a:endParaRPr>
        </a:p>
      </dgm:t>
    </dgm:pt>
    <dgm:pt modelId="{BD52BF91-E407-4CD6-89F3-B71EA56E53D4}" type="parTrans" cxnId="{AC6FC733-1220-45BE-AE2B-B20805D8AFE6}">
      <dgm:prSet/>
      <dgm:spPr/>
      <dgm:t>
        <a:bodyPr/>
        <a:lstStyle/>
        <a:p>
          <a:pPr rtl="1"/>
          <a:endParaRPr lang="fa-IR"/>
        </a:p>
      </dgm:t>
    </dgm:pt>
    <dgm:pt modelId="{92C5023D-C9BA-4A79-AC74-4332D9164244}" type="sibTrans" cxnId="{AC6FC733-1220-45BE-AE2B-B20805D8AFE6}">
      <dgm:prSet/>
      <dgm:spPr/>
      <dgm:t>
        <a:bodyPr/>
        <a:lstStyle/>
        <a:p>
          <a:pPr rtl="1"/>
          <a:endParaRPr lang="fa-IR"/>
        </a:p>
      </dgm:t>
    </dgm:pt>
    <dgm:pt modelId="{A277F63C-2CEE-4C3B-8406-1FC7F9B3A788}">
      <dgm:prSet>
        <dgm:style>
          <a:lnRef idx="1">
            <a:schemeClr val="accent3"/>
          </a:lnRef>
          <a:fillRef idx="3">
            <a:schemeClr val="accent3"/>
          </a:fillRef>
          <a:effectRef idx="2">
            <a:schemeClr val="accent3"/>
          </a:effectRef>
          <a:fontRef idx="minor">
            <a:schemeClr val="lt1"/>
          </a:fontRef>
        </dgm:style>
      </dgm:prSet>
      <dgm:spPr/>
      <dgm:t>
        <a:bodyPr/>
        <a:lstStyle/>
        <a:p>
          <a:pPr rtl="1"/>
          <a:r>
            <a:rPr lang="fa-IR" b="1" dirty="0" smtClean="0">
              <a:cs typeface="B Mitra" pitchFamily="2" charset="-78"/>
            </a:rPr>
            <a:t>زمان متعلق </a:t>
          </a:r>
          <a:endParaRPr lang="fa-IR" b="1" dirty="0">
            <a:cs typeface="B Mitra" pitchFamily="2" charset="-78"/>
          </a:endParaRPr>
        </a:p>
      </dgm:t>
    </dgm:pt>
    <dgm:pt modelId="{D2AD0CF5-0A6D-4400-8FF0-E701D2F69C47}" type="parTrans" cxnId="{A617FEA9-F289-44A4-AE6D-25741E77CBF1}">
      <dgm:prSet/>
      <dgm:spPr/>
      <dgm:t>
        <a:bodyPr/>
        <a:lstStyle/>
        <a:p>
          <a:pPr rtl="1"/>
          <a:endParaRPr lang="fa-IR"/>
        </a:p>
      </dgm:t>
    </dgm:pt>
    <dgm:pt modelId="{C9BE29EB-6D23-4F83-BADC-7013E5015D4E}" type="sibTrans" cxnId="{A617FEA9-F289-44A4-AE6D-25741E77CBF1}">
      <dgm:prSet/>
      <dgm:spPr/>
      <dgm:t>
        <a:bodyPr/>
        <a:lstStyle/>
        <a:p>
          <a:pPr rtl="1"/>
          <a:endParaRPr lang="fa-IR"/>
        </a:p>
      </dgm:t>
    </dgm:pt>
    <dgm:pt modelId="{2D404B59-777D-4B36-9B6F-C5FF605735AF}">
      <dgm:prSet custT="1"/>
      <dgm:spPr/>
      <dgm:t>
        <a:bodyPr/>
        <a:lstStyle/>
        <a:p>
          <a:pPr rtl="1"/>
          <a:r>
            <a:rPr lang="fa-IR" sz="2400" b="1" dirty="0" smtClean="0"/>
            <a:t>جمعه</a:t>
          </a:r>
          <a:endParaRPr lang="fa-IR" sz="2400" b="1" dirty="0">
            <a:cs typeface="B Mitra" pitchFamily="2" charset="-78"/>
          </a:endParaRPr>
        </a:p>
      </dgm:t>
    </dgm:pt>
    <dgm:pt modelId="{57FE0056-AE72-41A6-A494-7BA4B70FE209}" type="parTrans" cxnId="{319A92C0-DCCF-426C-8AC8-41F2CC6C5B07}">
      <dgm:prSet/>
      <dgm:spPr/>
      <dgm:t>
        <a:bodyPr/>
        <a:lstStyle/>
        <a:p>
          <a:pPr rtl="1"/>
          <a:endParaRPr lang="fa-IR"/>
        </a:p>
      </dgm:t>
    </dgm:pt>
    <dgm:pt modelId="{D79E8073-EC55-4F86-A647-0C32226A39A6}" type="sibTrans" cxnId="{319A92C0-DCCF-426C-8AC8-41F2CC6C5B07}">
      <dgm:prSet/>
      <dgm:spPr/>
      <dgm:t>
        <a:bodyPr/>
        <a:lstStyle/>
        <a:p>
          <a:pPr rtl="1"/>
          <a:endParaRPr lang="fa-IR"/>
        </a:p>
      </dgm:t>
    </dgm:pt>
    <dgm:pt modelId="{7C645396-71A9-4FCB-94EB-CF0FD764D5B7}">
      <dgm:prSet>
        <dgm:style>
          <a:lnRef idx="1">
            <a:schemeClr val="accent3"/>
          </a:lnRef>
          <a:fillRef idx="3">
            <a:schemeClr val="accent3"/>
          </a:fillRef>
          <a:effectRef idx="2">
            <a:schemeClr val="accent3"/>
          </a:effectRef>
          <a:fontRef idx="minor">
            <a:schemeClr val="lt1"/>
          </a:fontRef>
        </dgm:style>
      </dgm:prSet>
      <dgm:spPr/>
      <dgm:t>
        <a:bodyPr/>
        <a:lstStyle/>
        <a:p>
          <a:pPr rtl="1"/>
          <a:r>
            <a:rPr lang="ar-IQ" b="1" dirty="0" smtClean="0">
              <a:cs typeface="B Mitra" pitchFamily="2" charset="-78"/>
            </a:rPr>
            <a:t>متعلق يقين</a:t>
          </a:r>
          <a:endParaRPr lang="fa-IR" b="1" dirty="0">
            <a:cs typeface="B Mitra" pitchFamily="2" charset="-78"/>
          </a:endParaRPr>
        </a:p>
      </dgm:t>
    </dgm:pt>
    <dgm:pt modelId="{98624A28-644E-4F50-99FF-A55BBD9CB523}" type="parTrans" cxnId="{68BCEE31-46D1-4662-87F3-86A78291D7EB}">
      <dgm:prSet/>
      <dgm:spPr/>
      <dgm:t>
        <a:bodyPr/>
        <a:lstStyle/>
        <a:p>
          <a:pPr rtl="1"/>
          <a:endParaRPr lang="fa-IR"/>
        </a:p>
      </dgm:t>
    </dgm:pt>
    <dgm:pt modelId="{989CD15D-4230-40DC-BFC9-DBF26DE4EA5B}" type="sibTrans" cxnId="{68BCEE31-46D1-4662-87F3-86A78291D7EB}">
      <dgm:prSet/>
      <dgm:spPr/>
      <dgm:t>
        <a:bodyPr/>
        <a:lstStyle/>
        <a:p>
          <a:pPr rtl="1"/>
          <a:endParaRPr lang="fa-IR"/>
        </a:p>
      </dgm:t>
    </dgm:pt>
    <dgm:pt modelId="{A62A148D-7872-4F0D-94F3-A829CEE83E6B}">
      <dgm:prSet custT="1"/>
      <dgm:spPr/>
      <dgm:t>
        <a:bodyPr/>
        <a:lstStyle/>
        <a:p>
          <a:pPr rtl="1"/>
          <a:r>
            <a:rPr lang="fa-IR" sz="1800" b="1" dirty="0" smtClean="0"/>
            <a:t>عدالت زید</a:t>
          </a:r>
          <a:endParaRPr lang="fa-IR" sz="3600" b="1" dirty="0">
            <a:cs typeface="B Mitra" pitchFamily="2" charset="-78"/>
          </a:endParaRPr>
        </a:p>
      </dgm:t>
    </dgm:pt>
    <dgm:pt modelId="{5E81F194-852F-48EA-A37B-85AEBF42089A}" type="parTrans" cxnId="{8B580A37-E970-4E1C-8F87-6C94A23107A1}">
      <dgm:prSet/>
      <dgm:spPr/>
      <dgm:t>
        <a:bodyPr/>
        <a:lstStyle/>
        <a:p>
          <a:pPr rtl="1"/>
          <a:endParaRPr lang="fa-IR"/>
        </a:p>
      </dgm:t>
    </dgm:pt>
    <dgm:pt modelId="{7E72A694-B0EF-4BFA-9B6D-D4067C0C45C5}" type="sibTrans" cxnId="{8B580A37-E970-4E1C-8F87-6C94A23107A1}">
      <dgm:prSet/>
      <dgm:spPr/>
      <dgm:t>
        <a:bodyPr/>
        <a:lstStyle/>
        <a:p>
          <a:pPr rtl="1"/>
          <a:endParaRPr lang="fa-IR"/>
        </a:p>
      </dgm:t>
    </dgm:pt>
    <dgm:pt modelId="{97D51B08-9323-4C44-B32F-2359DBAE2E9B}">
      <dgm:prSet custT="1"/>
      <dgm:spPr/>
      <dgm:t>
        <a:bodyPr/>
        <a:lstStyle/>
        <a:p>
          <a:pPr rtl="1"/>
          <a:r>
            <a:rPr lang="fa-IR" sz="1800" b="1" dirty="0" smtClean="0"/>
            <a:t>عدالت زید</a:t>
          </a:r>
          <a:endParaRPr lang="fa-IR" sz="1800" b="1" dirty="0">
            <a:cs typeface="B Mitra" pitchFamily="2" charset="-78"/>
          </a:endParaRPr>
        </a:p>
      </dgm:t>
    </dgm:pt>
    <dgm:pt modelId="{BABCAEE6-9D37-4F90-8A66-3DA308D10FCF}" type="parTrans" cxnId="{3A66C582-AE16-4E74-8BA8-31C540557131}">
      <dgm:prSet/>
      <dgm:spPr/>
      <dgm:t>
        <a:bodyPr/>
        <a:lstStyle/>
        <a:p>
          <a:pPr rtl="1"/>
          <a:endParaRPr lang="fa-IR"/>
        </a:p>
      </dgm:t>
    </dgm:pt>
    <dgm:pt modelId="{F2876A2B-90C7-4D32-B841-015C2CBC9BC9}" type="sibTrans" cxnId="{3A66C582-AE16-4E74-8BA8-31C540557131}">
      <dgm:prSet/>
      <dgm:spPr/>
      <dgm:t>
        <a:bodyPr/>
        <a:lstStyle/>
        <a:p>
          <a:pPr rtl="1"/>
          <a:endParaRPr lang="fa-IR"/>
        </a:p>
      </dgm:t>
    </dgm:pt>
    <dgm:pt modelId="{2836C12B-F66E-4FF0-947E-1BE59F374025}">
      <dgm:prSet custT="1"/>
      <dgm:spPr/>
      <dgm:t>
        <a:bodyPr/>
        <a:lstStyle/>
        <a:p>
          <a:pPr rtl="1"/>
          <a:r>
            <a:rPr lang="fa-IR" sz="2400" b="1" dirty="0" smtClean="0"/>
            <a:t>جمعه</a:t>
          </a:r>
          <a:endParaRPr lang="fa-IR" sz="2400" b="1" dirty="0">
            <a:cs typeface="B Mitra" pitchFamily="2" charset="-78"/>
          </a:endParaRPr>
        </a:p>
      </dgm:t>
    </dgm:pt>
    <dgm:pt modelId="{14420A9C-BB5F-4166-A685-4C56BC7563D8}" type="parTrans" cxnId="{6D361151-F5A1-4C96-B52E-80157A43FD2E}">
      <dgm:prSet/>
      <dgm:spPr/>
      <dgm:t>
        <a:bodyPr/>
        <a:lstStyle/>
        <a:p>
          <a:pPr rtl="1"/>
          <a:endParaRPr lang="fa-IR"/>
        </a:p>
      </dgm:t>
    </dgm:pt>
    <dgm:pt modelId="{9C7C86E9-6B40-49D3-A4FE-BF43664FE2AB}" type="sibTrans" cxnId="{6D361151-F5A1-4C96-B52E-80157A43FD2E}">
      <dgm:prSet/>
      <dgm:spPr/>
      <dgm:t>
        <a:bodyPr/>
        <a:lstStyle/>
        <a:p>
          <a:pPr rtl="1"/>
          <a:endParaRPr lang="fa-IR"/>
        </a:p>
      </dgm:t>
    </dgm:pt>
    <dgm:pt modelId="{85BA1123-CEDD-4DC0-BDA1-7C63B6C33D54}">
      <dgm:prSet custT="1"/>
      <dgm:spPr/>
      <dgm:t>
        <a:bodyPr/>
        <a:lstStyle/>
        <a:p>
          <a:pPr rtl="1"/>
          <a:r>
            <a:rPr lang="fa-IR" sz="2400" b="1" dirty="0" smtClean="0"/>
            <a:t>جمعه</a:t>
          </a:r>
          <a:endParaRPr lang="fa-IR" sz="2400" b="1" dirty="0">
            <a:cs typeface="B Mitra" pitchFamily="2" charset="-78"/>
          </a:endParaRPr>
        </a:p>
      </dgm:t>
    </dgm:pt>
    <dgm:pt modelId="{207455C2-C441-451D-A4DB-226E1343AA7E}" type="parTrans" cxnId="{B7A37DC4-1E53-4F3C-AB7C-E72CF2C1F484}">
      <dgm:prSet/>
      <dgm:spPr/>
      <dgm:t>
        <a:bodyPr/>
        <a:lstStyle/>
        <a:p>
          <a:pPr rtl="1"/>
          <a:endParaRPr lang="fa-IR"/>
        </a:p>
      </dgm:t>
    </dgm:pt>
    <dgm:pt modelId="{3CDDD851-7E63-4082-952E-ACE685E01E91}" type="sibTrans" cxnId="{B7A37DC4-1E53-4F3C-AB7C-E72CF2C1F484}">
      <dgm:prSet/>
      <dgm:spPr/>
      <dgm:t>
        <a:bodyPr/>
        <a:lstStyle/>
        <a:p>
          <a:pPr rtl="1"/>
          <a:endParaRPr lang="fa-IR"/>
        </a:p>
      </dgm:t>
    </dgm:pt>
    <dgm:pt modelId="{C576A670-664D-4F5D-A85E-CF13D933EBE3}" type="pres">
      <dgm:prSet presAssocID="{EB8276E5-72B4-4D95-8620-FEB75B3C240C}" presName="Name0" presStyleCnt="0">
        <dgm:presLayoutVars>
          <dgm:chPref val="1"/>
          <dgm:dir/>
          <dgm:animOne val="branch"/>
          <dgm:animLvl val="lvl"/>
          <dgm:resizeHandles/>
        </dgm:presLayoutVars>
      </dgm:prSet>
      <dgm:spPr/>
      <dgm:t>
        <a:bodyPr/>
        <a:lstStyle/>
        <a:p>
          <a:pPr rtl="1"/>
          <a:endParaRPr lang="fa-IR"/>
        </a:p>
      </dgm:t>
    </dgm:pt>
    <dgm:pt modelId="{10D16D1F-CDD4-4091-BF59-A181A82B104D}" type="pres">
      <dgm:prSet presAssocID="{6021E890-03FE-40D1-9737-8492C89CF928}" presName="vertOne" presStyleCnt="0"/>
      <dgm:spPr/>
    </dgm:pt>
    <dgm:pt modelId="{A6462F44-90E7-466E-BE2E-41AF1E0E477B}" type="pres">
      <dgm:prSet presAssocID="{6021E890-03FE-40D1-9737-8492C89CF928}" presName="txOne" presStyleLbl="node0" presStyleIdx="0" presStyleCnt="1" custScaleY="69626">
        <dgm:presLayoutVars>
          <dgm:chPref val="3"/>
        </dgm:presLayoutVars>
      </dgm:prSet>
      <dgm:spPr/>
      <dgm:t>
        <a:bodyPr/>
        <a:lstStyle/>
        <a:p>
          <a:pPr rtl="1"/>
          <a:endParaRPr lang="fa-IR"/>
        </a:p>
      </dgm:t>
    </dgm:pt>
    <dgm:pt modelId="{1779EA4C-5BB7-4F6A-8531-519D1B7A5DEF}" type="pres">
      <dgm:prSet presAssocID="{6021E890-03FE-40D1-9737-8492C89CF928}" presName="parTransOne" presStyleCnt="0"/>
      <dgm:spPr/>
    </dgm:pt>
    <dgm:pt modelId="{44BF65ED-28B6-4A2E-81FD-8D37A664995D}" type="pres">
      <dgm:prSet presAssocID="{6021E890-03FE-40D1-9737-8492C89CF928}" presName="horzOne" presStyleCnt="0"/>
      <dgm:spPr/>
    </dgm:pt>
    <dgm:pt modelId="{488DDC23-B8BD-497F-8503-FA28FD722167}" type="pres">
      <dgm:prSet presAssocID="{5DF7A04F-6799-4CDD-BF44-2E02FC5AD085}" presName="vertTwo" presStyleCnt="0"/>
      <dgm:spPr/>
    </dgm:pt>
    <dgm:pt modelId="{D1DE028E-6231-47A1-A052-84B641614E65}" type="pres">
      <dgm:prSet presAssocID="{5DF7A04F-6799-4CDD-BF44-2E02FC5AD085}" presName="txTwo" presStyleLbl="node2" presStyleIdx="0" presStyleCnt="3" custScaleX="108401">
        <dgm:presLayoutVars>
          <dgm:chPref val="3"/>
        </dgm:presLayoutVars>
      </dgm:prSet>
      <dgm:spPr>
        <a:prstGeom prst="downArrow">
          <a:avLst/>
        </a:prstGeom>
      </dgm:spPr>
      <dgm:t>
        <a:bodyPr/>
        <a:lstStyle/>
        <a:p>
          <a:pPr rtl="1"/>
          <a:endParaRPr lang="fa-IR"/>
        </a:p>
      </dgm:t>
    </dgm:pt>
    <dgm:pt modelId="{40BCF3D1-CBF9-491E-AF5A-E1EE21902CAD}" type="pres">
      <dgm:prSet presAssocID="{5DF7A04F-6799-4CDD-BF44-2E02FC5AD085}" presName="parTransTwo" presStyleCnt="0"/>
      <dgm:spPr/>
    </dgm:pt>
    <dgm:pt modelId="{A4253B50-F26F-4A0F-B317-03EA7E4E73F4}" type="pres">
      <dgm:prSet presAssocID="{5DF7A04F-6799-4CDD-BF44-2E02FC5AD085}" presName="horzTwo" presStyleCnt="0"/>
      <dgm:spPr/>
    </dgm:pt>
    <dgm:pt modelId="{72E47509-A8E4-417A-8006-D89E8C4284E0}" type="pres">
      <dgm:prSet presAssocID="{9487762A-B5BC-4F9A-A1FA-FA0B96C66D1E}" presName="vertThree" presStyleCnt="0"/>
      <dgm:spPr/>
    </dgm:pt>
    <dgm:pt modelId="{FF4DA473-AAFB-4CF8-AD01-82E6A8F9FE6F}" type="pres">
      <dgm:prSet presAssocID="{9487762A-B5BC-4F9A-A1FA-FA0B96C66D1E}" presName="txThree" presStyleLbl="node3" presStyleIdx="0" presStyleCnt="3">
        <dgm:presLayoutVars>
          <dgm:chPref val="3"/>
        </dgm:presLayoutVars>
      </dgm:prSet>
      <dgm:spPr/>
      <dgm:t>
        <a:bodyPr/>
        <a:lstStyle/>
        <a:p>
          <a:pPr rtl="1"/>
          <a:endParaRPr lang="fa-IR"/>
        </a:p>
      </dgm:t>
    </dgm:pt>
    <dgm:pt modelId="{3551EBF5-E067-42D6-A401-020EF2B151EE}" type="pres">
      <dgm:prSet presAssocID="{9487762A-B5BC-4F9A-A1FA-FA0B96C66D1E}" presName="parTransThree" presStyleCnt="0"/>
      <dgm:spPr/>
    </dgm:pt>
    <dgm:pt modelId="{D3ACC04C-6A9D-4BD9-8A33-C35BDDF93496}" type="pres">
      <dgm:prSet presAssocID="{9487762A-B5BC-4F9A-A1FA-FA0B96C66D1E}" presName="horzThree" presStyleCnt="0"/>
      <dgm:spPr/>
    </dgm:pt>
    <dgm:pt modelId="{A5290993-A788-49F3-80FC-4BE26784C689}" type="pres">
      <dgm:prSet presAssocID="{85BA1123-CEDD-4DC0-BDA1-7C63B6C33D54}" presName="vertFour" presStyleCnt="0">
        <dgm:presLayoutVars>
          <dgm:chPref val="3"/>
        </dgm:presLayoutVars>
      </dgm:prSet>
      <dgm:spPr/>
    </dgm:pt>
    <dgm:pt modelId="{2B013FD7-8913-46F7-9D8D-833F5A5CEEBB}" type="pres">
      <dgm:prSet presAssocID="{85BA1123-CEDD-4DC0-BDA1-7C63B6C33D54}" presName="txFour" presStyleLbl="node4" presStyleIdx="0" presStyleCnt="3">
        <dgm:presLayoutVars>
          <dgm:chPref val="3"/>
        </dgm:presLayoutVars>
      </dgm:prSet>
      <dgm:spPr/>
      <dgm:t>
        <a:bodyPr/>
        <a:lstStyle/>
        <a:p>
          <a:pPr rtl="1"/>
          <a:endParaRPr lang="fa-IR"/>
        </a:p>
      </dgm:t>
    </dgm:pt>
    <dgm:pt modelId="{06C4B53A-3871-4AE2-91B7-E714FBD6463B}" type="pres">
      <dgm:prSet presAssocID="{85BA1123-CEDD-4DC0-BDA1-7C63B6C33D54}" presName="horzFour" presStyleCnt="0"/>
      <dgm:spPr/>
    </dgm:pt>
    <dgm:pt modelId="{A90FF6C6-98C8-4015-87CE-88E5FF865720}" type="pres">
      <dgm:prSet presAssocID="{DF967E83-7FD9-4D86-BF91-53BCB4AF62BB}" presName="sibSpaceTwo" presStyleCnt="0"/>
      <dgm:spPr/>
    </dgm:pt>
    <dgm:pt modelId="{9B6E3D57-8747-4F65-BBCF-EBFF4F0DE7F9}" type="pres">
      <dgm:prSet presAssocID="{A277F63C-2CEE-4C3B-8406-1FC7F9B3A788}" presName="vertTwo" presStyleCnt="0"/>
      <dgm:spPr/>
    </dgm:pt>
    <dgm:pt modelId="{60D4AB88-A9B3-499B-A65D-A9E1F79AC4E1}" type="pres">
      <dgm:prSet presAssocID="{A277F63C-2CEE-4C3B-8406-1FC7F9B3A788}" presName="txTwo" presStyleLbl="node2" presStyleIdx="1" presStyleCnt="3" custScaleX="108610">
        <dgm:presLayoutVars>
          <dgm:chPref val="3"/>
        </dgm:presLayoutVars>
      </dgm:prSet>
      <dgm:spPr>
        <a:prstGeom prst="downArrow">
          <a:avLst/>
        </a:prstGeom>
      </dgm:spPr>
      <dgm:t>
        <a:bodyPr/>
        <a:lstStyle/>
        <a:p>
          <a:pPr rtl="1"/>
          <a:endParaRPr lang="fa-IR"/>
        </a:p>
      </dgm:t>
    </dgm:pt>
    <dgm:pt modelId="{4F045991-107C-4CAA-B3E2-6E4ABBC51878}" type="pres">
      <dgm:prSet presAssocID="{A277F63C-2CEE-4C3B-8406-1FC7F9B3A788}" presName="parTransTwo" presStyleCnt="0"/>
      <dgm:spPr/>
    </dgm:pt>
    <dgm:pt modelId="{F7DF1DB8-C9BA-476F-B1B9-DFAB6D31468D}" type="pres">
      <dgm:prSet presAssocID="{A277F63C-2CEE-4C3B-8406-1FC7F9B3A788}" presName="horzTwo" presStyleCnt="0"/>
      <dgm:spPr/>
    </dgm:pt>
    <dgm:pt modelId="{4FF1185A-B563-495A-8722-E9188988E193}" type="pres">
      <dgm:prSet presAssocID="{2D404B59-777D-4B36-9B6F-C5FF605735AF}" presName="vertThree" presStyleCnt="0"/>
      <dgm:spPr/>
    </dgm:pt>
    <dgm:pt modelId="{EC9D7268-97AD-414C-9FFE-D2E60542E155}" type="pres">
      <dgm:prSet presAssocID="{2D404B59-777D-4B36-9B6F-C5FF605735AF}" presName="txThree" presStyleLbl="node3" presStyleIdx="1" presStyleCnt="3">
        <dgm:presLayoutVars>
          <dgm:chPref val="3"/>
        </dgm:presLayoutVars>
      </dgm:prSet>
      <dgm:spPr/>
      <dgm:t>
        <a:bodyPr/>
        <a:lstStyle/>
        <a:p>
          <a:pPr rtl="1"/>
          <a:endParaRPr lang="fa-IR"/>
        </a:p>
      </dgm:t>
    </dgm:pt>
    <dgm:pt modelId="{762A1A79-6FF6-4CE1-83EA-896A9E9A1304}" type="pres">
      <dgm:prSet presAssocID="{2D404B59-777D-4B36-9B6F-C5FF605735AF}" presName="parTransThree" presStyleCnt="0"/>
      <dgm:spPr/>
    </dgm:pt>
    <dgm:pt modelId="{CB3CD7A3-B4E7-4E75-992D-F9B298081A52}" type="pres">
      <dgm:prSet presAssocID="{2D404B59-777D-4B36-9B6F-C5FF605735AF}" presName="horzThree" presStyleCnt="0"/>
      <dgm:spPr/>
    </dgm:pt>
    <dgm:pt modelId="{DC042771-931D-4124-806C-AE3F0DCBD9B4}" type="pres">
      <dgm:prSet presAssocID="{2836C12B-F66E-4FF0-947E-1BE59F374025}" presName="vertFour" presStyleCnt="0">
        <dgm:presLayoutVars>
          <dgm:chPref val="3"/>
        </dgm:presLayoutVars>
      </dgm:prSet>
      <dgm:spPr/>
    </dgm:pt>
    <dgm:pt modelId="{C321A818-F551-4FEE-B49E-27A13534D2A1}" type="pres">
      <dgm:prSet presAssocID="{2836C12B-F66E-4FF0-947E-1BE59F374025}" presName="txFour" presStyleLbl="node4" presStyleIdx="1" presStyleCnt="3">
        <dgm:presLayoutVars>
          <dgm:chPref val="3"/>
        </dgm:presLayoutVars>
      </dgm:prSet>
      <dgm:spPr/>
      <dgm:t>
        <a:bodyPr/>
        <a:lstStyle/>
        <a:p>
          <a:pPr rtl="1"/>
          <a:endParaRPr lang="fa-IR"/>
        </a:p>
      </dgm:t>
    </dgm:pt>
    <dgm:pt modelId="{BF59A57E-99F4-40FF-9585-50CAF910C62C}" type="pres">
      <dgm:prSet presAssocID="{2836C12B-F66E-4FF0-947E-1BE59F374025}" presName="horzFour" presStyleCnt="0"/>
      <dgm:spPr/>
    </dgm:pt>
    <dgm:pt modelId="{137C59DC-3B64-473A-99D3-23D95772B838}" type="pres">
      <dgm:prSet presAssocID="{C9BE29EB-6D23-4F83-BADC-7013E5015D4E}" presName="sibSpaceTwo" presStyleCnt="0"/>
      <dgm:spPr/>
    </dgm:pt>
    <dgm:pt modelId="{1FCC25C4-B705-48AC-B203-C967B91580DC}" type="pres">
      <dgm:prSet presAssocID="{7C645396-71A9-4FCB-94EB-CF0FD764D5B7}" presName="vertTwo" presStyleCnt="0"/>
      <dgm:spPr/>
    </dgm:pt>
    <dgm:pt modelId="{FB7F2012-4E81-42E8-BB60-0FDC25C6D060}" type="pres">
      <dgm:prSet presAssocID="{7C645396-71A9-4FCB-94EB-CF0FD764D5B7}" presName="txTwo" presStyleLbl="node2" presStyleIdx="2" presStyleCnt="3" custScaleX="115990" custScaleY="102838">
        <dgm:presLayoutVars>
          <dgm:chPref val="3"/>
        </dgm:presLayoutVars>
      </dgm:prSet>
      <dgm:spPr>
        <a:prstGeom prst="downArrow">
          <a:avLst/>
        </a:prstGeom>
      </dgm:spPr>
      <dgm:t>
        <a:bodyPr/>
        <a:lstStyle/>
        <a:p>
          <a:pPr rtl="1"/>
          <a:endParaRPr lang="fa-IR"/>
        </a:p>
      </dgm:t>
    </dgm:pt>
    <dgm:pt modelId="{31910D2E-37EE-4992-9C29-70D3C7BC3806}" type="pres">
      <dgm:prSet presAssocID="{7C645396-71A9-4FCB-94EB-CF0FD764D5B7}" presName="parTransTwo" presStyleCnt="0"/>
      <dgm:spPr/>
    </dgm:pt>
    <dgm:pt modelId="{3B122C01-F9BC-465F-B446-DB8EFC939A83}" type="pres">
      <dgm:prSet presAssocID="{7C645396-71A9-4FCB-94EB-CF0FD764D5B7}" presName="horzTwo" presStyleCnt="0"/>
      <dgm:spPr/>
    </dgm:pt>
    <dgm:pt modelId="{3BBD1141-B3A1-49F1-98C5-C6EDEE1BFEF2}" type="pres">
      <dgm:prSet presAssocID="{A62A148D-7872-4F0D-94F3-A829CEE83E6B}" presName="vertThree" presStyleCnt="0"/>
      <dgm:spPr/>
    </dgm:pt>
    <dgm:pt modelId="{8C2678DF-3798-448D-8EA5-36B3E0822E5F}" type="pres">
      <dgm:prSet presAssocID="{A62A148D-7872-4F0D-94F3-A829CEE83E6B}" presName="txThree" presStyleLbl="node3" presStyleIdx="2" presStyleCnt="3">
        <dgm:presLayoutVars>
          <dgm:chPref val="3"/>
        </dgm:presLayoutVars>
      </dgm:prSet>
      <dgm:spPr/>
      <dgm:t>
        <a:bodyPr/>
        <a:lstStyle/>
        <a:p>
          <a:pPr rtl="1"/>
          <a:endParaRPr lang="fa-IR"/>
        </a:p>
      </dgm:t>
    </dgm:pt>
    <dgm:pt modelId="{5E046CE4-48AB-4B1B-9801-421FCFD039F3}" type="pres">
      <dgm:prSet presAssocID="{A62A148D-7872-4F0D-94F3-A829CEE83E6B}" presName="parTransThree" presStyleCnt="0"/>
      <dgm:spPr/>
    </dgm:pt>
    <dgm:pt modelId="{FFCE184C-8908-4DBA-A421-EC294954C1DC}" type="pres">
      <dgm:prSet presAssocID="{A62A148D-7872-4F0D-94F3-A829CEE83E6B}" presName="horzThree" presStyleCnt="0"/>
      <dgm:spPr/>
    </dgm:pt>
    <dgm:pt modelId="{4A4A791C-E9A9-490B-BF51-C31E3FFC096A}" type="pres">
      <dgm:prSet presAssocID="{97D51B08-9323-4C44-B32F-2359DBAE2E9B}" presName="vertFour" presStyleCnt="0">
        <dgm:presLayoutVars>
          <dgm:chPref val="3"/>
        </dgm:presLayoutVars>
      </dgm:prSet>
      <dgm:spPr/>
    </dgm:pt>
    <dgm:pt modelId="{09D71A6A-86B3-4BB8-B792-727BDC28976F}" type="pres">
      <dgm:prSet presAssocID="{97D51B08-9323-4C44-B32F-2359DBAE2E9B}" presName="txFour" presStyleLbl="node4" presStyleIdx="2" presStyleCnt="3">
        <dgm:presLayoutVars>
          <dgm:chPref val="3"/>
        </dgm:presLayoutVars>
      </dgm:prSet>
      <dgm:spPr/>
      <dgm:t>
        <a:bodyPr/>
        <a:lstStyle/>
        <a:p>
          <a:pPr rtl="1"/>
          <a:endParaRPr lang="fa-IR"/>
        </a:p>
      </dgm:t>
    </dgm:pt>
    <dgm:pt modelId="{AB8BE9BF-22E3-498C-B82C-B7430AFB2C5E}" type="pres">
      <dgm:prSet presAssocID="{97D51B08-9323-4C44-B32F-2359DBAE2E9B}" presName="horzFour" presStyleCnt="0"/>
      <dgm:spPr/>
    </dgm:pt>
  </dgm:ptLst>
  <dgm:cxnLst>
    <dgm:cxn modelId="{70CBEFFE-4047-400D-A54E-ACBA48941FA6}" type="presOf" srcId="{7C645396-71A9-4FCB-94EB-CF0FD764D5B7}" destId="{FB7F2012-4E81-42E8-BB60-0FDC25C6D060}" srcOrd="0" destOrd="0" presId="urn:microsoft.com/office/officeart/2005/8/layout/hierarchy4"/>
    <dgm:cxn modelId="{F48AD30A-7BAC-49A7-A469-51367E68F243}" type="presOf" srcId="{EB8276E5-72B4-4D95-8620-FEB75B3C240C}" destId="{C576A670-664D-4F5D-A85E-CF13D933EBE3}" srcOrd="0" destOrd="0" presId="urn:microsoft.com/office/officeart/2005/8/layout/hierarchy4"/>
    <dgm:cxn modelId="{5C4970D3-43BB-4202-8A8B-97B7A0C6B04A}" type="presOf" srcId="{9487762A-B5BC-4F9A-A1FA-FA0B96C66D1E}" destId="{FF4DA473-AAFB-4CF8-AD01-82E6A8F9FE6F}" srcOrd="0" destOrd="0" presId="urn:microsoft.com/office/officeart/2005/8/layout/hierarchy4"/>
    <dgm:cxn modelId="{EAAD4874-6860-4DE5-9ADB-95D33EA79E8F}" type="presOf" srcId="{2836C12B-F66E-4FF0-947E-1BE59F374025}" destId="{C321A818-F551-4FEE-B49E-27A13534D2A1}" srcOrd="0" destOrd="0" presId="urn:microsoft.com/office/officeart/2005/8/layout/hierarchy4"/>
    <dgm:cxn modelId="{96AD28E1-02BA-4805-8D9E-A59D2281D310}" srcId="{EB8276E5-72B4-4D95-8620-FEB75B3C240C}" destId="{6021E890-03FE-40D1-9737-8492C89CF928}" srcOrd="0" destOrd="0" parTransId="{7EF04094-8D4F-43D5-825F-2FB19A12162E}" sibTransId="{C8D7894B-2B9D-481E-9A3F-C5CDF30BD352}"/>
    <dgm:cxn modelId="{B7A37DC4-1E53-4F3C-AB7C-E72CF2C1F484}" srcId="{9487762A-B5BC-4F9A-A1FA-FA0B96C66D1E}" destId="{85BA1123-CEDD-4DC0-BDA1-7C63B6C33D54}" srcOrd="0" destOrd="0" parTransId="{207455C2-C441-451D-A4DB-226E1343AA7E}" sibTransId="{3CDDD851-7E63-4082-952E-ACE685E01E91}"/>
    <dgm:cxn modelId="{5B39CFDE-9A8A-4649-890A-AC31E98FD172}" type="presOf" srcId="{A277F63C-2CEE-4C3B-8406-1FC7F9B3A788}" destId="{60D4AB88-A9B3-499B-A65D-A9E1F79AC4E1}" srcOrd="0" destOrd="0" presId="urn:microsoft.com/office/officeart/2005/8/layout/hierarchy4"/>
    <dgm:cxn modelId="{A617FEA9-F289-44A4-AE6D-25741E77CBF1}" srcId="{6021E890-03FE-40D1-9737-8492C89CF928}" destId="{A277F63C-2CEE-4C3B-8406-1FC7F9B3A788}" srcOrd="1" destOrd="0" parTransId="{D2AD0CF5-0A6D-4400-8FF0-E701D2F69C47}" sibTransId="{C9BE29EB-6D23-4F83-BADC-7013E5015D4E}"/>
    <dgm:cxn modelId="{8B580A37-E970-4E1C-8F87-6C94A23107A1}" srcId="{7C645396-71A9-4FCB-94EB-CF0FD764D5B7}" destId="{A62A148D-7872-4F0D-94F3-A829CEE83E6B}" srcOrd="0" destOrd="0" parTransId="{5E81F194-852F-48EA-A37B-85AEBF42089A}" sibTransId="{7E72A694-B0EF-4BFA-9B6D-D4067C0C45C5}"/>
    <dgm:cxn modelId="{8ED581C6-AAA1-4269-9220-30C1622292FE}" srcId="{6021E890-03FE-40D1-9737-8492C89CF928}" destId="{5DF7A04F-6799-4CDD-BF44-2E02FC5AD085}" srcOrd="0" destOrd="0" parTransId="{6538791D-F1FE-4ACC-8B6E-097F1D751D42}" sibTransId="{DF967E83-7FD9-4D86-BF91-53BCB4AF62BB}"/>
    <dgm:cxn modelId="{A32268EF-BB29-4491-B84D-86C655AC94DC}" type="presOf" srcId="{A62A148D-7872-4F0D-94F3-A829CEE83E6B}" destId="{8C2678DF-3798-448D-8EA5-36B3E0822E5F}" srcOrd="0" destOrd="0" presId="urn:microsoft.com/office/officeart/2005/8/layout/hierarchy4"/>
    <dgm:cxn modelId="{1E54F19D-0D02-45D1-B022-70140A216CF5}" type="presOf" srcId="{5DF7A04F-6799-4CDD-BF44-2E02FC5AD085}" destId="{D1DE028E-6231-47A1-A052-84B641614E65}" srcOrd="0" destOrd="0" presId="urn:microsoft.com/office/officeart/2005/8/layout/hierarchy4"/>
    <dgm:cxn modelId="{4B1F1022-22CA-46D6-8624-AFDAF824E95D}" type="presOf" srcId="{85BA1123-CEDD-4DC0-BDA1-7C63B6C33D54}" destId="{2B013FD7-8913-46F7-9D8D-833F5A5CEEBB}" srcOrd="0" destOrd="0" presId="urn:microsoft.com/office/officeart/2005/8/layout/hierarchy4"/>
    <dgm:cxn modelId="{37E83FA5-7030-4641-8241-E565B06FF1C4}" type="presOf" srcId="{2D404B59-777D-4B36-9B6F-C5FF605735AF}" destId="{EC9D7268-97AD-414C-9FFE-D2E60542E155}" srcOrd="0" destOrd="0" presId="urn:microsoft.com/office/officeart/2005/8/layout/hierarchy4"/>
    <dgm:cxn modelId="{68BCEE31-46D1-4662-87F3-86A78291D7EB}" srcId="{6021E890-03FE-40D1-9737-8492C89CF928}" destId="{7C645396-71A9-4FCB-94EB-CF0FD764D5B7}" srcOrd="2" destOrd="0" parTransId="{98624A28-644E-4F50-99FF-A55BBD9CB523}" sibTransId="{989CD15D-4230-40DC-BFC9-DBF26DE4EA5B}"/>
    <dgm:cxn modelId="{42ADD6BD-42F9-4F40-BA8F-CA7A72F8F25B}" type="presOf" srcId="{6021E890-03FE-40D1-9737-8492C89CF928}" destId="{A6462F44-90E7-466E-BE2E-41AF1E0E477B}" srcOrd="0" destOrd="0" presId="urn:microsoft.com/office/officeart/2005/8/layout/hierarchy4"/>
    <dgm:cxn modelId="{6EADE802-1E92-43B7-962B-F4428452D403}" type="presOf" srcId="{97D51B08-9323-4C44-B32F-2359DBAE2E9B}" destId="{09D71A6A-86B3-4BB8-B792-727BDC28976F}" srcOrd="0" destOrd="0" presId="urn:microsoft.com/office/officeart/2005/8/layout/hierarchy4"/>
    <dgm:cxn modelId="{319A92C0-DCCF-426C-8AC8-41F2CC6C5B07}" srcId="{A277F63C-2CEE-4C3B-8406-1FC7F9B3A788}" destId="{2D404B59-777D-4B36-9B6F-C5FF605735AF}" srcOrd="0" destOrd="0" parTransId="{57FE0056-AE72-41A6-A494-7BA4B70FE209}" sibTransId="{D79E8073-EC55-4F86-A647-0C32226A39A6}"/>
    <dgm:cxn modelId="{6D361151-F5A1-4C96-B52E-80157A43FD2E}" srcId="{2D404B59-777D-4B36-9B6F-C5FF605735AF}" destId="{2836C12B-F66E-4FF0-947E-1BE59F374025}" srcOrd="0" destOrd="0" parTransId="{14420A9C-BB5F-4166-A685-4C56BC7563D8}" sibTransId="{9C7C86E9-6B40-49D3-A4FE-BF43664FE2AB}"/>
    <dgm:cxn modelId="{AC6FC733-1220-45BE-AE2B-B20805D8AFE6}" srcId="{5DF7A04F-6799-4CDD-BF44-2E02FC5AD085}" destId="{9487762A-B5BC-4F9A-A1FA-FA0B96C66D1E}" srcOrd="0" destOrd="0" parTransId="{BD52BF91-E407-4CD6-89F3-B71EA56E53D4}" sibTransId="{92C5023D-C9BA-4A79-AC74-4332D9164244}"/>
    <dgm:cxn modelId="{3A66C582-AE16-4E74-8BA8-31C540557131}" srcId="{A62A148D-7872-4F0D-94F3-A829CEE83E6B}" destId="{97D51B08-9323-4C44-B32F-2359DBAE2E9B}" srcOrd="0" destOrd="0" parTransId="{BABCAEE6-9D37-4F90-8A66-3DA308D10FCF}" sibTransId="{F2876A2B-90C7-4D32-B841-015C2CBC9BC9}"/>
    <dgm:cxn modelId="{D407A0F1-C18D-453A-9B1C-11CECD3105A9}" type="presParOf" srcId="{C576A670-664D-4F5D-A85E-CF13D933EBE3}" destId="{10D16D1F-CDD4-4091-BF59-A181A82B104D}" srcOrd="0" destOrd="0" presId="urn:microsoft.com/office/officeart/2005/8/layout/hierarchy4"/>
    <dgm:cxn modelId="{E2CB1A29-7772-4580-B443-5A31B7C3C718}" type="presParOf" srcId="{10D16D1F-CDD4-4091-BF59-A181A82B104D}" destId="{A6462F44-90E7-466E-BE2E-41AF1E0E477B}" srcOrd="0" destOrd="0" presId="urn:microsoft.com/office/officeart/2005/8/layout/hierarchy4"/>
    <dgm:cxn modelId="{8E6A4F17-0C22-4B45-8FF7-A96A6385A2B2}" type="presParOf" srcId="{10D16D1F-CDD4-4091-BF59-A181A82B104D}" destId="{1779EA4C-5BB7-4F6A-8531-519D1B7A5DEF}" srcOrd="1" destOrd="0" presId="urn:microsoft.com/office/officeart/2005/8/layout/hierarchy4"/>
    <dgm:cxn modelId="{6E2DDCBF-AD46-42C7-8C65-CD131078A82A}" type="presParOf" srcId="{10D16D1F-CDD4-4091-BF59-A181A82B104D}" destId="{44BF65ED-28B6-4A2E-81FD-8D37A664995D}" srcOrd="2" destOrd="0" presId="urn:microsoft.com/office/officeart/2005/8/layout/hierarchy4"/>
    <dgm:cxn modelId="{B59489BB-074B-4A84-AC31-9522609CA38B}" type="presParOf" srcId="{44BF65ED-28B6-4A2E-81FD-8D37A664995D}" destId="{488DDC23-B8BD-497F-8503-FA28FD722167}" srcOrd="0" destOrd="0" presId="urn:microsoft.com/office/officeart/2005/8/layout/hierarchy4"/>
    <dgm:cxn modelId="{021D3ABE-AC7A-4FA1-9152-88E97E1C7E5A}" type="presParOf" srcId="{488DDC23-B8BD-497F-8503-FA28FD722167}" destId="{D1DE028E-6231-47A1-A052-84B641614E65}" srcOrd="0" destOrd="0" presId="urn:microsoft.com/office/officeart/2005/8/layout/hierarchy4"/>
    <dgm:cxn modelId="{3F82AC08-478C-4407-9B16-7BBC3106AAB1}" type="presParOf" srcId="{488DDC23-B8BD-497F-8503-FA28FD722167}" destId="{40BCF3D1-CBF9-491E-AF5A-E1EE21902CAD}" srcOrd="1" destOrd="0" presId="urn:microsoft.com/office/officeart/2005/8/layout/hierarchy4"/>
    <dgm:cxn modelId="{024EEC89-5725-4F48-A382-9E1ED363D265}" type="presParOf" srcId="{488DDC23-B8BD-497F-8503-FA28FD722167}" destId="{A4253B50-F26F-4A0F-B317-03EA7E4E73F4}" srcOrd="2" destOrd="0" presId="urn:microsoft.com/office/officeart/2005/8/layout/hierarchy4"/>
    <dgm:cxn modelId="{93C75D0E-2305-4FF0-8912-466AD986E937}" type="presParOf" srcId="{A4253B50-F26F-4A0F-B317-03EA7E4E73F4}" destId="{72E47509-A8E4-417A-8006-D89E8C4284E0}" srcOrd="0" destOrd="0" presId="urn:microsoft.com/office/officeart/2005/8/layout/hierarchy4"/>
    <dgm:cxn modelId="{9972E5A8-53D7-4182-BFDE-7BF99A6F5C5B}" type="presParOf" srcId="{72E47509-A8E4-417A-8006-D89E8C4284E0}" destId="{FF4DA473-AAFB-4CF8-AD01-82E6A8F9FE6F}" srcOrd="0" destOrd="0" presId="urn:microsoft.com/office/officeart/2005/8/layout/hierarchy4"/>
    <dgm:cxn modelId="{7A45AE49-E1A3-4E65-B5BE-5ED7CBE856C0}" type="presParOf" srcId="{72E47509-A8E4-417A-8006-D89E8C4284E0}" destId="{3551EBF5-E067-42D6-A401-020EF2B151EE}" srcOrd="1" destOrd="0" presId="urn:microsoft.com/office/officeart/2005/8/layout/hierarchy4"/>
    <dgm:cxn modelId="{D1480840-0F75-4EF0-9858-5E5393F3AF49}" type="presParOf" srcId="{72E47509-A8E4-417A-8006-D89E8C4284E0}" destId="{D3ACC04C-6A9D-4BD9-8A33-C35BDDF93496}" srcOrd="2" destOrd="0" presId="urn:microsoft.com/office/officeart/2005/8/layout/hierarchy4"/>
    <dgm:cxn modelId="{7A3E355B-1799-459A-B782-93242CD20D67}" type="presParOf" srcId="{D3ACC04C-6A9D-4BD9-8A33-C35BDDF93496}" destId="{A5290993-A788-49F3-80FC-4BE26784C689}" srcOrd="0" destOrd="0" presId="urn:microsoft.com/office/officeart/2005/8/layout/hierarchy4"/>
    <dgm:cxn modelId="{657F2067-C817-4776-AD82-646ED6F8550B}" type="presParOf" srcId="{A5290993-A788-49F3-80FC-4BE26784C689}" destId="{2B013FD7-8913-46F7-9D8D-833F5A5CEEBB}" srcOrd="0" destOrd="0" presId="urn:microsoft.com/office/officeart/2005/8/layout/hierarchy4"/>
    <dgm:cxn modelId="{5D8AF606-ECF7-4152-B7F5-8A01FBADFB5F}" type="presParOf" srcId="{A5290993-A788-49F3-80FC-4BE26784C689}" destId="{06C4B53A-3871-4AE2-91B7-E714FBD6463B}" srcOrd="1" destOrd="0" presId="urn:microsoft.com/office/officeart/2005/8/layout/hierarchy4"/>
    <dgm:cxn modelId="{5B7B8FEE-7C21-42F3-A4B2-F68FEBB68B44}" type="presParOf" srcId="{44BF65ED-28B6-4A2E-81FD-8D37A664995D}" destId="{A90FF6C6-98C8-4015-87CE-88E5FF865720}" srcOrd="1" destOrd="0" presId="urn:microsoft.com/office/officeart/2005/8/layout/hierarchy4"/>
    <dgm:cxn modelId="{2BF77C23-8B9A-4F28-974A-1A2A3EAA4A27}" type="presParOf" srcId="{44BF65ED-28B6-4A2E-81FD-8D37A664995D}" destId="{9B6E3D57-8747-4F65-BBCF-EBFF4F0DE7F9}" srcOrd="2" destOrd="0" presId="urn:microsoft.com/office/officeart/2005/8/layout/hierarchy4"/>
    <dgm:cxn modelId="{6B8E63D4-5704-461D-93E6-B08AD620C66C}" type="presParOf" srcId="{9B6E3D57-8747-4F65-BBCF-EBFF4F0DE7F9}" destId="{60D4AB88-A9B3-499B-A65D-A9E1F79AC4E1}" srcOrd="0" destOrd="0" presId="urn:microsoft.com/office/officeart/2005/8/layout/hierarchy4"/>
    <dgm:cxn modelId="{5AB59CCE-8E9F-4981-9099-576AD7B7CC80}" type="presParOf" srcId="{9B6E3D57-8747-4F65-BBCF-EBFF4F0DE7F9}" destId="{4F045991-107C-4CAA-B3E2-6E4ABBC51878}" srcOrd="1" destOrd="0" presId="urn:microsoft.com/office/officeart/2005/8/layout/hierarchy4"/>
    <dgm:cxn modelId="{912451E9-7462-4467-8FF0-268FA8405702}" type="presParOf" srcId="{9B6E3D57-8747-4F65-BBCF-EBFF4F0DE7F9}" destId="{F7DF1DB8-C9BA-476F-B1B9-DFAB6D31468D}" srcOrd="2" destOrd="0" presId="urn:microsoft.com/office/officeart/2005/8/layout/hierarchy4"/>
    <dgm:cxn modelId="{BFD4C9C2-EDD8-4748-A6E3-603E5A4BC960}" type="presParOf" srcId="{F7DF1DB8-C9BA-476F-B1B9-DFAB6D31468D}" destId="{4FF1185A-B563-495A-8722-E9188988E193}" srcOrd="0" destOrd="0" presId="urn:microsoft.com/office/officeart/2005/8/layout/hierarchy4"/>
    <dgm:cxn modelId="{37394827-9664-4C94-9D8B-9D081FB39A0D}" type="presParOf" srcId="{4FF1185A-B563-495A-8722-E9188988E193}" destId="{EC9D7268-97AD-414C-9FFE-D2E60542E155}" srcOrd="0" destOrd="0" presId="urn:microsoft.com/office/officeart/2005/8/layout/hierarchy4"/>
    <dgm:cxn modelId="{5629E43C-CA10-462D-844D-20AF6D5670B0}" type="presParOf" srcId="{4FF1185A-B563-495A-8722-E9188988E193}" destId="{762A1A79-6FF6-4CE1-83EA-896A9E9A1304}" srcOrd="1" destOrd="0" presId="urn:microsoft.com/office/officeart/2005/8/layout/hierarchy4"/>
    <dgm:cxn modelId="{1CC2715E-A221-4E0D-9039-0DFBC7A46349}" type="presParOf" srcId="{4FF1185A-B563-495A-8722-E9188988E193}" destId="{CB3CD7A3-B4E7-4E75-992D-F9B298081A52}" srcOrd="2" destOrd="0" presId="urn:microsoft.com/office/officeart/2005/8/layout/hierarchy4"/>
    <dgm:cxn modelId="{3DFEB10D-83D7-4710-890B-7142CA50DC63}" type="presParOf" srcId="{CB3CD7A3-B4E7-4E75-992D-F9B298081A52}" destId="{DC042771-931D-4124-806C-AE3F0DCBD9B4}" srcOrd="0" destOrd="0" presId="urn:microsoft.com/office/officeart/2005/8/layout/hierarchy4"/>
    <dgm:cxn modelId="{996AF187-132E-44AD-B4DF-DA6AD191F113}" type="presParOf" srcId="{DC042771-931D-4124-806C-AE3F0DCBD9B4}" destId="{C321A818-F551-4FEE-B49E-27A13534D2A1}" srcOrd="0" destOrd="0" presId="urn:microsoft.com/office/officeart/2005/8/layout/hierarchy4"/>
    <dgm:cxn modelId="{D370E466-C83D-473E-9720-0E30BDE04AFF}" type="presParOf" srcId="{DC042771-931D-4124-806C-AE3F0DCBD9B4}" destId="{BF59A57E-99F4-40FF-9585-50CAF910C62C}" srcOrd="1" destOrd="0" presId="urn:microsoft.com/office/officeart/2005/8/layout/hierarchy4"/>
    <dgm:cxn modelId="{A940F5F4-F2B2-4D4C-810E-B1D528C5EF7F}" type="presParOf" srcId="{44BF65ED-28B6-4A2E-81FD-8D37A664995D}" destId="{137C59DC-3B64-473A-99D3-23D95772B838}" srcOrd="3" destOrd="0" presId="urn:microsoft.com/office/officeart/2005/8/layout/hierarchy4"/>
    <dgm:cxn modelId="{5DDC6A6C-9313-4B69-B1CF-5ABEB498F509}" type="presParOf" srcId="{44BF65ED-28B6-4A2E-81FD-8D37A664995D}" destId="{1FCC25C4-B705-48AC-B203-C967B91580DC}" srcOrd="4" destOrd="0" presId="urn:microsoft.com/office/officeart/2005/8/layout/hierarchy4"/>
    <dgm:cxn modelId="{633A8F8D-3AA5-46B4-A690-17BD0A91E325}" type="presParOf" srcId="{1FCC25C4-B705-48AC-B203-C967B91580DC}" destId="{FB7F2012-4E81-42E8-BB60-0FDC25C6D060}" srcOrd="0" destOrd="0" presId="urn:microsoft.com/office/officeart/2005/8/layout/hierarchy4"/>
    <dgm:cxn modelId="{BCA16CC9-2679-4FEE-A3CC-98DC8D03AE3A}" type="presParOf" srcId="{1FCC25C4-B705-48AC-B203-C967B91580DC}" destId="{31910D2E-37EE-4992-9C29-70D3C7BC3806}" srcOrd="1" destOrd="0" presId="urn:microsoft.com/office/officeart/2005/8/layout/hierarchy4"/>
    <dgm:cxn modelId="{6CEC1ECF-8E72-4A7F-A56A-B858D119CE67}" type="presParOf" srcId="{1FCC25C4-B705-48AC-B203-C967B91580DC}" destId="{3B122C01-F9BC-465F-B446-DB8EFC939A83}" srcOrd="2" destOrd="0" presId="urn:microsoft.com/office/officeart/2005/8/layout/hierarchy4"/>
    <dgm:cxn modelId="{9E770C2D-F15C-4418-B9BF-C8013FEF5EE2}" type="presParOf" srcId="{3B122C01-F9BC-465F-B446-DB8EFC939A83}" destId="{3BBD1141-B3A1-49F1-98C5-C6EDEE1BFEF2}" srcOrd="0" destOrd="0" presId="urn:microsoft.com/office/officeart/2005/8/layout/hierarchy4"/>
    <dgm:cxn modelId="{A8A6ACF1-2470-40BB-A841-286021265A2B}" type="presParOf" srcId="{3BBD1141-B3A1-49F1-98C5-C6EDEE1BFEF2}" destId="{8C2678DF-3798-448D-8EA5-36B3E0822E5F}" srcOrd="0" destOrd="0" presId="urn:microsoft.com/office/officeart/2005/8/layout/hierarchy4"/>
    <dgm:cxn modelId="{7299EF9D-5887-4450-8139-4F2FF483A63D}" type="presParOf" srcId="{3BBD1141-B3A1-49F1-98C5-C6EDEE1BFEF2}" destId="{5E046CE4-48AB-4B1B-9801-421FCFD039F3}" srcOrd="1" destOrd="0" presId="urn:microsoft.com/office/officeart/2005/8/layout/hierarchy4"/>
    <dgm:cxn modelId="{2C80DCAF-013B-498C-A10B-DA879EFBA634}" type="presParOf" srcId="{3BBD1141-B3A1-49F1-98C5-C6EDEE1BFEF2}" destId="{FFCE184C-8908-4DBA-A421-EC294954C1DC}" srcOrd="2" destOrd="0" presId="urn:microsoft.com/office/officeart/2005/8/layout/hierarchy4"/>
    <dgm:cxn modelId="{71C02895-E5F5-488A-B55B-EBC22F657632}" type="presParOf" srcId="{FFCE184C-8908-4DBA-A421-EC294954C1DC}" destId="{4A4A791C-E9A9-490B-BF51-C31E3FFC096A}" srcOrd="0" destOrd="0" presId="urn:microsoft.com/office/officeart/2005/8/layout/hierarchy4"/>
    <dgm:cxn modelId="{5C57A1B8-E7CB-4123-9856-EAF8B4CD12AF}" type="presParOf" srcId="{4A4A791C-E9A9-490B-BF51-C31E3FFC096A}" destId="{09D71A6A-86B3-4BB8-B792-727BDC28976F}" srcOrd="0" destOrd="0" presId="urn:microsoft.com/office/officeart/2005/8/layout/hierarchy4"/>
    <dgm:cxn modelId="{92BB2113-1012-487E-A919-85F1204C5FB9}" type="presParOf" srcId="{4A4A791C-E9A9-490B-BF51-C31E3FFC096A}" destId="{AB8BE9BF-22E3-498C-B82C-B7430AFB2C5E}" srcOrd="1" destOrd="0" presId="urn:microsoft.com/office/officeart/2005/8/layout/hierarchy4"/>
  </dgm:cxnLst>
  <dgm:bg/>
  <dgm:whole/>
</dgm:dataModel>
</file>

<file path=ppt/diagrams/data2.xml><?xml version="1.0" encoding="utf-8"?>
<dgm:dataModel xmlns:dgm="http://schemas.openxmlformats.org/drawingml/2006/diagram" xmlns:a="http://schemas.openxmlformats.org/drawingml/2006/main">
  <dgm:ptLst>
    <dgm:pt modelId="{EB8276E5-72B4-4D95-8620-FEB75B3C240C}"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fa-IR"/>
        </a:p>
      </dgm:t>
    </dgm:pt>
    <dgm:pt modelId="{6021E890-03FE-40D1-9737-8492C89CF928}">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ar-IQ" dirty="0" smtClean="0">
              <a:cs typeface="B Titr" pitchFamily="2" charset="-78"/>
            </a:rPr>
            <a:t>شك</a:t>
          </a:r>
          <a:endParaRPr lang="fa-IR" dirty="0">
            <a:cs typeface="B Titr" pitchFamily="2" charset="-78"/>
          </a:endParaRPr>
        </a:p>
      </dgm:t>
    </dgm:pt>
    <dgm:pt modelId="{7EF04094-8D4F-43D5-825F-2FB19A12162E}" type="parTrans" cxnId="{96AD28E1-02BA-4805-8D9E-A59D2281D310}">
      <dgm:prSet/>
      <dgm:spPr/>
      <dgm:t>
        <a:bodyPr/>
        <a:lstStyle/>
        <a:p>
          <a:pPr rtl="1"/>
          <a:endParaRPr lang="fa-IR"/>
        </a:p>
      </dgm:t>
    </dgm:pt>
    <dgm:pt modelId="{C8D7894B-2B9D-481E-9A3F-C5CDF30BD352}" type="sibTrans" cxnId="{96AD28E1-02BA-4805-8D9E-A59D2281D310}">
      <dgm:prSet/>
      <dgm:spPr/>
      <dgm:t>
        <a:bodyPr/>
        <a:lstStyle/>
        <a:p>
          <a:pPr rtl="1"/>
          <a:endParaRPr lang="fa-IR"/>
        </a:p>
      </dgm:t>
    </dgm:pt>
    <dgm:pt modelId="{5DF7A04F-6799-4CDD-BF44-2E02FC5AD085}">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fa-IR" b="1" dirty="0" smtClean="0">
              <a:cs typeface="B Mitra" pitchFamily="2" charset="-78"/>
            </a:rPr>
            <a:t>زمان شک</a:t>
          </a:r>
          <a:endParaRPr lang="fa-IR" b="1" dirty="0">
            <a:cs typeface="B Mitra" pitchFamily="2" charset="-78"/>
          </a:endParaRPr>
        </a:p>
      </dgm:t>
    </dgm:pt>
    <dgm:pt modelId="{6538791D-F1FE-4ACC-8B6E-097F1D751D42}" type="parTrans" cxnId="{8ED581C6-AAA1-4269-9220-30C1622292FE}">
      <dgm:prSet/>
      <dgm:spPr/>
      <dgm:t>
        <a:bodyPr/>
        <a:lstStyle/>
        <a:p>
          <a:pPr rtl="1"/>
          <a:endParaRPr lang="fa-IR"/>
        </a:p>
      </dgm:t>
    </dgm:pt>
    <dgm:pt modelId="{DF967E83-7FD9-4D86-BF91-53BCB4AF62BB}" type="sibTrans" cxnId="{8ED581C6-AAA1-4269-9220-30C1622292FE}">
      <dgm:prSet/>
      <dgm:spPr/>
      <dgm:t>
        <a:bodyPr/>
        <a:lstStyle/>
        <a:p>
          <a:pPr rtl="1"/>
          <a:endParaRPr lang="fa-IR"/>
        </a:p>
      </dgm:t>
    </dgm:pt>
    <dgm:pt modelId="{9487762A-B5BC-4F9A-A1FA-FA0B96C66D1E}">
      <dgm:prSet phldrT="[نص]" custT="1"/>
      <dgm:spPr/>
      <dgm:t>
        <a:bodyPr/>
        <a:lstStyle/>
        <a:p>
          <a:pPr rtl="1"/>
          <a:r>
            <a:rPr lang="fa-IR" sz="2400" b="1" dirty="0" smtClean="0"/>
            <a:t>شنبه</a:t>
          </a:r>
          <a:endParaRPr lang="fa-IR" sz="2400" b="1" dirty="0">
            <a:cs typeface="B Mitra" pitchFamily="2" charset="-78"/>
          </a:endParaRPr>
        </a:p>
      </dgm:t>
    </dgm:pt>
    <dgm:pt modelId="{BD52BF91-E407-4CD6-89F3-B71EA56E53D4}" type="parTrans" cxnId="{AC6FC733-1220-45BE-AE2B-B20805D8AFE6}">
      <dgm:prSet/>
      <dgm:spPr/>
      <dgm:t>
        <a:bodyPr/>
        <a:lstStyle/>
        <a:p>
          <a:pPr rtl="1"/>
          <a:endParaRPr lang="fa-IR"/>
        </a:p>
      </dgm:t>
    </dgm:pt>
    <dgm:pt modelId="{92C5023D-C9BA-4A79-AC74-4332D9164244}" type="sibTrans" cxnId="{AC6FC733-1220-45BE-AE2B-B20805D8AFE6}">
      <dgm:prSet/>
      <dgm:spPr/>
      <dgm:t>
        <a:bodyPr/>
        <a:lstStyle/>
        <a:p>
          <a:pPr rtl="1"/>
          <a:endParaRPr lang="fa-IR"/>
        </a:p>
      </dgm:t>
    </dgm:pt>
    <dgm:pt modelId="{A277F63C-2CEE-4C3B-8406-1FC7F9B3A788}">
      <dgm:prSet>
        <dgm:style>
          <a:lnRef idx="1">
            <a:schemeClr val="accent3"/>
          </a:lnRef>
          <a:fillRef idx="3">
            <a:schemeClr val="accent3"/>
          </a:fillRef>
          <a:effectRef idx="2">
            <a:schemeClr val="accent3"/>
          </a:effectRef>
          <a:fontRef idx="minor">
            <a:schemeClr val="lt1"/>
          </a:fontRef>
        </dgm:style>
      </dgm:prSet>
      <dgm:spPr/>
      <dgm:t>
        <a:bodyPr/>
        <a:lstStyle/>
        <a:p>
          <a:pPr rtl="1"/>
          <a:r>
            <a:rPr lang="fa-IR" b="1" dirty="0" smtClean="0">
              <a:cs typeface="B Mitra" pitchFamily="2" charset="-78"/>
            </a:rPr>
            <a:t>زمان متعلق </a:t>
          </a:r>
          <a:endParaRPr lang="fa-IR" b="1" dirty="0">
            <a:cs typeface="B Mitra" pitchFamily="2" charset="-78"/>
          </a:endParaRPr>
        </a:p>
      </dgm:t>
    </dgm:pt>
    <dgm:pt modelId="{D2AD0CF5-0A6D-4400-8FF0-E701D2F69C47}" type="parTrans" cxnId="{A617FEA9-F289-44A4-AE6D-25741E77CBF1}">
      <dgm:prSet/>
      <dgm:spPr/>
      <dgm:t>
        <a:bodyPr/>
        <a:lstStyle/>
        <a:p>
          <a:pPr rtl="1"/>
          <a:endParaRPr lang="fa-IR"/>
        </a:p>
      </dgm:t>
    </dgm:pt>
    <dgm:pt modelId="{C9BE29EB-6D23-4F83-BADC-7013E5015D4E}" type="sibTrans" cxnId="{A617FEA9-F289-44A4-AE6D-25741E77CBF1}">
      <dgm:prSet/>
      <dgm:spPr/>
      <dgm:t>
        <a:bodyPr/>
        <a:lstStyle/>
        <a:p>
          <a:pPr rtl="1"/>
          <a:endParaRPr lang="fa-IR"/>
        </a:p>
      </dgm:t>
    </dgm:pt>
    <dgm:pt modelId="{2D404B59-777D-4B36-9B6F-C5FF605735AF}">
      <dgm:prSet custT="1"/>
      <dgm:spPr/>
      <dgm:t>
        <a:bodyPr/>
        <a:lstStyle/>
        <a:p>
          <a:pPr rtl="1"/>
          <a:r>
            <a:rPr lang="fa-IR" sz="2400" b="1" dirty="0" smtClean="0">
              <a:solidFill>
                <a:srgbClr val="FFFF00"/>
              </a:solidFill>
            </a:rPr>
            <a:t>شنبه</a:t>
          </a:r>
          <a:endParaRPr lang="fa-IR" sz="2400" b="1" dirty="0">
            <a:solidFill>
              <a:srgbClr val="FFFF00"/>
            </a:solidFill>
            <a:cs typeface="B Mitra" pitchFamily="2" charset="-78"/>
          </a:endParaRPr>
        </a:p>
      </dgm:t>
    </dgm:pt>
    <dgm:pt modelId="{57FE0056-AE72-41A6-A494-7BA4B70FE209}" type="parTrans" cxnId="{319A92C0-DCCF-426C-8AC8-41F2CC6C5B07}">
      <dgm:prSet/>
      <dgm:spPr/>
      <dgm:t>
        <a:bodyPr/>
        <a:lstStyle/>
        <a:p>
          <a:pPr rtl="1"/>
          <a:endParaRPr lang="fa-IR"/>
        </a:p>
      </dgm:t>
    </dgm:pt>
    <dgm:pt modelId="{D79E8073-EC55-4F86-A647-0C32226A39A6}" type="sibTrans" cxnId="{319A92C0-DCCF-426C-8AC8-41F2CC6C5B07}">
      <dgm:prSet/>
      <dgm:spPr/>
      <dgm:t>
        <a:bodyPr/>
        <a:lstStyle/>
        <a:p>
          <a:pPr rtl="1"/>
          <a:endParaRPr lang="fa-IR"/>
        </a:p>
      </dgm:t>
    </dgm:pt>
    <dgm:pt modelId="{7C645396-71A9-4FCB-94EB-CF0FD764D5B7}">
      <dgm:prSet>
        <dgm:style>
          <a:lnRef idx="1">
            <a:schemeClr val="accent3"/>
          </a:lnRef>
          <a:fillRef idx="3">
            <a:schemeClr val="accent3"/>
          </a:fillRef>
          <a:effectRef idx="2">
            <a:schemeClr val="accent3"/>
          </a:effectRef>
          <a:fontRef idx="minor">
            <a:schemeClr val="lt1"/>
          </a:fontRef>
        </dgm:style>
      </dgm:prSet>
      <dgm:spPr/>
      <dgm:t>
        <a:bodyPr/>
        <a:lstStyle/>
        <a:p>
          <a:pPr rtl="1"/>
          <a:r>
            <a:rPr lang="ar-IQ" b="1" dirty="0" smtClean="0">
              <a:cs typeface="B Mitra" pitchFamily="2" charset="-78"/>
            </a:rPr>
            <a:t>متعلق شك</a:t>
          </a:r>
        </a:p>
      </dgm:t>
    </dgm:pt>
    <dgm:pt modelId="{98624A28-644E-4F50-99FF-A55BBD9CB523}" type="parTrans" cxnId="{68BCEE31-46D1-4662-87F3-86A78291D7EB}">
      <dgm:prSet/>
      <dgm:spPr/>
      <dgm:t>
        <a:bodyPr/>
        <a:lstStyle/>
        <a:p>
          <a:pPr rtl="1"/>
          <a:endParaRPr lang="fa-IR"/>
        </a:p>
      </dgm:t>
    </dgm:pt>
    <dgm:pt modelId="{989CD15D-4230-40DC-BFC9-DBF26DE4EA5B}" type="sibTrans" cxnId="{68BCEE31-46D1-4662-87F3-86A78291D7EB}">
      <dgm:prSet/>
      <dgm:spPr/>
      <dgm:t>
        <a:bodyPr/>
        <a:lstStyle/>
        <a:p>
          <a:pPr rtl="1"/>
          <a:endParaRPr lang="fa-IR"/>
        </a:p>
      </dgm:t>
    </dgm:pt>
    <dgm:pt modelId="{A62A148D-7872-4F0D-94F3-A829CEE83E6B}">
      <dgm:prSet custT="1"/>
      <dgm:spPr/>
      <dgm:t>
        <a:bodyPr/>
        <a:lstStyle/>
        <a:p>
          <a:pPr rtl="1"/>
          <a:r>
            <a:rPr lang="fa-IR" sz="1800" b="1" dirty="0" smtClean="0"/>
            <a:t>عدالت زید</a:t>
          </a:r>
          <a:endParaRPr lang="fa-IR" sz="1800" b="1" dirty="0">
            <a:cs typeface="B Mitra" pitchFamily="2" charset="-78"/>
          </a:endParaRPr>
        </a:p>
      </dgm:t>
    </dgm:pt>
    <dgm:pt modelId="{5E81F194-852F-48EA-A37B-85AEBF42089A}" type="parTrans" cxnId="{8B580A37-E970-4E1C-8F87-6C94A23107A1}">
      <dgm:prSet/>
      <dgm:spPr/>
      <dgm:t>
        <a:bodyPr/>
        <a:lstStyle/>
        <a:p>
          <a:pPr rtl="1"/>
          <a:endParaRPr lang="fa-IR"/>
        </a:p>
      </dgm:t>
    </dgm:pt>
    <dgm:pt modelId="{7E72A694-B0EF-4BFA-9B6D-D4067C0C45C5}" type="sibTrans" cxnId="{8B580A37-E970-4E1C-8F87-6C94A23107A1}">
      <dgm:prSet/>
      <dgm:spPr/>
      <dgm:t>
        <a:bodyPr/>
        <a:lstStyle/>
        <a:p>
          <a:pPr rtl="1"/>
          <a:endParaRPr lang="fa-IR"/>
        </a:p>
      </dgm:t>
    </dgm:pt>
    <dgm:pt modelId="{97D51B08-9323-4C44-B32F-2359DBAE2E9B}">
      <dgm:prSet custT="1"/>
      <dgm:spPr/>
      <dgm:t>
        <a:bodyPr/>
        <a:lstStyle/>
        <a:p>
          <a:pPr rtl="1"/>
          <a:r>
            <a:rPr lang="fa-IR" sz="1800" b="1" dirty="0" smtClean="0"/>
            <a:t>عدالت زید</a:t>
          </a:r>
          <a:endParaRPr lang="fa-IR" sz="1800" b="1" dirty="0">
            <a:cs typeface="B Mitra" pitchFamily="2" charset="-78"/>
          </a:endParaRPr>
        </a:p>
      </dgm:t>
    </dgm:pt>
    <dgm:pt modelId="{BABCAEE6-9D37-4F90-8A66-3DA308D10FCF}" type="parTrans" cxnId="{3A66C582-AE16-4E74-8BA8-31C540557131}">
      <dgm:prSet/>
      <dgm:spPr/>
      <dgm:t>
        <a:bodyPr/>
        <a:lstStyle/>
        <a:p>
          <a:pPr rtl="1"/>
          <a:endParaRPr lang="fa-IR"/>
        </a:p>
      </dgm:t>
    </dgm:pt>
    <dgm:pt modelId="{F2876A2B-90C7-4D32-B841-015C2CBC9BC9}" type="sibTrans" cxnId="{3A66C582-AE16-4E74-8BA8-31C540557131}">
      <dgm:prSet/>
      <dgm:spPr/>
      <dgm:t>
        <a:bodyPr/>
        <a:lstStyle/>
        <a:p>
          <a:pPr rtl="1"/>
          <a:endParaRPr lang="fa-IR"/>
        </a:p>
      </dgm:t>
    </dgm:pt>
    <dgm:pt modelId="{2836C12B-F66E-4FF0-947E-1BE59F374025}">
      <dgm:prSet custT="1"/>
      <dgm:spPr/>
      <dgm:t>
        <a:bodyPr/>
        <a:lstStyle/>
        <a:p>
          <a:pPr rtl="1"/>
          <a:r>
            <a:rPr lang="fa-IR" sz="2400" b="1" dirty="0" smtClean="0"/>
            <a:t>جمعه</a:t>
          </a:r>
          <a:endParaRPr lang="fa-IR" sz="2400" b="1" dirty="0">
            <a:cs typeface="B Mitra" pitchFamily="2" charset="-78"/>
          </a:endParaRPr>
        </a:p>
      </dgm:t>
    </dgm:pt>
    <dgm:pt modelId="{14420A9C-BB5F-4166-A685-4C56BC7563D8}" type="parTrans" cxnId="{6D361151-F5A1-4C96-B52E-80157A43FD2E}">
      <dgm:prSet/>
      <dgm:spPr/>
      <dgm:t>
        <a:bodyPr/>
        <a:lstStyle/>
        <a:p>
          <a:pPr rtl="1"/>
          <a:endParaRPr lang="fa-IR"/>
        </a:p>
      </dgm:t>
    </dgm:pt>
    <dgm:pt modelId="{9C7C86E9-6B40-49D3-A4FE-BF43664FE2AB}" type="sibTrans" cxnId="{6D361151-F5A1-4C96-B52E-80157A43FD2E}">
      <dgm:prSet/>
      <dgm:spPr/>
      <dgm:t>
        <a:bodyPr/>
        <a:lstStyle/>
        <a:p>
          <a:pPr rtl="1"/>
          <a:endParaRPr lang="fa-IR"/>
        </a:p>
      </dgm:t>
    </dgm:pt>
    <dgm:pt modelId="{85BA1123-CEDD-4DC0-BDA1-7C63B6C33D54}">
      <dgm:prSet custT="1"/>
      <dgm:spPr/>
      <dgm:t>
        <a:bodyPr/>
        <a:lstStyle/>
        <a:p>
          <a:pPr rtl="1"/>
          <a:r>
            <a:rPr lang="fa-IR" sz="2400" b="1" dirty="0" smtClean="0">
              <a:solidFill>
                <a:srgbClr val="FFFF00"/>
              </a:solidFill>
            </a:rPr>
            <a:t>شنبه</a:t>
          </a:r>
          <a:endParaRPr lang="fa-IR" sz="2400" b="1" dirty="0">
            <a:solidFill>
              <a:srgbClr val="FFFF00"/>
            </a:solidFill>
            <a:cs typeface="B Mitra" pitchFamily="2" charset="-78"/>
          </a:endParaRPr>
        </a:p>
      </dgm:t>
    </dgm:pt>
    <dgm:pt modelId="{207455C2-C441-451D-A4DB-226E1343AA7E}" type="parTrans" cxnId="{B7A37DC4-1E53-4F3C-AB7C-E72CF2C1F484}">
      <dgm:prSet/>
      <dgm:spPr/>
      <dgm:t>
        <a:bodyPr/>
        <a:lstStyle/>
        <a:p>
          <a:pPr rtl="1"/>
          <a:endParaRPr lang="fa-IR"/>
        </a:p>
      </dgm:t>
    </dgm:pt>
    <dgm:pt modelId="{3CDDD851-7E63-4082-952E-ACE685E01E91}" type="sibTrans" cxnId="{B7A37DC4-1E53-4F3C-AB7C-E72CF2C1F484}">
      <dgm:prSet/>
      <dgm:spPr/>
      <dgm:t>
        <a:bodyPr/>
        <a:lstStyle/>
        <a:p>
          <a:pPr rtl="1"/>
          <a:endParaRPr lang="fa-IR"/>
        </a:p>
      </dgm:t>
    </dgm:pt>
    <dgm:pt modelId="{C576A670-664D-4F5D-A85E-CF13D933EBE3}" type="pres">
      <dgm:prSet presAssocID="{EB8276E5-72B4-4D95-8620-FEB75B3C240C}" presName="Name0" presStyleCnt="0">
        <dgm:presLayoutVars>
          <dgm:chPref val="1"/>
          <dgm:dir/>
          <dgm:animOne val="branch"/>
          <dgm:animLvl val="lvl"/>
          <dgm:resizeHandles/>
        </dgm:presLayoutVars>
      </dgm:prSet>
      <dgm:spPr/>
      <dgm:t>
        <a:bodyPr/>
        <a:lstStyle/>
        <a:p>
          <a:pPr rtl="1"/>
          <a:endParaRPr lang="fa-IR"/>
        </a:p>
      </dgm:t>
    </dgm:pt>
    <dgm:pt modelId="{10D16D1F-CDD4-4091-BF59-A181A82B104D}" type="pres">
      <dgm:prSet presAssocID="{6021E890-03FE-40D1-9737-8492C89CF928}" presName="vertOne" presStyleCnt="0"/>
      <dgm:spPr/>
    </dgm:pt>
    <dgm:pt modelId="{A6462F44-90E7-466E-BE2E-41AF1E0E477B}" type="pres">
      <dgm:prSet presAssocID="{6021E890-03FE-40D1-9737-8492C89CF928}" presName="txOne" presStyleLbl="node0" presStyleIdx="0" presStyleCnt="1" custScaleY="69626">
        <dgm:presLayoutVars>
          <dgm:chPref val="3"/>
        </dgm:presLayoutVars>
      </dgm:prSet>
      <dgm:spPr/>
      <dgm:t>
        <a:bodyPr/>
        <a:lstStyle/>
        <a:p>
          <a:pPr rtl="1"/>
          <a:endParaRPr lang="fa-IR"/>
        </a:p>
      </dgm:t>
    </dgm:pt>
    <dgm:pt modelId="{1779EA4C-5BB7-4F6A-8531-519D1B7A5DEF}" type="pres">
      <dgm:prSet presAssocID="{6021E890-03FE-40D1-9737-8492C89CF928}" presName="parTransOne" presStyleCnt="0"/>
      <dgm:spPr/>
    </dgm:pt>
    <dgm:pt modelId="{44BF65ED-28B6-4A2E-81FD-8D37A664995D}" type="pres">
      <dgm:prSet presAssocID="{6021E890-03FE-40D1-9737-8492C89CF928}" presName="horzOne" presStyleCnt="0"/>
      <dgm:spPr/>
    </dgm:pt>
    <dgm:pt modelId="{488DDC23-B8BD-497F-8503-FA28FD722167}" type="pres">
      <dgm:prSet presAssocID="{5DF7A04F-6799-4CDD-BF44-2E02FC5AD085}" presName="vertTwo" presStyleCnt="0"/>
      <dgm:spPr/>
    </dgm:pt>
    <dgm:pt modelId="{D1DE028E-6231-47A1-A052-84B641614E65}" type="pres">
      <dgm:prSet presAssocID="{5DF7A04F-6799-4CDD-BF44-2E02FC5AD085}" presName="txTwo" presStyleLbl="node2" presStyleIdx="0" presStyleCnt="3" custScaleX="108401">
        <dgm:presLayoutVars>
          <dgm:chPref val="3"/>
        </dgm:presLayoutVars>
      </dgm:prSet>
      <dgm:spPr>
        <a:prstGeom prst="downArrow">
          <a:avLst/>
        </a:prstGeom>
      </dgm:spPr>
      <dgm:t>
        <a:bodyPr/>
        <a:lstStyle/>
        <a:p>
          <a:pPr rtl="1"/>
          <a:endParaRPr lang="fa-IR"/>
        </a:p>
      </dgm:t>
    </dgm:pt>
    <dgm:pt modelId="{40BCF3D1-CBF9-491E-AF5A-E1EE21902CAD}" type="pres">
      <dgm:prSet presAssocID="{5DF7A04F-6799-4CDD-BF44-2E02FC5AD085}" presName="parTransTwo" presStyleCnt="0"/>
      <dgm:spPr/>
    </dgm:pt>
    <dgm:pt modelId="{A4253B50-F26F-4A0F-B317-03EA7E4E73F4}" type="pres">
      <dgm:prSet presAssocID="{5DF7A04F-6799-4CDD-BF44-2E02FC5AD085}" presName="horzTwo" presStyleCnt="0"/>
      <dgm:spPr/>
    </dgm:pt>
    <dgm:pt modelId="{72E47509-A8E4-417A-8006-D89E8C4284E0}" type="pres">
      <dgm:prSet presAssocID="{9487762A-B5BC-4F9A-A1FA-FA0B96C66D1E}" presName="vertThree" presStyleCnt="0"/>
      <dgm:spPr/>
    </dgm:pt>
    <dgm:pt modelId="{FF4DA473-AAFB-4CF8-AD01-82E6A8F9FE6F}" type="pres">
      <dgm:prSet presAssocID="{9487762A-B5BC-4F9A-A1FA-FA0B96C66D1E}" presName="txThree" presStyleLbl="node3" presStyleIdx="0" presStyleCnt="3">
        <dgm:presLayoutVars>
          <dgm:chPref val="3"/>
        </dgm:presLayoutVars>
      </dgm:prSet>
      <dgm:spPr/>
      <dgm:t>
        <a:bodyPr/>
        <a:lstStyle/>
        <a:p>
          <a:pPr rtl="1"/>
          <a:endParaRPr lang="fa-IR"/>
        </a:p>
      </dgm:t>
    </dgm:pt>
    <dgm:pt modelId="{3551EBF5-E067-42D6-A401-020EF2B151EE}" type="pres">
      <dgm:prSet presAssocID="{9487762A-B5BC-4F9A-A1FA-FA0B96C66D1E}" presName="parTransThree" presStyleCnt="0"/>
      <dgm:spPr/>
    </dgm:pt>
    <dgm:pt modelId="{D3ACC04C-6A9D-4BD9-8A33-C35BDDF93496}" type="pres">
      <dgm:prSet presAssocID="{9487762A-B5BC-4F9A-A1FA-FA0B96C66D1E}" presName="horzThree" presStyleCnt="0"/>
      <dgm:spPr/>
    </dgm:pt>
    <dgm:pt modelId="{A5290993-A788-49F3-80FC-4BE26784C689}" type="pres">
      <dgm:prSet presAssocID="{85BA1123-CEDD-4DC0-BDA1-7C63B6C33D54}" presName="vertFour" presStyleCnt="0">
        <dgm:presLayoutVars>
          <dgm:chPref val="3"/>
        </dgm:presLayoutVars>
      </dgm:prSet>
      <dgm:spPr/>
    </dgm:pt>
    <dgm:pt modelId="{2B013FD7-8913-46F7-9D8D-833F5A5CEEBB}" type="pres">
      <dgm:prSet presAssocID="{85BA1123-CEDD-4DC0-BDA1-7C63B6C33D54}" presName="txFour" presStyleLbl="node4" presStyleIdx="0" presStyleCnt="3">
        <dgm:presLayoutVars>
          <dgm:chPref val="3"/>
        </dgm:presLayoutVars>
      </dgm:prSet>
      <dgm:spPr/>
      <dgm:t>
        <a:bodyPr/>
        <a:lstStyle/>
        <a:p>
          <a:pPr rtl="1"/>
          <a:endParaRPr lang="fa-IR"/>
        </a:p>
      </dgm:t>
    </dgm:pt>
    <dgm:pt modelId="{06C4B53A-3871-4AE2-91B7-E714FBD6463B}" type="pres">
      <dgm:prSet presAssocID="{85BA1123-CEDD-4DC0-BDA1-7C63B6C33D54}" presName="horzFour" presStyleCnt="0"/>
      <dgm:spPr/>
    </dgm:pt>
    <dgm:pt modelId="{A90FF6C6-98C8-4015-87CE-88E5FF865720}" type="pres">
      <dgm:prSet presAssocID="{DF967E83-7FD9-4D86-BF91-53BCB4AF62BB}" presName="sibSpaceTwo" presStyleCnt="0"/>
      <dgm:spPr/>
    </dgm:pt>
    <dgm:pt modelId="{9B6E3D57-8747-4F65-BBCF-EBFF4F0DE7F9}" type="pres">
      <dgm:prSet presAssocID="{A277F63C-2CEE-4C3B-8406-1FC7F9B3A788}" presName="vertTwo" presStyleCnt="0"/>
      <dgm:spPr/>
    </dgm:pt>
    <dgm:pt modelId="{60D4AB88-A9B3-499B-A65D-A9E1F79AC4E1}" type="pres">
      <dgm:prSet presAssocID="{A277F63C-2CEE-4C3B-8406-1FC7F9B3A788}" presName="txTwo" presStyleLbl="node2" presStyleIdx="1" presStyleCnt="3" custScaleX="108610">
        <dgm:presLayoutVars>
          <dgm:chPref val="3"/>
        </dgm:presLayoutVars>
      </dgm:prSet>
      <dgm:spPr>
        <a:prstGeom prst="downArrow">
          <a:avLst/>
        </a:prstGeom>
      </dgm:spPr>
      <dgm:t>
        <a:bodyPr/>
        <a:lstStyle/>
        <a:p>
          <a:pPr rtl="1"/>
          <a:endParaRPr lang="fa-IR"/>
        </a:p>
      </dgm:t>
    </dgm:pt>
    <dgm:pt modelId="{4F045991-107C-4CAA-B3E2-6E4ABBC51878}" type="pres">
      <dgm:prSet presAssocID="{A277F63C-2CEE-4C3B-8406-1FC7F9B3A788}" presName="parTransTwo" presStyleCnt="0"/>
      <dgm:spPr/>
    </dgm:pt>
    <dgm:pt modelId="{F7DF1DB8-C9BA-476F-B1B9-DFAB6D31468D}" type="pres">
      <dgm:prSet presAssocID="{A277F63C-2CEE-4C3B-8406-1FC7F9B3A788}" presName="horzTwo" presStyleCnt="0"/>
      <dgm:spPr/>
    </dgm:pt>
    <dgm:pt modelId="{4FF1185A-B563-495A-8722-E9188988E193}" type="pres">
      <dgm:prSet presAssocID="{2D404B59-777D-4B36-9B6F-C5FF605735AF}" presName="vertThree" presStyleCnt="0"/>
      <dgm:spPr/>
    </dgm:pt>
    <dgm:pt modelId="{EC9D7268-97AD-414C-9FFE-D2E60542E155}" type="pres">
      <dgm:prSet presAssocID="{2D404B59-777D-4B36-9B6F-C5FF605735AF}" presName="txThree" presStyleLbl="node3" presStyleIdx="1" presStyleCnt="3">
        <dgm:presLayoutVars>
          <dgm:chPref val="3"/>
        </dgm:presLayoutVars>
      </dgm:prSet>
      <dgm:spPr/>
      <dgm:t>
        <a:bodyPr/>
        <a:lstStyle/>
        <a:p>
          <a:pPr rtl="1"/>
          <a:endParaRPr lang="fa-IR"/>
        </a:p>
      </dgm:t>
    </dgm:pt>
    <dgm:pt modelId="{762A1A79-6FF6-4CE1-83EA-896A9E9A1304}" type="pres">
      <dgm:prSet presAssocID="{2D404B59-777D-4B36-9B6F-C5FF605735AF}" presName="parTransThree" presStyleCnt="0"/>
      <dgm:spPr/>
    </dgm:pt>
    <dgm:pt modelId="{CB3CD7A3-B4E7-4E75-992D-F9B298081A52}" type="pres">
      <dgm:prSet presAssocID="{2D404B59-777D-4B36-9B6F-C5FF605735AF}" presName="horzThree" presStyleCnt="0"/>
      <dgm:spPr/>
    </dgm:pt>
    <dgm:pt modelId="{DC042771-931D-4124-806C-AE3F0DCBD9B4}" type="pres">
      <dgm:prSet presAssocID="{2836C12B-F66E-4FF0-947E-1BE59F374025}" presName="vertFour" presStyleCnt="0">
        <dgm:presLayoutVars>
          <dgm:chPref val="3"/>
        </dgm:presLayoutVars>
      </dgm:prSet>
      <dgm:spPr/>
    </dgm:pt>
    <dgm:pt modelId="{C321A818-F551-4FEE-B49E-27A13534D2A1}" type="pres">
      <dgm:prSet presAssocID="{2836C12B-F66E-4FF0-947E-1BE59F374025}" presName="txFour" presStyleLbl="node4" presStyleIdx="1" presStyleCnt="3">
        <dgm:presLayoutVars>
          <dgm:chPref val="3"/>
        </dgm:presLayoutVars>
      </dgm:prSet>
      <dgm:spPr/>
      <dgm:t>
        <a:bodyPr/>
        <a:lstStyle/>
        <a:p>
          <a:pPr rtl="1"/>
          <a:endParaRPr lang="fa-IR"/>
        </a:p>
      </dgm:t>
    </dgm:pt>
    <dgm:pt modelId="{BF59A57E-99F4-40FF-9585-50CAF910C62C}" type="pres">
      <dgm:prSet presAssocID="{2836C12B-F66E-4FF0-947E-1BE59F374025}" presName="horzFour" presStyleCnt="0"/>
      <dgm:spPr/>
    </dgm:pt>
    <dgm:pt modelId="{137C59DC-3B64-473A-99D3-23D95772B838}" type="pres">
      <dgm:prSet presAssocID="{C9BE29EB-6D23-4F83-BADC-7013E5015D4E}" presName="sibSpaceTwo" presStyleCnt="0"/>
      <dgm:spPr/>
    </dgm:pt>
    <dgm:pt modelId="{1FCC25C4-B705-48AC-B203-C967B91580DC}" type="pres">
      <dgm:prSet presAssocID="{7C645396-71A9-4FCB-94EB-CF0FD764D5B7}" presName="vertTwo" presStyleCnt="0"/>
      <dgm:spPr/>
    </dgm:pt>
    <dgm:pt modelId="{FB7F2012-4E81-42E8-BB60-0FDC25C6D060}" type="pres">
      <dgm:prSet presAssocID="{7C645396-71A9-4FCB-94EB-CF0FD764D5B7}" presName="txTwo" presStyleLbl="node2" presStyleIdx="2" presStyleCnt="3" custScaleX="115990" custScaleY="102838">
        <dgm:presLayoutVars>
          <dgm:chPref val="3"/>
        </dgm:presLayoutVars>
      </dgm:prSet>
      <dgm:spPr>
        <a:prstGeom prst="downArrow">
          <a:avLst/>
        </a:prstGeom>
      </dgm:spPr>
      <dgm:t>
        <a:bodyPr/>
        <a:lstStyle/>
        <a:p>
          <a:pPr rtl="1"/>
          <a:endParaRPr lang="fa-IR"/>
        </a:p>
      </dgm:t>
    </dgm:pt>
    <dgm:pt modelId="{31910D2E-37EE-4992-9C29-70D3C7BC3806}" type="pres">
      <dgm:prSet presAssocID="{7C645396-71A9-4FCB-94EB-CF0FD764D5B7}" presName="parTransTwo" presStyleCnt="0"/>
      <dgm:spPr/>
    </dgm:pt>
    <dgm:pt modelId="{3B122C01-F9BC-465F-B446-DB8EFC939A83}" type="pres">
      <dgm:prSet presAssocID="{7C645396-71A9-4FCB-94EB-CF0FD764D5B7}" presName="horzTwo" presStyleCnt="0"/>
      <dgm:spPr/>
    </dgm:pt>
    <dgm:pt modelId="{3BBD1141-B3A1-49F1-98C5-C6EDEE1BFEF2}" type="pres">
      <dgm:prSet presAssocID="{A62A148D-7872-4F0D-94F3-A829CEE83E6B}" presName="vertThree" presStyleCnt="0"/>
      <dgm:spPr/>
    </dgm:pt>
    <dgm:pt modelId="{8C2678DF-3798-448D-8EA5-36B3E0822E5F}" type="pres">
      <dgm:prSet presAssocID="{A62A148D-7872-4F0D-94F3-A829CEE83E6B}" presName="txThree" presStyleLbl="node3" presStyleIdx="2" presStyleCnt="3">
        <dgm:presLayoutVars>
          <dgm:chPref val="3"/>
        </dgm:presLayoutVars>
      </dgm:prSet>
      <dgm:spPr/>
      <dgm:t>
        <a:bodyPr/>
        <a:lstStyle/>
        <a:p>
          <a:pPr rtl="1"/>
          <a:endParaRPr lang="fa-IR"/>
        </a:p>
      </dgm:t>
    </dgm:pt>
    <dgm:pt modelId="{5E046CE4-48AB-4B1B-9801-421FCFD039F3}" type="pres">
      <dgm:prSet presAssocID="{A62A148D-7872-4F0D-94F3-A829CEE83E6B}" presName="parTransThree" presStyleCnt="0"/>
      <dgm:spPr/>
    </dgm:pt>
    <dgm:pt modelId="{FFCE184C-8908-4DBA-A421-EC294954C1DC}" type="pres">
      <dgm:prSet presAssocID="{A62A148D-7872-4F0D-94F3-A829CEE83E6B}" presName="horzThree" presStyleCnt="0"/>
      <dgm:spPr/>
    </dgm:pt>
    <dgm:pt modelId="{4A4A791C-E9A9-490B-BF51-C31E3FFC096A}" type="pres">
      <dgm:prSet presAssocID="{97D51B08-9323-4C44-B32F-2359DBAE2E9B}" presName="vertFour" presStyleCnt="0">
        <dgm:presLayoutVars>
          <dgm:chPref val="3"/>
        </dgm:presLayoutVars>
      </dgm:prSet>
      <dgm:spPr/>
    </dgm:pt>
    <dgm:pt modelId="{09D71A6A-86B3-4BB8-B792-727BDC28976F}" type="pres">
      <dgm:prSet presAssocID="{97D51B08-9323-4C44-B32F-2359DBAE2E9B}" presName="txFour" presStyleLbl="node4" presStyleIdx="2" presStyleCnt="3">
        <dgm:presLayoutVars>
          <dgm:chPref val="3"/>
        </dgm:presLayoutVars>
      </dgm:prSet>
      <dgm:spPr/>
      <dgm:t>
        <a:bodyPr/>
        <a:lstStyle/>
        <a:p>
          <a:pPr rtl="1"/>
          <a:endParaRPr lang="fa-IR"/>
        </a:p>
      </dgm:t>
    </dgm:pt>
    <dgm:pt modelId="{AB8BE9BF-22E3-498C-B82C-B7430AFB2C5E}" type="pres">
      <dgm:prSet presAssocID="{97D51B08-9323-4C44-B32F-2359DBAE2E9B}" presName="horzFour" presStyleCnt="0"/>
      <dgm:spPr/>
    </dgm:pt>
  </dgm:ptLst>
  <dgm:cxnLst>
    <dgm:cxn modelId="{0F33A941-0C14-4750-B629-A0C4A4CC1F2C}" type="presOf" srcId="{7C645396-71A9-4FCB-94EB-CF0FD764D5B7}" destId="{FB7F2012-4E81-42E8-BB60-0FDC25C6D060}" srcOrd="0" destOrd="0" presId="urn:microsoft.com/office/officeart/2005/8/layout/hierarchy4"/>
    <dgm:cxn modelId="{EDA342F2-4133-455E-BF1A-B635688E26EB}" type="presOf" srcId="{2836C12B-F66E-4FF0-947E-1BE59F374025}" destId="{C321A818-F551-4FEE-B49E-27A13534D2A1}" srcOrd="0" destOrd="0" presId="urn:microsoft.com/office/officeart/2005/8/layout/hierarchy4"/>
    <dgm:cxn modelId="{626499BF-2D5C-41F6-A749-F05860832196}" type="presOf" srcId="{A62A148D-7872-4F0D-94F3-A829CEE83E6B}" destId="{8C2678DF-3798-448D-8EA5-36B3E0822E5F}" srcOrd="0" destOrd="0" presId="urn:microsoft.com/office/officeart/2005/8/layout/hierarchy4"/>
    <dgm:cxn modelId="{96AD28E1-02BA-4805-8D9E-A59D2281D310}" srcId="{EB8276E5-72B4-4D95-8620-FEB75B3C240C}" destId="{6021E890-03FE-40D1-9737-8492C89CF928}" srcOrd="0" destOrd="0" parTransId="{7EF04094-8D4F-43D5-825F-2FB19A12162E}" sibTransId="{C8D7894B-2B9D-481E-9A3F-C5CDF30BD352}"/>
    <dgm:cxn modelId="{A3AEFE6D-E0A8-4E44-A205-C8FA5ACF17AF}" type="presOf" srcId="{5DF7A04F-6799-4CDD-BF44-2E02FC5AD085}" destId="{D1DE028E-6231-47A1-A052-84B641614E65}" srcOrd="0" destOrd="0" presId="urn:microsoft.com/office/officeart/2005/8/layout/hierarchy4"/>
    <dgm:cxn modelId="{B7A37DC4-1E53-4F3C-AB7C-E72CF2C1F484}" srcId="{9487762A-B5BC-4F9A-A1FA-FA0B96C66D1E}" destId="{85BA1123-CEDD-4DC0-BDA1-7C63B6C33D54}" srcOrd="0" destOrd="0" parTransId="{207455C2-C441-451D-A4DB-226E1343AA7E}" sibTransId="{3CDDD851-7E63-4082-952E-ACE685E01E91}"/>
    <dgm:cxn modelId="{A617FEA9-F289-44A4-AE6D-25741E77CBF1}" srcId="{6021E890-03FE-40D1-9737-8492C89CF928}" destId="{A277F63C-2CEE-4C3B-8406-1FC7F9B3A788}" srcOrd="1" destOrd="0" parTransId="{D2AD0CF5-0A6D-4400-8FF0-E701D2F69C47}" sibTransId="{C9BE29EB-6D23-4F83-BADC-7013E5015D4E}"/>
    <dgm:cxn modelId="{8ED581C6-AAA1-4269-9220-30C1622292FE}" srcId="{6021E890-03FE-40D1-9737-8492C89CF928}" destId="{5DF7A04F-6799-4CDD-BF44-2E02FC5AD085}" srcOrd="0" destOrd="0" parTransId="{6538791D-F1FE-4ACC-8B6E-097F1D751D42}" sibTransId="{DF967E83-7FD9-4D86-BF91-53BCB4AF62BB}"/>
    <dgm:cxn modelId="{8B580A37-E970-4E1C-8F87-6C94A23107A1}" srcId="{7C645396-71A9-4FCB-94EB-CF0FD764D5B7}" destId="{A62A148D-7872-4F0D-94F3-A829CEE83E6B}" srcOrd="0" destOrd="0" parTransId="{5E81F194-852F-48EA-A37B-85AEBF42089A}" sibTransId="{7E72A694-B0EF-4BFA-9B6D-D4067C0C45C5}"/>
    <dgm:cxn modelId="{EC78ADBD-6102-43E9-B891-9CC872B122D0}" type="presOf" srcId="{9487762A-B5BC-4F9A-A1FA-FA0B96C66D1E}" destId="{FF4DA473-AAFB-4CF8-AD01-82E6A8F9FE6F}" srcOrd="0" destOrd="0" presId="urn:microsoft.com/office/officeart/2005/8/layout/hierarchy4"/>
    <dgm:cxn modelId="{68BCEE31-46D1-4662-87F3-86A78291D7EB}" srcId="{6021E890-03FE-40D1-9737-8492C89CF928}" destId="{7C645396-71A9-4FCB-94EB-CF0FD764D5B7}" srcOrd="2" destOrd="0" parTransId="{98624A28-644E-4F50-99FF-A55BBD9CB523}" sibTransId="{989CD15D-4230-40DC-BFC9-DBF26DE4EA5B}"/>
    <dgm:cxn modelId="{63AF9246-B0C4-403F-9232-015FD8E0C761}" type="presOf" srcId="{2D404B59-777D-4B36-9B6F-C5FF605735AF}" destId="{EC9D7268-97AD-414C-9FFE-D2E60542E155}" srcOrd="0" destOrd="0" presId="urn:microsoft.com/office/officeart/2005/8/layout/hierarchy4"/>
    <dgm:cxn modelId="{4A82B8F9-ADCB-4D77-ACFF-6EB0007FE5C5}" type="presOf" srcId="{97D51B08-9323-4C44-B32F-2359DBAE2E9B}" destId="{09D71A6A-86B3-4BB8-B792-727BDC28976F}" srcOrd="0" destOrd="0" presId="urn:microsoft.com/office/officeart/2005/8/layout/hierarchy4"/>
    <dgm:cxn modelId="{502224DA-785C-4DEA-BE21-BD05BEE4A8F6}" type="presOf" srcId="{A277F63C-2CEE-4C3B-8406-1FC7F9B3A788}" destId="{60D4AB88-A9B3-499B-A65D-A9E1F79AC4E1}" srcOrd="0" destOrd="0" presId="urn:microsoft.com/office/officeart/2005/8/layout/hierarchy4"/>
    <dgm:cxn modelId="{0112C257-4030-422A-9718-948E73B91EDE}" type="presOf" srcId="{EB8276E5-72B4-4D95-8620-FEB75B3C240C}" destId="{C576A670-664D-4F5D-A85E-CF13D933EBE3}" srcOrd="0" destOrd="0" presId="urn:microsoft.com/office/officeart/2005/8/layout/hierarchy4"/>
    <dgm:cxn modelId="{319A92C0-DCCF-426C-8AC8-41F2CC6C5B07}" srcId="{A277F63C-2CEE-4C3B-8406-1FC7F9B3A788}" destId="{2D404B59-777D-4B36-9B6F-C5FF605735AF}" srcOrd="0" destOrd="0" parTransId="{57FE0056-AE72-41A6-A494-7BA4B70FE209}" sibTransId="{D79E8073-EC55-4F86-A647-0C32226A39A6}"/>
    <dgm:cxn modelId="{AC6FC733-1220-45BE-AE2B-B20805D8AFE6}" srcId="{5DF7A04F-6799-4CDD-BF44-2E02FC5AD085}" destId="{9487762A-B5BC-4F9A-A1FA-FA0B96C66D1E}" srcOrd="0" destOrd="0" parTransId="{BD52BF91-E407-4CD6-89F3-B71EA56E53D4}" sibTransId="{92C5023D-C9BA-4A79-AC74-4332D9164244}"/>
    <dgm:cxn modelId="{6D361151-F5A1-4C96-B52E-80157A43FD2E}" srcId="{2D404B59-777D-4B36-9B6F-C5FF605735AF}" destId="{2836C12B-F66E-4FF0-947E-1BE59F374025}" srcOrd="0" destOrd="0" parTransId="{14420A9C-BB5F-4166-A685-4C56BC7563D8}" sibTransId="{9C7C86E9-6B40-49D3-A4FE-BF43664FE2AB}"/>
    <dgm:cxn modelId="{3A66C582-AE16-4E74-8BA8-31C540557131}" srcId="{A62A148D-7872-4F0D-94F3-A829CEE83E6B}" destId="{97D51B08-9323-4C44-B32F-2359DBAE2E9B}" srcOrd="0" destOrd="0" parTransId="{BABCAEE6-9D37-4F90-8A66-3DA308D10FCF}" sibTransId="{F2876A2B-90C7-4D32-B841-015C2CBC9BC9}"/>
    <dgm:cxn modelId="{CE0E2CE5-4D33-4629-B3D9-BDC092F0F358}" type="presOf" srcId="{85BA1123-CEDD-4DC0-BDA1-7C63B6C33D54}" destId="{2B013FD7-8913-46F7-9D8D-833F5A5CEEBB}" srcOrd="0" destOrd="0" presId="urn:microsoft.com/office/officeart/2005/8/layout/hierarchy4"/>
    <dgm:cxn modelId="{DBDF63D4-2AF1-4104-82A2-2B894B72D91D}" type="presOf" srcId="{6021E890-03FE-40D1-9737-8492C89CF928}" destId="{A6462F44-90E7-466E-BE2E-41AF1E0E477B}" srcOrd="0" destOrd="0" presId="urn:microsoft.com/office/officeart/2005/8/layout/hierarchy4"/>
    <dgm:cxn modelId="{490CF740-5A00-4D2C-8D14-4898D0992AA4}" type="presParOf" srcId="{C576A670-664D-4F5D-A85E-CF13D933EBE3}" destId="{10D16D1F-CDD4-4091-BF59-A181A82B104D}" srcOrd="0" destOrd="0" presId="urn:microsoft.com/office/officeart/2005/8/layout/hierarchy4"/>
    <dgm:cxn modelId="{7B5937AC-10B4-41A0-B519-E13C59BC95F6}" type="presParOf" srcId="{10D16D1F-CDD4-4091-BF59-A181A82B104D}" destId="{A6462F44-90E7-466E-BE2E-41AF1E0E477B}" srcOrd="0" destOrd="0" presId="urn:microsoft.com/office/officeart/2005/8/layout/hierarchy4"/>
    <dgm:cxn modelId="{4AE424B3-C4BC-4DF4-BDAF-1C1B245557D2}" type="presParOf" srcId="{10D16D1F-CDD4-4091-BF59-A181A82B104D}" destId="{1779EA4C-5BB7-4F6A-8531-519D1B7A5DEF}" srcOrd="1" destOrd="0" presId="urn:microsoft.com/office/officeart/2005/8/layout/hierarchy4"/>
    <dgm:cxn modelId="{24D840E3-2D00-4DF9-9891-E539B65D52A7}" type="presParOf" srcId="{10D16D1F-CDD4-4091-BF59-A181A82B104D}" destId="{44BF65ED-28B6-4A2E-81FD-8D37A664995D}" srcOrd="2" destOrd="0" presId="urn:microsoft.com/office/officeart/2005/8/layout/hierarchy4"/>
    <dgm:cxn modelId="{284CF982-A23B-4989-94AD-D425E2437BD9}" type="presParOf" srcId="{44BF65ED-28B6-4A2E-81FD-8D37A664995D}" destId="{488DDC23-B8BD-497F-8503-FA28FD722167}" srcOrd="0" destOrd="0" presId="urn:microsoft.com/office/officeart/2005/8/layout/hierarchy4"/>
    <dgm:cxn modelId="{B81907F5-6F45-435E-A086-6BF9029360A3}" type="presParOf" srcId="{488DDC23-B8BD-497F-8503-FA28FD722167}" destId="{D1DE028E-6231-47A1-A052-84B641614E65}" srcOrd="0" destOrd="0" presId="urn:microsoft.com/office/officeart/2005/8/layout/hierarchy4"/>
    <dgm:cxn modelId="{284F5C30-AE17-41F4-91CE-628FDADF8C4D}" type="presParOf" srcId="{488DDC23-B8BD-497F-8503-FA28FD722167}" destId="{40BCF3D1-CBF9-491E-AF5A-E1EE21902CAD}" srcOrd="1" destOrd="0" presId="urn:microsoft.com/office/officeart/2005/8/layout/hierarchy4"/>
    <dgm:cxn modelId="{2FC31E27-F26D-436A-BDE1-CEFE4E522ECD}" type="presParOf" srcId="{488DDC23-B8BD-497F-8503-FA28FD722167}" destId="{A4253B50-F26F-4A0F-B317-03EA7E4E73F4}" srcOrd="2" destOrd="0" presId="urn:microsoft.com/office/officeart/2005/8/layout/hierarchy4"/>
    <dgm:cxn modelId="{206CBF40-C7EC-4A88-94C6-0AD7B805745C}" type="presParOf" srcId="{A4253B50-F26F-4A0F-B317-03EA7E4E73F4}" destId="{72E47509-A8E4-417A-8006-D89E8C4284E0}" srcOrd="0" destOrd="0" presId="urn:microsoft.com/office/officeart/2005/8/layout/hierarchy4"/>
    <dgm:cxn modelId="{EBCDE72F-3561-4D1F-925A-AAC349A5F7E9}" type="presParOf" srcId="{72E47509-A8E4-417A-8006-D89E8C4284E0}" destId="{FF4DA473-AAFB-4CF8-AD01-82E6A8F9FE6F}" srcOrd="0" destOrd="0" presId="urn:microsoft.com/office/officeart/2005/8/layout/hierarchy4"/>
    <dgm:cxn modelId="{276BCDB3-B2CE-4B1D-AF6A-8B75FE3F8D01}" type="presParOf" srcId="{72E47509-A8E4-417A-8006-D89E8C4284E0}" destId="{3551EBF5-E067-42D6-A401-020EF2B151EE}" srcOrd="1" destOrd="0" presId="urn:microsoft.com/office/officeart/2005/8/layout/hierarchy4"/>
    <dgm:cxn modelId="{93E63ECF-C0B8-4B26-B950-D387752FF9B5}" type="presParOf" srcId="{72E47509-A8E4-417A-8006-D89E8C4284E0}" destId="{D3ACC04C-6A9D-4BD9-8A33-C35BDDF93496}" srcOrd="2" destOrd="0" presId="urn:microsoft.com/office/officeart/2005/8/layout/hierarchy4"/>
    <dgm:cxn modelId="{A0E8218C-975E-4961-B0D7-3C8DC8083E05}" type="presParOf" srcId="{D3ACC04C-6A9D-4BD9-8A33-C35BDDF93496}" destId="{A5290993-A788-49F3-80FC-4BE26784C689}" srcOrd="0" destOrd="0" presId="urn:microsoft.com/office/officeart/2005/8/layout/hierarchy4"/>
    <dgm:cxn modelId="{4B1865F2-833B-44E5-95B0-A6DBD2084174}" type="presParOf" srcId="{A5290993-A788-49F3-80FC-4BE26784C689}" destId="{2B013FD7-8913-46F7-9D8D-833F5A5CEEBB}" srcOrd="0" destOrd="0" presId="urn:microsoft.com/office/officeart/2005/8/layout/hierarchy4"/>
    <dgm:cxn modelId="{4BA8EF62-5BA7-45F3-8025-EDD9F185C850}" type="presParOf" srcId="{A5290993-A788-49F3-80FC-4BE26784C689}" destId="{06C4B53A-3871-4AE2-91B7-E714FBD6463B}" srcOrd="1" destOrd="0" presId="urn:microsoft.com/office/officeart/2005/8/layout/hierarchy4"/>
    <dgm:cxn modelId="{ACE664B8-0F2B-4233-A4FC-E49BCE54B458}" type="presParOf" srcId="{44BF65ED-28B6-4A2E-81FD-8D37A664995D}" destId="{A90FF6C6-98C8-4015-87CE-88E5FF865720}" srcOrd="1" destOrd="0" presId="urn:microsoft.com/office/officeart/2005/8/layout/hierarchy4"/>
    <dgm:cxn modelId="{67DB793C-7B65-4A6C-A4AF-F193BAE4A2EF}" type="presParOf" srcId="{44BF65ED-28B6-4A2E-81FD-8D37A664995D}" destId="{9B6E3D57-8747-4F65-BBCF-EBFF4F0DE7F9}" srcOrd="2" destOrd="0" presId="urn:microsoft.com/office/officeart/2005/8/layout/hierarchy4"/>
    <dgm:cxn modelId="{2472317F-78CB-49FE-974D-947F7120E69A}" type="presParOf" srcId="{9B6E3D57-8747-4F65-BBCF-EBFF4F0DE7F9}" destId="{60D4AB88-A9B3-499B-A65D-A9E1F79AC4E1}" srcOrd="0" destOrd="0" presId="urn:microsoft.com/office/officeart/2005/8/layout/hierarchy4"/>
    <dgm:cxn modelId="{DA68A632-CC76-44CC-B8E9-784A298AD233}" type="presParOf" srcId="{9B6E3D57-8747-4F65-BBCF-EBFF4F0DE7F9}" destId="{4F045991-107C-4CAA-B3E2-6E4ABBC51878}" srcOrd="1" destOrd="0" presId="urn:microsoft.com/office/officeart/2005/8/layout/hierarchy4"/>
    <dgm:cxn modelId="{ACCFC0D2-4506-4A92-987B-356D4F5A4E5A}" type="presParOf" srcId="{9B6E3D57-8747-4F65-BBCF-EBFF4F0DE7F9}" destId="{F7DF1DB8-C9BA-476F-B1B9-DFAB6D31468D}" srcOrd="2" destOrd="0" presId="urn:microsoft.com/office/officeart/2005/8/layout/hierarchy4"/>
    <dgm:cxn modelId="{2E0D4DED-44E6-4FC2-8F10-26BB01752983}" type="presParOf" srcId="{F7DF1DB8-C9BA-476F-B1B9-DFAB6D31468D}" destId="{4FF1185A-B563-495A-8722-E9188988E193}" srcOrd="0" destOrd="0" presId="urn:microsoft.com/office/officeart/2005/8/layout/hierarchy4"/>
    <dgm:cxn modelId="{1B16941B-4BC9-4FE1-8B08-9B0CD66584A6}" type="presParOf" srcId="{4FF1185A-B563-495A-8722-E9188988E193}" destId="{EC9D7268-97AD-414C-9FFE-D2E60542E155}" srcOrd="0" destOrd="0" presId="urn:microsoft.com/office/officeart/2005/8/layout/hierarchy4"/>
    <dgm:cxn modelId="{1AED501D-3ADB-462D-BC9A-D8A8A3CE70A1}" type="presParOf" srcId="{4FF1185A-B563-495A-8722-E9188988E193}" destId="{762A1A79-6FF6-4CE1-83EA-896A9E9A1304}" srcOrd="1" destOrd="0" presId="urn:microsoft.com/office/officeart/2005/8/layout/hierarchy4"/>
    <dgm:cxn modelId="{3A8FFCFC-BCC7-40B0-BB09-530E9425E3D1}" type="presParOf" srcId="{4FF1185A-B563-495A-8722-E9188988E193}" destId="{CB3CD7A3-B4E7-4E75-992D-F9B298081A52}" srcOrd="2" destOrd="0" presId="urn:microsoft.com/office/officeart/2005/8/layout/hierarchy4"/>
    <dgm:cxn modelId="{7C6006FF-3323-4198-80D9-1EFEE5FC8938}" type="presParOf" srcId="{CB3CD7A3-B4E7-4E75-992D-F9B298081A52}" destId="{DC042771-931D-4124-806C-AE3F0DCBD9B4}" srcOrd="0" destOrd="0" presId="urn:microsoft.com/office/officeart/2005/8/layout/hierarchy4"/>
    <dgm:cxn modelId="{127D2C1A-ACA7-4BCA-823A-0E9829B81A08}" type="presParOf" srcId="{DC042771-931D-4124-806C-AE3F0DCBD9B4}" destId="{C321A818-F551-4FEE-B49E-27A13534D2A1}" srcOrd="0" destOrd="0" presId="urn:microsoft.com/office/officeart/2005/8/layout/hierarchy4"/>
    <dgm:cxn modelId="{43A8F215-B694-4E5B-8370-35579F853539}" type="presParOf" srcId="{DC042771-931D-4124-806C-AE3F0DCBD9B4}" destId="{BF59A57E-99F4-40FF-9585-50CAF910C62C}" srcOrd="1" destOrd="0" presId="urn:microsoft.com/office/officeart/2005/8/layout/hierarchy4"/>
    <dgm:cxn modelId="{F743CA87-7390-4589-AD52-14B66A111552}" type="presParOf" srcId="{44BF65ED-28B6-4A2E-81FD-8D37A664995D}" destId="{137C59DC-3B64-473A-99D3-23D95772B838}" srcOrd="3" destOrd="0" presId="urn:microsoft.com/office/officeart/2005/8/layout/hierarchy4"/>
    <dgm:cxn modelId="{376A8BF7-CC1C-4380-93F1-BBE12554CB82}" type="presParOf" srcId="{44BF65ED-28B6-4A2E-81FD-8D37A664995D}" destId="{1FCC25C4-B705-48AC-B203-C967B91580DC}" srcOrd="4" destOrd="0" presId="urn:microsoft.com/office/officeart/2005/8/layout/hierarchy4"/>
    <dgm:cxn modelId="{0C7E479B-0528-443B-8402-C52FB41114E1}" type="presParOf" srcId="{1FCC25C4-B705-48AC-B203-C967B91580DC}" destId="{FB7F2012-4E81-42E8-BB60-0FDC25C6D060}" srcOrd="0" destOrd="0" presId="urn:microsoft.com/office/officeart/2005/8/layout/hierarchy4"/>
    <dgm:cxn modelId="{FC21822F-551B-466F-BDA8-67F68BCD2B9D}" type="presParOf" srcId="{1FCC25C4-B705-48AC-B203-C967B91580DC}" destId="{31910D2E-37EE-4992-9C29-70D3C7BC3806}" srcOrd="1" destOrd="0" presId="urn:microsoft.com/office/officeart/2005/8/layout/hierarchy4"/>
    <dgm:cxn modelId="{8447D95B-89BF-4D0C-859B-2E60244078E1}" type="presParOf" srcId="{1FCC25C4-B705-48AC-B203-C967B91580DC}" destId="{3B122C01-F9BC-465F-B446-DB8EFC939A83}" srcOrd="2" destOrd="0" presId="urn:microsoft.com/office/officeart/2005/8/layout/hierarchy4"/>
    <dgm:cxn modelId="{AFFE0CAA-58C9-482F-99F8-F0910FDD1FEB}" type="presParOf" srcId="{3B122C01-F9BC-465F-B446-DB8EFC939A83}" destId="{3BBD1141-B3A1-49F1-98C5-C6EDEE1BFEF2}" srcOrd="0" destOrd="0" presId="urn:microsoft.com/office/officeart/2005/8/layout/hierarchy4"/>
    <dgm:cxn modelId="{0DD0EA83-E101-4BE4-AED6-820705DBB9EF}" type="presParOf" srcId="{3BBD1141-B3A1-49F1-98C5-C6EDEE1BFEF2}" destId="{8C2678DF-3798-448D-8EA5-36B3E0822E5F}" srcOrd="0" destOrd="0" presId="urn:microsoft.com/office/officeart/2005/8/layout/hierarchy4"/>
    <dgm:cxn modelId="{84C6EF19-71F5-46E2-A529-4FB298DD71AF}" type="presParOf" srcId="{3BBD1141-B3A1-49F1-98C5-C6EDEE1BFEF2}" destId="{5E046CE4-48AB-4B1B-9801-421FCFD039F3}" srcOrd="1" destOrd="0" presId="urn:microsoft.com/office/officeart/2005/8/layout/hierarchy4"/>
    <dgm:cxn modelId="{7B1C2FF8-82E1-450D-B224-4BF04A8AE505}" type="presParOf" srcId="{3BBD1141-B3A1-49F1-98C5-C6EDEE1BFEF2}" destId="{FFCE184C-8908-4DBA-A421-EC294954C1DC}" srcOrd="2" destOrd="0" presId="urn:microsoft.com/office/officeart/2005/8/layout/hierarchy4"/>
    <dgm:cxn modelId="{86DD4C9E-2535-4CF9-8040-18C8644E14D2}" type="presParOf" srcId="{FFCE184C-8908-4DBA-A421-EC294954C1DC}" destId="{4A4A791C-E9A9-490B-BF51-C31E3FFC096A}" srcOrd="0" destOrd="0" presId="urn:microsoft.com/office/officeart/2005/8/layout/hierarchy4"/>
    <dgm:cxn modelId="{A72ED938-DECF-49E2-A28C-EEA26E7C4A96}" type="presParOf" srcId="{4A4A791C-E9A9-490B-BF51-C31E3FFC096A}" destId="{09D71A6A-86B3-4BB8-B792-727BDC28976F}" srcOrd="0" destOrd="0" presId="urn:microsoft.com/office/officeart/2005/8/layout/hierarchy4"/>
    <dgm:cxn modelId="{FF3888DE-EC35-4721-A64C-C7BD6AAAFAB8}" type="presParOf" srcId="{4A4A791C-E9A9-490B-BF51-C31E3FFC096A}" destId="{AB8BE9BF-22E3-498C-B82C-B7430AFB2C5E}" srcOrd="1" destOrd="0" presId="urn:microsoft.com/office/officeart/2005/8/layout/hierarchy4"/>
  </dgm:cxnLst>
  <dgm:bg/>
  <dgm:whole/>
</dgm:dataModel>
</file>

<file path=ppt/diagrams/data3.xml><?xml version="1.0" encoding="utf-8"?>
<dgm:dataModel xmlns:dgm="http://schemas.openxmlformats.org/drawingml/2006/diagram" xmlns:a="http://schemas.openxmlformats.org/drawingml/2006/main">
  <dgm:ptLst>
    <dgm:pt modelId="{951EDFC6-0190-49EE-A7E3-448407F771B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pPr rtl="1"/>
          <a:endParaRPr lang="fa-IR"/>
        </a:p>
      </dgm:t>
    </dgm:pt>
    <dgm:pt modelId="{B8E7CCB1-BCF5-42D4-9694-A403930B96AA}">
      <dgm:prSet phldrT="[نص]"/>
      <dgm:spPr/>
      <dgm:t>
        <a:bodyPr/>
        <a:lstStyle/>
        <a:p>
          <a:pPr rtl="1"/>
          <a:r>
            <a:rPr lang="fa-IR" b="1" dirty="0" smtClean="0"/>
            <a:t>نتیجه نزاع</a:t>
          </a:r>
          <a:endParaRPr lang="fa-IR" b="1" dirty="0"/>
        </a:p>
      </dgm:t>
    </dgm:pt>
    <dgm:pt modelId="{ABD1D2A5-803E-4EEA-ABE1-8D1DCB686E49}" type="parTrans" cxnId="{30A44282-F48D-4494-B662-9121F637DF28}">
      <dgm:prSet/>
      <dgm:spPr/>
      <dgm:t>
        <a:bodyPr/>
        <a:lstStyle/>
        <a:p>
          <a:pPr rtl="1"/>
          <a:endParaRPr lang="fa-IR" b="1"/>
        </a:p>
      </dgm:t>
    </dgm:pt>
    <dgm:pt modelId="{D4AD3511-8993-4045-980C-70F69CC0938B}" type="sibTrans" cxnId="{30A44282-F48D-4494-B662-9121F637DF28}">
      <dgm:prSet/>
      <dgm:spPr/>
      <dgm:t>
        <a:bodyPr/>
        <a:lstStyle/>
        <a:p>
          <a:pPr rtl="1"/>
          <a:endParaRPr lang="fa-IR" b="1"/>
        </a:p>
      </dgm:t>
    </dgm:pt>
    <dgm:pt modelId="{686523E4-BA42-49B4-BD2C-BED5B0D1A9C9}">
      <dgm:prSet phldrT="[نص]" custT="1"/>
      <dgm:spPr/>
      <dgm:t>
        <a:bodyPr/>
        <a:lstStyle/>
        <a:p>
          <a:pPr rtl="1"/>
          <a:r>
            <a:rPr lang="fa-IR" sz="2800" b="1" dirty="0" smtClean="0"/>
            <a:t>تقدیم زید</a:t>
          </a:r>
          <a:endParaRPr lang="fa-IR" sz="2800" b="1" dirty="0"/>
        </a:p>
      </dgm:t>
    </dgm:pt>
    <dgm:pt modelId="{FF37B0F7-8FA5-480C-866F-F511FC476DC3}" type="parTrans" cxnId="{50F2C29E-BF37-4746-9B1F-A918C91CB933}">
      <dgm:prSet/>
      <dgm:spPr/>
      <dgm:t>
        <a:bodyPr/>
        <a:lstStyle/>
        <a:p>
          <a:pPr rtl="1"/>
          <a:endParaRPr lang="fa-IR" b="1"/>
        </a:p>
      </dgm:t>
    </dgm:pt>
    <dgm:pt modelId="{819AA947-947C-4D36-8F3F-C64FCC9F133E}" type="sibTrans" cxnId="{50F2C29E-BF37-4746-9B1F-A918C91CB933}">
      <dgm:prSet/>
      <dgm:spPr/>
      <dgm:t>
        <a:bodyPr/>
        <a:lstStyle/>
        <a:p>
          <a:pPr rtl="1"/>
          <a:endParaRPr lang="fa-IR" b="1"/>
        </a:p>
      </dgm:t>
    </dgm:pt>
    <dgm:pt modelId="{7A044C9D-DD40-4754-B9C2-2D8150AF6A29}">
      <dgm:prSet phldrT="[نص]" custT="1"/>
      <dgm:spPr/>
      <dgm:t>
        <a:bodyPr/>
        <a:lstStyle/>
        <a:p>
          <a:pPr rtl="1"/>
          <a:r>
            <a:rPr lang="fa-IR" sz="2800" b="1" dirty="0" smtClean="0"/>
            <a:t>تقدیم عمرو</a:t>
          </a:r>
          <a:endParaRPr lang="fa-IR" sz="2800" b="1" dirty="0"/>
        </a:p>
      </dgm:t>
    </dgm:pt>
    <dgm:pt modelId="{83A3D371-0275-4A2C-8F50-9492F3A7F7E4}" type="parTrans" cxnId="{CA8D14FD-AA64-4C71-9F9D-CECB53917B5C}">
      <dgm:prSet/>
      <dgm:spPr/>
      <dgm:t>
        <a:bodyPr/>
        <a:lstStyle/>
        <a:p>
          <a:pPr rtl="1"/>
          <a:endParaRPr lang="fa-IR" b="1"/>
        </a:p>
      </dgm:t>
    </dgm:pt>
    <dgm:pt modelId="{D7CEFE63-B2BB-4BE1-BE81-E5EB0C51C09E}" type="sibTrans" cxnId="{CA8D14FD-AA64-4C71-9F9D-CECB53917B5C}">
      <dgm:prSet/>
      <dgm:spPr/>
      <dgm:t>
        <a:bodyPr/>
        <a:lstStyle/>
        <a:p>
          <a:pPr rtl="1"/>
          <a:endParaRPr lang="fa-IR" b="1"/>
        </a:p>
      </dgm:t>
    </dgm:pt>
    <dgm:pt modelId="{0F0774F5-01A2-40F4-80E5-25A91262F0CE}">
      <dgm:prSet phldrT="[نص]"/>
      <dgm:spPr/>
      <dgm:t>
        <a:bodyPr/>
        <a:lstStyle/>
        <a:p>
          <a:pPr rtl="1"/>
          <a:r>
            <a:rPr lang="fa-IR" b="1" dirty="0" smtClean="0"/>
            <a:t>عمرو</a:t>
          </a:r>
          <a:endParaRPr lang="fa-IR" b="1" dirty="0"/>
        </a:p>
      </dgm:t>
    </dgm:pt>
    <dgm:pt modelId="{4D3A4A52-9F65-4938-BF28-45C4A61B5409}" type="parTrans" cxnId="{DE05A3D3-297C-4D34-886B-8A20E52836DC}">
      <dgm:prSet/>
      <dgm:spPr/>
      <dgm:t>
        <a:bodyPr/>
        <a:lstStyle/>
        <a:p>
          <a:pPr rtl="1"/>
          <a:endParaRPr lang="fa-IR" b="1"/>
        </a:p>
      </dgm:t>
    </dgm:pt>
    <dgm:pt modelId="{2996FD3C-C110-496F-8B82-9AC78B15A48D}" type="sibTrans" cxnId="{DE05A3D3-297C-4D34-886B-8A20E52836DC}">
      <dgm:prSet/>
      <dgm:spPr/>
      <dgm:t>
        <a:bodyPr/>
        <a:lstStyle/>
        <a:p>
          <a:pPr rtl="1"/>
          <a:endParaRPr lang="fa-IR" b="1"/>
        </a:p>
      </dgm:t>
    </dgm:pt>
    <dgm:pt modelId="{05AFB9BE-91DD-4FB8-9462-FFC86E8BDA66}">
      <dgm:prSet phldrT="[نص]" custT="1"/>
      <dgm:spPr/>
      <dgm:t>
        <a:bodyPr/>
        <a:lstStyle/>
        <a:p>
          <a:pPr rtl="1"/>
          <a:r>
            <a:rPr lang="fa-IR" sz="2800" b="1" dirty="0" smtClean="0"/>
            <a:t>مدعی</a:t>
          </a:r>
          <a:endParaRPr lang="fa-IR" sz="2800" b="1" dirty="0"/>
        </a:p>
      </dgm:t>
    </dgm:pt>
    <dgm:pt modelId="{84017BD6-7C87-4DC7-80F4-0DA998A5A2CC}" type="parTrans" cxnId="{3E1A966A-5AE4-4EE6-8D53-2EA928318601}">
      <dgm:prSet/>
      <dgm:spPr/>
      <dgm:t>
        <a:bodyPr/>
        <a:lstStyle/>
        <a:p>
          <a:pPr rtl="1"/>
          <a:endParaRPr lang="fa-IR" b="1"/>
        </a:p>
      </dgm:t>
    </dgm:pt>
    <dgm:pt modelId="{E5B6AFC5-3A06-4061-9A54-859172861617}" type="sibTrans" cxnId="{3E1A966A-5AE4-4EE6-8D53-2EA928318601}">
      <dgm:prSet/>
      <dgm:spPr/>
      <dgm:t>
        <a:bodyPr/>
        <a:lstStyle/>
        <a:p>
          <a:pPr rtl="1"/>
          <a:endParaRPr lang="fa-IR" b="1"/>
        </a:p>
      </dgm:t>
    </dgm:pt>
    <dgm:pt modelId="{170824EB-8450-4A54-BEAC-5F0E53ABF700}">
      <dgm:prSet phldrT="[نص]" custT="1"/>
      <dgm:spPr/>
      <dgm:t>
        <a:bodyPr/>
        <a:lstStyle/>
        <a:p>
          <a:pPr rtl="1"/>
          <a:r>
            <a:rPr lang="fa-IR" sz="2800" b="1" dirty="0" smtClean="0"/>
            <a:t>مدعی</a:t>
          </a:r>
        </a:p>
        <a:p>
          <a:pPr rtl="1"/>
          <a:r>
            <a:rPr lang="fa-IR" sz="2800" b="1" dirty="0" smtClean="0">
              <a:solidFill>
                <a:srgbClr val="FFFF00"/>
              </a:solidFill>
            </a:rPr>
            <a:t>منکر انتقال</a:t>
          </a:r>
          <a:endParaRPr lang="fa-IR" sz="2800" b="1" dirty="0">
            <a:solidFill>
              <a:srgbClr val="FFFF00"/>
            </a:solidFill>
          </a:endParaRPr>
        </a:p>
      </dgm:t>
    </dgm:pt>
    <dgm:pt modelId="{7F8C1F51-E8A1-404C-87B4-52AE87B56327}" type="parTrans" cxnId="{0E9BCDE6-ED7C-4808-B347-73B913269185}">
      <dgm:prSet/>
      <dgm:spPr/>
      <dgm:t>
        <a:bodyPr/>
        <a:lstStyle/>
        <a:p>
          <a:pPr rtl="1"/>
          <a:endParaRPr lang="fa-IR" b="1"/>
        </a:p>
      </dgm:t>
    </dgm:pt>
    <dgm:pt modelId="{DD40F1C6-F121-40EF-BBC7-F3ED067682E4}" type="sibTrans" cxnId="{0E9BCDE6-ED7C-4808-B347-73B913269185}">
      <dgm:prSet/>
      <dgm:spPr/>
      <dgm:t>
        <a:bodyPr/>
        <a:lstStyle/>
        <a:p>
          <a:pPr rtl="1"/>
          <a:endParaRPr lang="fa-IR" b="1"/>
        </a:p>
      </dgm:t>
    </dgm:pt>
    <dgm:pt modelId="{E3A278BB-2386-48C6-9D51-534D4753C644}">
      <dgm:prSet phldrT="[نص]"/>
      <dgm:spPr/>
      <dgm:t>
        <a:bodyPr/>
        <a:lstStyle/>
        <a:p>
          <a:pPr rtl="1"/>
          <a:r>
            <a:rPr lang="fa-IR" b="1" dirty="0" smtClean="0"/>
            <a:t>زید</a:t>
          </a:r>
        </a:p>
        <a:p>
          <a:pPr rtl="1"/>
          <a:r>
            <a:rPr lang="fa-IR" b="1" dirty="0" smtClean="0"/>
            <a:t>(ذوالید)</a:t>
          </a:r>
          <a:endParaRPr lang="fa-IR" b="1" dirty="0"/>
        </a:p>
      </dgm:t>
    </dgm:pt>
    <dgm:pt modelId="{C6AFDE87-3B17-45CF-B635-E915CCE9F3B9}" type="parTrans" cxnId="{B406D1A3-189B-4C5C-8629-4772158427CF}">
      <dgm:prSet/>
      <dgm:spPr/>
      <dgm:t>
        <a:bodyPr/>
        <a:lstStyle/>
        <a:p>
          <a:pPr rtl="1"/>
          <a:endParaRPr lang="fa-IR" b="1"/>
        </a:p>
      </dgm:t>
    </dgm:pt>
    <dgm:pt modelId="{6821CF9E-970C-4F19-8D9E-C6BDC8896638}" type="sibTrans" cxnId="{B406D1A3-189B-4C5C-8629-4772158427CF}">
      <dgm:prSet/>
      <dgm:spPr/>
      <dgm:t>
        <a:bodyPr/>
        <a:lstStyle/>
        <a:p>
          <a:pPr rtl="1"/>
          <a:endParaRPr lang="fa-IR" b="1"/>
        </a:p>
      </dgm:t>
    </dgm:pt>
    <dgm:pt modelId="{179C7BA6-BC12-4D4B-8040-16A0EF07B6C3}">
      <dgm:prSet phldrT="[نص]" custT="1"/>
      <dgm:spPr/>
      <dgm:t>
        <a:bodyPr/>
        <a:lstStyle/>
        <a:p>
          <a:pPr rtl="1"/>
          <a:r>
            <a:rPr lang="fa-IR" sz="2800" b="1" dirty="0" smtClean="0"/>
            <a:t>منکر </a:t>
          </a:r>
          <a:endParaRPr lang="fa-IR" sz="2800" b="1" dirty="0"/>
        </a:p>
      </dgm:t>
    </dgm:pt>
    <dgm:pt modelId="{4CD97EB2-3E50-4886-BFE7-0B4F51106E01}" type="parTrans" cxnId="{1B6CE27C-4B07-4BF5-865D-ED81392031D4}">
      <dgm:prSet/>
      <dgm:spPr/>
      <dgm:t>
        <a:bodyPr/>
        <a:lstStyle/>
        <a:p>
          <a:pPr rtl="1"/>
          <a:endParaRPr lang="fa-IR" b="1"/>
        </a:p>
      </dgm:t>
    </dgm:pt>
    <dgm:pt modelId="{EED0EDDB-0CCF-41D0-8111-84EB2A962DB4}" type="sibTrans" cxnId="{1B6CE27C-4B07-4BF5-865D-ED81392031D4}">
      <dgm:prSet/>
      <dgm:spPr/>
      <dgm:t>
        <a:bodyPr/>
        <a:lstStyle/>
        <a:p>
          <a:pPr rtl="1"/>
          <a:endParaRPr lang="fa-IR" b="1"/>
        </a:p>
      </dgm:t>
    </dgm:pt>
    <dgm:pt modelId="{F5B8B070-0E2D-4614-97A1-09E5FAC5D091}">
      <dgm:prSet phldrT="[نص]" custT="1"/>
      <dgm:spPr/>
      <dgm:t>
        <a:bodyPr/>
        <a:lstStyle/>
        <a:p>
          <a:pPr rtl="1"/>
          <a:r>
            <a:rPr lang="fa-IR" sz="2400" b="1" dirty="0" smtClean="0"/>
            <a:t>منکر</a:t>
          </a:r>
          <a:endParaRPr lang="fa-IR" sz="2000" b="1" dirty="0" smtClean="0"/>
        </a:p>
        <a:p>
          <a:pPr rtl="1"/>
          <a:r>
            <a:rPr lang="fa-IR" sz="2000" b="1" dirty="0" smtClean="0"/>
            <a:t>اقرار به خرید از عمرو</a:t>
          </a:r>
        </a:p>
        <a:p>
          <a:pPr rtl="1"/>
          <a:r>
            <a:rPr lang="fa-IR" sz="2400" b="1" dirty="0" smtClean="0">
              <a:solidFill>
                <a:srgbClr val="FFFF00"/>
              </a:solidFill>
            </a:rPr>
            <a:t>مدعی انتقال</a:t>
          </a:r>
          <a:endParaRPr lang="fa-IR" sz="2400" b="1" dirty="0">
            <a:solidFill>
              <a:srgbClr val="FFFF00"/>
            </a:solidFill>
          </a:endParaRPr>
        </a:p>
      </dgm:t>
    </dgm:pt>
    <dgm:pt modelId="{4105E5B9-5EE8-4BDF-8FC3-19BDF5BF1DA7}" type="parTrans" cxnId="{E08C10CF-123B-40DB-AC68-1967636C31EA}">
      <dgm:prSet/>
      <dgm:spPr/>
      <dgm:t>
        <a:bodyPr/>
        <a:lstStyle/>
        <a:p>
          <a:pPr rtl="1"/>
          <a:endParaRPr lang="fa-IR" b="1"/>
        </a:p>
      </dgm:t>
    </dgm:pt>
    <dgm:pt modelId="{88BFE4C0-DFD0-4AC3-A956-F2991CD74E19}" type="sibTrans" cxnId="{E08C10CF-123B-40DB-AC68-1967636C31EA}">
      <dgm:prSet/>
      <dgm:spPr/>
      <dgm:t>
        <a:bodyPr/>
        <a:lstStyle/>
        <a:p>
          <a:pPr rtl="1"/>
          <a:endParaRPr lang="fa-IR" b="1"/>
        </a:p>
      </dgm:t>
    </dgm:pt>
    <dgm:pt modelId="{38C59746-76EB-47E4-875A-6930C9F38E48}">
      <dgm:prSet custT="1"/>
      <dgm:spPr/>
      <dgm:t>
        <a:bodyPr/>
        <a:lstStyle/>
        <a:p>
          <a:pPr rtl="1"/>
          <a:r>
            <a:rPr lang="fa-IR" sz="2400" b="1" dirty="0" smtClean="0"/>
            <a:t>منکر</a:t>
          </a:r>
          <a:endParaRPr lang="fa-IR" sz="2000" b="1" dirty="0" smtClean="0"/>
        </a:p>
        <a:p>
          <a:pPr rtl="1"/>
          <a:r>
            <a:rPr lang="fa-IR" sz="2000" b="1" dirty="0" smtClean="0"/>
            <a:t>اقرار به خرید از احمد</a:t>
          </a:r>
          <a:endParaRPr lang="fa-IR" sz="2000" b="1" dirty="0"/>
        </a:p>
      </dgm:t>
    </dgm:pt>
    <dgm:pt modelId="{069554B7-C7C6-49E6-BFE5-C212EA247DD6}" type="parTrans" cxnId="{D6AD6AF6-B89F-45AB-BD15-F066AB6E649A}">
      <dgm:prSet/>
      <dgm:spPr/>
      <dgm:t>
        <a:bodyPr/>
        <a:lstStyle/>
        <a:p>
          <a:pPr rtl="1"/>
          <a:endParaRPr lang="fa-IR" b="1"/>
        </a:p>
      </dgm:t>
    </dgm:pt>
    <dgm:pt modelId="{6F8DCD9D-4439-48A9-87DC-617C5C176B3C}" type="sibTrans" cxnId="{D6AD6AF6-B89F-45AB-BD15-F066AB6E649A}">
      <dgm:prSet/>
      <dgm:spPr/>
      <dgm:t>
        <a:bodyPr/>
        <a:lstStyle/>
        <a:p>
          <a:pPr rtl="1"/>
          <a:endParaRPr lang="fa-IR" b="1"/>
        </a:p>
      </dgm:t>
    </dgm:pt>
    <dgm:pt modelId="{4BD8CF94-1FF5-4DA7-B649-D42539D93DF1}">
      <dgm:prSet custT="1"/>
      <dgm:spPr/>
      <dgm:t>
        <a:bodyPr/>
        <a:lstStyle/>
        <a:p>
          <a:pPr rtl="1"/>
          <a:r>
            <a:rPr lang="fa-IR" sz="2800" b="1" dirty="0" smtClean="0"/>
            <a:t>مدعی</a:t>
          </a:r>
          <a:endParaRPr lang="fa-IR" sz="2800" b="1" dirty="0"/>
        </a:p>
      </dgm:t>
    </dgm:pt>
    <dgm:pt modelId="{007A7E02-4630-436D-841C-1F9E9C1EA247}" type="parTrans" cxnId="{2E8700BA-05C7-479E-A412-6E51057675F6}">
      <dgm:prSet/>
      <dgm:spPr/>
      <dgm:t>
        <a:bodyPr/>
        <a:lstStyle/>
        <a:p>
          <a:pPr rtl="1"/>
          <a:endParaRPr lang="fa-IR" b="1"/>
        </a:p>
      </dgm:t>
    </dgm:pt>
    <dgm:pt modelId="{2138A2D8-3F09-4AE4-8CDE-3E2390AE4FA5}" type="sibTrans" cxnId="{2E8700BA-05C7-479E-A412-6E51057675F6}">
      <dgm:prSet/>
      <dgm:spPr/>
      <dgm:t>
        <a:bodyPr/>
        <a:lstStyle/>
        <a:p>
          <a:pPr rtl="1"/>
          <a:endParaRPr lang="fa-IR" b="1"/>
        </a:p>
      </dgm:t>
    </dgm:pt>
    <dgm:pt modelId="{D2C0B96E-082B-46ED-964A-81751BC44BF8}">
      <dgm:prSet custT="1"/>
      <dgm:spPr/>
      <dgm:t>
        <a:bodyPr/>
        <a:lstStyle/>
        <a:p>
          <a:pPr rtl="1"/>
          <a:r>
            <a:rPr lang="fa-IR" sz="2800" b="1" dirty="0" smtClean="0"/>
            <a:t>تقدیم زید</a:t>
          </a:r>
          <a:endParaRPr lang="fa-IR" sz="2800" b="1" dirty="0"/>
        </a:p>
      </dgm:t>
    </dgm:pt>
    <dgm:pt modelId="{1A20EF9F-A680-43E7-AB7A-525659A97223}" type="parTrans" cxnId="{8F034885-09BC-4E85-899C-DE7C4574A85F}">
      <dgm:prSet/>
      <dgm:spPr/>
      <dgm:t>
        <a:bodyPr/>
        <a:lstStyle/>
        <a:p>
          <a:pPr rtl="1"/>
          <a:endParaRPr lang="fa-IR" b="1"/>
        </a:p>
      </dgm:t>
    </dgm:pt>
    <dgm:pt modelId="{7E59506C-BE28-4901-94A4-EAC2471AD8C6}" type="sibTrans" cxnId="{8F034885-09BC-4E85-899C-DE7C4574A85F}">
      <dgm:prSet/>
      <dgm:spPr/>
      <dgm:t>
        <a:bodyPr/>
        <a:lstStyle/>
        <a:p>
          <a:pPr rtl="1"/>
          <a:endParaRPr lang="fa-IR" b="1"/>
        </a:p>
      </dgm:t>
    </dgm:pt>
    <dgm:pt modelId="{5621211A-7AE0-452D-AD5D-1F4F9E8B4FA2}" type="pres">
      <dgm:prSet presAssocID="{951EDFC6-0190-49EE-A7E3-448407F771B6}" presName="theList" presStyleCnt="0">
        <dgm:presLayoutVars>
          <dgm:dir/>
          <dgm:animLvl val="lvl"/>
          <dgm:resizeHandles val="exact"/>
        </dgm:presLayoutVars>
      </dgm:prSet>
      <dgm:spPr/>
      <dgm:t>
        <a:bodyPr/>
        <a:lstStyle/>
        <a:p>
          <a:pPr rtl="1"/>
          <a:endParaRPr lang="fa-IR"/>
        </a:p>
      </dgm:t>
    </dgm:pt>
    <dgm:pt modelId="{59DCF1DA-6D3F-4756-96AA-4784F1E88496}" type="pres">
      <dgm:prSet presAssocID="{B8E7CCB1-BCF5-42D4-9694-A403930B96AA}" presName="compNode" presStyleCnt="0"/>
      <dgm:spPr/>
    </dgm:pt>
    <dgm:pt modelId="{F8CEA963-464B-45C6-B0E3-5228E03B4E4E}" type="pres">
      <dgm:prSet presAssocID="{B8E7CCB1-BCF5-42D4-9694-A403930B96AA}" presName="aNode" presStyleLbl="bgShp" presStyleIdx="0" presStyleCnt="3"/>
      <dgm:spPr/>
      <dgm:t>
        <a:bodyPr/>
        <a:lstStyle/>
        <a:p>
          <a:pPr rtl="1"/>
          <a:endParaRPr lang="fa-IR"/>
        </a:p>
      </dgm:t>
    </dgm:pt>
    <dgm:pt modelId="{F5FD9236-B91E-4CF1-B5FD-D02747E33DB1}" type="pres">
      <dgm:prSet presAssocID="{B8E7CCB1-BCF5-42D4-9694-A403930B96AA}" presName="textNode" presStyleLbl="bgShp" presStyleIdx="0" presStyleCnt="3"/>
      <dgm:spPr/>
      <dgm:t>
        <a:bodyPr/>
        <a:lstStyle/>
        <a:p>
          <a:pPr rtl="1"/>
          <a:endParaRPr lang="fa-IR"/>
        </a:p>
      </dgm:t>
    </dgm:pt>
    <dgm:pt modelId="{553E804C-AC96-4DE7-8DB5-C718492B6C5D}" type="pres">
      <dgm:prSet presAssocID="{B8E7CCB1-BCF5-42D4-9694-A403930B96AA}" presName="compChildNode" presStyleCnt="0"/>
      <dgm:spPr/>
    </dgm:pt>
    <dgm:pt modelId="{89D8A045-B96C-46E8-BFB2-9F0344E5C7A6}" type="pres">
      <dgm:prSet presAssocID="{B8E7CCB1-BCF5-42D4-9694-A403930B96AA}" presName="theInnerList" presStyleCnt="0"/>
      <dgm:spPr/>
    </dgm:pt>
    <dgm:pt modelId="{2D4A2836-A917-4F85-8FAA-1CB8CCF5C3ED}" type="pres">
      <dgm:prSet presAssocID="{D2C0B96E-082B-46ED-964A-81751BC44BF8}" presName="childNode" presStyleLbl="node1" presStyleIdx="0" presStyleCnt="9" custScaleY="68370" custLinFactNeighborX="365" custLinFactNeighborY="21584">
        <dgm:presLayoutVars>
          <dgm:bulletEnabled val="1"/>
        </dgm:presLayoutVars>
      </dgm:prSet>
      <dgm:spPr/>
      <dgm:t>
        <a:bodyPr/>
        <a:lstStyle/>
        <a:p>
          <a:pPr rtl="1"/>
          <a:endParaRPr lang="fa-IR"/>
        </a:p>
      </dgm:t>
    </dgm:pt>
    <dgm:pt modelId="{BB68F8A4-3F1F-4FCC-B5EF-CB4FEEDAC95E}" type="pres">
      <dgm:prSet presAssocID="{D2C0B96E-082B-46ED-964A-81751BC44BF8}" presName="aSpace2" presStyleCnt="0"/>
      <dgm:spPr/>
    </dgm:pt>
    <dgm:pt modelId="{561C32F2-5922-4C34-8BA2-404CDCA148D2}" type="pres">
      <dgm:prSet presAssocID="{686523E4-BA42-49B4-BD2C-BED5B0D1A9C9}" presName="childNode" presStyleLbl="node1" presStyleIdx="1" presStyleCnt="9" custScaleY="90721">
        <dgm:presLayoutVars>
          <dgm:bulletEnabled val="1"/>
        </dgm:presLayoutVars>
      </dgm:prSet>
      <dgm:spPr/>
      <dgm:t>
        <a:bodyPr/>
        <a:lstStyle/>
        <a:p>
          <a:pPr rtl="1"/>
          <a:endParaRPr lang="fa-IR"/>
        </a:p>
      </dgm:t>
    </dgm:pt>
    <dgm:pt modelId="{05AEDDD3-1A60-4833-94D3-B4E17CF10F31}" type="pres">
      <dgm:prSet presAssocID="{686523E4-BA42-49B4-BD2C-BED5B0D1A9C9}" presName="aSpace2" presStyleCnt="0"/>
      <dgm:spPr/>
    </dgm:pt>
    <dgm:pt modelId="{08ED8517-8ED6-4ED0-A7B4-7B52D1787B88}" type="pres">
      <dgm:prSet presAssocID="{7A044C9D-DD40-4754-B9C2-2D8150AF6A29}" presName="childNode" presStyleLbl="node1" presStyleIdx="2" presStyleCnt="9">
        <dgm:presLayoutVars>
          <dgm:bulletEnabled val="1"/>
        </dgm:presLayoutVars>
      </dgm:prSet>
      <dgm:spPr/>
      <dgm:t>
        <a:bodyPr/>
        <a:lstStyle/>
        <a:p>
          <a:pPr rtl="1"/>
          <a:endParaRPr lang="fa-IR"/>
        </a:p>
      </dgm:t>
    </dgm:pt>
    <dgm:pt modelId="{E0067806-C214-4715-8ABA-B3747F7E018F}" type="pres">
      <dgm:prSet presAssocID="{B8E7CCB1-BCF5-42D4-9694-A403930B96AA}" presName="aSpace" presStyleCnt="0"/>
      <dgm:spPr/>
    </dgm:pt>
    <dgm:pt modelId="{9C7CA4AC-0E20-4C4F-9C59-C4A06FD7779C}" type="pres">
      <dgm:prSet presAssocID="{0F0774F5-01A2-40F4-80E5-25A91262F0CE}" presName="compNode" presStyleCnt="0"/>
      <dgm:spPr/>
    </dgm:pt>
    <dgm:pt modelId="{C6A18641-7523-49EC-B754-CF8ED54833D4}" type="pres">
      <dgm:prSet presAssocID="{0F0774F5-01A2-40F4-80E5-25A91262F0CE}" presName="aNode" presStyleLbl="bgShp" presStyleIdx="1" presStyleCnt="3"/>
      <dgm:spPr/>
      <dgm:t>
        <a:bodyPr/>
        <a:lstStyle/>
        <a:p>
          <a:pPr rtl="1"/>
          <a:endParaRPr lang="fa-IR"/>
        </a:p>
      </dgm:t>
    </dgm:pt>
    <dgm:pt modelId="{80791A38-6457-40E4-A979-5D127FBF12E3}" type="pres">
      <dgm:prSet presAssocID="{0F0774F5-01A2-40F4-80E5-25A91262F0CE}" presName="textNode" presStyleLbl="bgShp" presStyleIdx="1" presStyleCnt="3"/>
      <dgm:spPr/>
      <dgm:t>
        <a:bodyPr/>
        <a:lstStyle/>
        <a:p>
          <a:pPr rtl="1"/>
          <a:endParaRPr lang="fa-IR"/>
        </a:p>
      </dgm:t>
    </dgm:pt>
    <dgm:pt modelId="{EB057CA3-0953-40F7-B4DD-5B4AAD9018EE}" type="pres">
      <dgm:prSet presAssocID="{0F0774F5-01A2-40F4-80E5-25A91262F0CE}" presName="compChildNode" presStyleCnt="0"/>
      <dgm:spPr/>
    </dgm:pt>
    <dgm:pt modelId="{43CAEA84-98EE-4201-AE77-E33F94E06180}" type="pres">
      <dgm:prSet presAssocID="{0F0774F5-01A2-40F4-80E5-25A91262F0CE}" presName="theInnerList" presStyleCnt="0"/>
      <dgm:spPr/>
    </dgm:pt>
    <dgm:pt modelId="{E42C49E8-CD58-4FF1-8C8F-530FA75244BB}" type="pres">
      <dgm:prSet presAssocID="{05AFB9BE-91DD-4FB8-9462-FFC86E8BDA66}" presName="childNode" presStyleLbl="node1" presStyleIdx="3" presStyleCnt="9" custScaleY="55799">
        <dgm:presLayoutVars>
          <dgm:bulletEnabled val="1"/>
        </dgm:presLayoutVars>
      </dgm:prSet>
      <dgm:spPr/>
      <dgm:t>
        <a:bodyPr/>
        <a:lstStyle/>
        <a:p>
          <a:pPr rtl="1"/>
          <a:endParaRPr lang="fa-IR"/>
        </a:p>
      </dgm:t>
    </dgm:pt>
    <dgm:pt modelId="{55AB3FC8-2C60-4EB2-A57F-9B0D9B58013A}" type="pres">
      <dgm:prSet presAssocID="{05AFB9BE-91DD-4FB8-9462-FFC86E8BDA66}" presName="aSpace2" presStyleCnt="0"/>
      <dgm:spPr/>
    </dgm:pt>
    <dgm:pt modelId="{2DD30E4E-59F7-4706-8975-F6E5625855C3}" type="pres">
      <dgm:prSet presAssocID="{4BD8CF94-1FF5-4DA7-B649-D42539D93DF1}" presName="childNode" presStyleLbl="node1" presStyleIdx="4" presStyleCnt="9" custScaleY="77580">
        <dgm:presLayoutVars>
          <dgm:bulletEnabled val="1"/>
        </dgm:presLayoutVars>
      </dgm:prSet>
      <dgm:spPr/>
      <dgm:t>
        <a:bodyPr/>
        <a:lstStyle/>
        <a:p>
          <a:pPr rtl="1"/>
          <a:endParaRPr lang="fa-IR"/>
        </a:p>
      </dgm:t>
    </dgm:pt>
    <dgm:pt modelId="{4DA6906C-9BB7-4096-AD07-98D1772300D1}" type="pres">
      <dgm:prSet presAssocID="{4BD8CF94-1FF5-4DA7-B649-D42539D93DF1}" presName="aSpace2" presStyleCnt="0"/>
      <dgm:spPr/>
    </dgm:pt>
    <dgm:pt modelId="{C34EE9F0-25AF-48A6-8618-341EA8D1381F}" type="pres">
      <dgm:prSet presAssocID="{170824EB-8450-4A54-BEAC-5F0E53ABF700}" presName="childNode" presStyleLbl="node1" presStyleIdx="5" presStyleCnt="9">
        <dgm:presLayoutVars>
          <dgm:bulletEnabled val="1"/>
        </dgm:presLayoutVars>
      </dgm:prSet>
      <dgm:spPr/>
      <dgm:t>
        <a:bodyPr/>
        <a:lstStyle/>
        <a:p>
          <a:pPr rtl="1"/>
          <a:endParaRPr lang="fa-IR"/>
        </a:p>
      </dgm:t>
    </dgm:pt>
    <dgm:pt modelId="{67919D2A-3EC9-44C3-8526-3F453160234D}" type="pres">
      <dgm:prSet presAssocID="{0F0774F5-01A2-40F4-80E5-25A91262F0CE}" presName="aSpace" presStyleCnt="0"/>
      <dgm:spPr/>
    </dgm:pt>
    <dgm:pt modelId="{1B5057B0-F5FF-41CA-880B-5B8C33B32C5C}" type="pres">
      <dgm:prSet presAssocID="{E3A278BB-2386-48C6-9D51-534D4753C644}" presName="compNode" presStyleCnt="0"/>
      <dgm:spPr/>
    </dgm:pt>
    <dgm:pt modelId="{1BBC3110-E20E-4FEC-A800-6B152A79981F}" type="pres">
      <dgm:prSet presAssocID="{E3A278BB-2386-48C6-9D51-534D4753C644}" presName="aNode" presStyleLbl="bgShp" presStyleIdx="2" presStyleCnt="3"/>
      <dgm:spPr/>
      <dgm:t>
        <a:bodyPr/>
        <a:lstStyle/>
        <a:p>
          <a:pPr rtl="1"/>
          <a:endParaRPr lang="fa-IR"/>
        </a:p>
      </dgm:t>
    </dgm:pt>
    <dgm:pt modelId="{684F5941-1FCC-493C-AAE2-4C640F46FF0B}" type="pres">
      <dgm:prSet presAssocID="{E3A278BB-2386-48C6-9D51-534D4753C644}" presName="textNode" presStyleLbl="bgShp" presStyleIdx="2" presStyleCnt="3"/>
      <dgm:spPr/>
      <dgm:t>
        <a:bodyPr/>
        <a:lstStyle/>
        <a:p>
          <a:pPr rtl="1"/>
          <a:endParaRPr lang="fa-IR"/>
        </a:p>
      </dgm:t>
    </dgm:pt>
    <dgm:pt modelId="{FB8BB685-9FE6-4D93-853D-77B6EF17E4CC}" type="pres">
      <dgm:prSet presAssocID="{E3A278BB-2386-48C6-9D51-534D4753C644}" presName="compChildNode" presStyleCnt="0"/>
      <dgm:spPr/>
    </dgm:pt>
    <dgm:pt modelId="{57C8994F-9630-4102-A997-035D1F6820E8}" type="pres">
      <dgm:prSet presAssocID="{E3A278BB-2386-48C6-9D51-534D4753C644}" presName="theInnerList" presStyleCnt="0"/>
      <dgm:spPr/>
    </dgm:pt>
    <dgm:pt modelId="{045C019E-32F4-4271-9871-4F0612ADF995}" type="pres">
      <dgm:prSet presAssocID="{179C7BA6-BC12-4D4B-8040-16A0EF07B6C3}" presName="childNode" presStyleLbl="node1" presStyleIdx="6" presStyleCnt="9" custScaleY="55799">
        <dgm:presLayoutVars>
          <dgm:bulletEnabled val="1"/>
        </dgm:presLayoutVars>
      </dgm:prSet>
      <dgm:spPr/>
      <dgm:t>
        <a:bodyPr/>
        <a:lstStyle/>
        <a:p>
          <a:pPr rtl="1"/>
          <a:endParaRPr lang="fa-IR"/>
        </a:p>
      </dgm:t>
    </dgm:pt>
    <dgm:pt modelId="{38AD0957-834E-460C-A6F7-DAD7F29426D7}" type="pres">
      <dgm:prSet presAssocID="{179C7BA6-BC12-4D4B-8040-16A0EF07B6C3}" presName="aSpace2" presStyleCnt="0"/>
      <dgm:spPr/>
    </dgm:pt>
    <dgm:pt modelId="{830DB30D-D179-4E5A-A3E5-11FA23337DA7}" type="pres">
      <dgm:prSet presAssocID="{38C59746-76EB-47E4-875A-6930C9F38E48}" presName="childNode" presStyleLbl="node1" presStyleIdx="7" presStyleCnt="9" custScaleY="77580">
        <dgm:presLayoutVars>
          <dgm:bulletEnabled val="1"/>
        </dgm:presLayoutVars>
      </dgm:prSet>
      <dgm:spPr/>
      <dgm:t>
        <a:bodyPr/>
        <a:lstStyle/>
        <a:p>
          <a:pPr rtl="1"/>
          <a:endParaRPr lang="fa-IR"/>
        </a:p>
      </dgm:t>
    </dgm:pt>
    <dgm:pt modelId="{03299F0F-65E3-45B3-8DBB-37B9F7168F80}" type="pres">
      <dgm:prSet presAssocID="{38C59746-76EB-47E4-875A-6930C9F38E48}" presName="aSpace2" presStyleCnt="0"/>
      <dgm:spPr/>
    </dgm:pt>
    <dgm:pt modelId="{4B18840E-9E2E-4095-B3C9-626027D6C961}" type="pres">
      <dgm:prSet presAssocID="{F5B8B070-0E2D-4614-97A1-09E5FAC5D091}" presName="childNode" presStyleLbl="node1" presStyleIdx="8" presStyleCnt="9">
        <dgm:presLayoutVars>
          <dgm:bulletEnabled val="1"/>
        </dgm:presLayoutVars>
      </dgm:prSet>
      <dgm:spPr/>
      <dgm:t>
        <a:bodyPr/>
        <a:lstStyle/>
        <a:p>
          <a:pPr rtl="1"/>
          <a:endParaRPr lang="fa-IR"/>
        </a:p>
      </dgm:t>
    </dgm:pt>
  </dgm:ptLst>
  <dgm:cxnLst>
    <dgm:cxn modelId="{0E9BCDE6-ED7C-4808-B347-73B913269185}" srcId="{0F0774F5-01A2-40F4-80E5-25A91262F0CE}" destId="{170824EB-8450-4A54-BEAC-5F0E53ABF700}" srcOrd="2" destOrd="0" parTransId="{7F8C1F51-E8A1-404C-87B4-52AE87B56327}" sibTransId="{DD40F1C6-F121-40EF-BBC7-F3ED067682E4}"/>
    <dgm:cxn modelId="{2E8700BA-05C7-479E-A412-6E51057675F6}" srcId="{0F0774F5-01A2-40F4-80E5-25A91262F0CE}" destId="{4BD8CF94-1FF5-4DA7-B649-D42539D93DF1}" srcOrd="1" destOrd="0" parTransId="{007A7E02-4630-436D-841C-1F9E9C1EA247}" sibTransId="{2138A2D8-3F09-4AE4-8CDE-3E2390AE4FA5}"/>
    <dgm:cxn modelId="{48888D29-1DCF-41E5-8103-E64B7A21B758}" type="presOf" srcId="{170824EB-8450-4A54-BEAC-5F0E53ABF700}" destId="{C34EE9F0-25AF-48A6-8618-341EA8D1381F}" srcOrd="0" destOrd="0" presId="urn:microsoft.com/office/officeart/2005/8/layout/lProcess2"/>
    <dgm:cxn modelId="{49BC630F-649F-4217-854D-D21F60060BFE}" type="presOf" srcId="{B8E7CCB1-BCF5-42D4-9694-A403930B96AA}" destId="{F8CEA963-464B-45C6-B0E3-5228E03B4E4E}" srcOrd="0" destOrd="0" presId="urn:microsoft.com/office/officeart/2005/8/layout/lProcess2"/>
    <dgm:cxn modelId="{437B5126-02DA-48C9-BE35-466CE5359606}" type="presOf" srcId="{05AFB9BE-91DD-4FB8-9462-FFC86E8BDA66}" destId="{E42C49E8-CD58-4FF1-8C8F-530FA75244BB}" srcOrd="0" destOrd="0" presId="urn:microsoft.com/office/officeart/2005/8/layout/lProcess2"/>
    <dgm:cxn modelId="{D0DEBFD0-36FD-4F2E-9625-2809B242ABE5}" type="presOf" srcId="{179C7BA6-BC12-4D4B-8040-16A0EF07B6C3}" destId="{045C019E-32F4-4271-9871-4F0612ADF995}" srcOrd="0" destOrd="0" presId="urn:microsoft.com/office/officeart/2005/8/layout/lProcess2"/>
    <dgm:cxn modelId="{B057A6E5-D341-49A1-AB49-DE1D67BBF009}" type="presOf" srcId="{0F0774F5-01A2-40F4-80E5-25A91262F0CE}" destId="{80791A38-6457-40E4-A979-5D127FBF12E3}" srcOrd="1" destOrd="0" presId="urn:microsoft.com/office/officeart/2005/8/layout/lProcess2"/>
    <dgm:cxn modelId="{D6AD6AF6-B89F-45AB-BD15-F066AB6E649A}" srcId="{E3A278BB-2386-48C6-9D51-534D4753C644}" destId="{38C59746-76EB-47E4-875A-6930C9F38E48}" srcOrd="1" destOrd="0" parTransId="{069554B7-C7C6-49E6-BFE5-C212EA247DD6}" sibTransId="{6F8DCD9D-4439-48A9-87DC-617C5C176B3C}"/>
    <dgm:cxn modelId="{3E1A966A-5AE4-4EE6-8D53-2EA928318601}" srcId="{0F0774F5-01A2-40F4-80E5-25A91262F0CE}" destId="{05AFB9BE-91DD-4FB8-9462-FFC86E8BDA66}" srcOrd="0" destOrd="0" parTransId="{84017BD6-7C87-4DC7-80F4-0DA998A5A2CC}" sibTransId="{E5B6AFC5-3A06-4061-9A54-859172861617}"/>
    <dgm:cxn modelId="{50F2C29E-BF37-4746-9B1F-A918C91CB933}" srcId="{B8E7CCB1-BCF5-42D4-9694-A403930B96AA}" destId="{686523E4-BA42-49B4-BD2C-BED5B0D1A9C9}" srcOrd="1" destOrd="0" parTransId="{FF37B0F7-8FA5-480C-866F-F511FC476DC3}" sibTransId="{819AA947-947C-4D36-8F3F-C64FCC9F133E}"/>
    <dgm:cxn modelId="{8F034885-09BC-4E85-899C-DE7C4574A85F}" srcId="{B8E7CCB1-BCF5-42D4-9694-A403930B96AA}" destId="{D2C0B96E-082B-46ED-964A-81751BC44BF8}" srcOrd="0" destOrd="0" parTransId="{1A20EF9F-A680-43E7-AB7A-525659A97223}" sibTransId="{7E59506C-BE28-4901-94A4-EAC2471AD8C6}"/>
    <dgm:cxn modelId="{DE05A3D3-297C-4D34-886B-8A20E52836DC}" srcId="{951EDFC6-0190-49EE-A7E3-448407F771B6}" destId="{0F0774F5-01A2-40F4-80E5-25A91262F0CE}" srcOrd="1" destOrd="0" parTransId="{4D3A4A52-9F65-4938-BF28-45C4A61B5409}" sibTransId="{2996FD3C-C110-496F-8B82-9AC78B15A48D}"/>
    <dgm:cxn modelId="{9FC3D2EE-101E-42D4-A68C-8F80CD35D1D5}" type="presOf" srcId="{E3A278BB-2386-48C6-9D51-534D4753C644}" destId="{1BBC3110-E20E-4FEC-A800-6B152A79981F}" srcOrd="0" destOrd="0" presId="urn:microsoft.com/office/officeart/2005/8/layout/lProcess2"/>
    <dgm:cxn modelId="{30A44282-F48D-4494-B662-9121F637DF28}" srcId="{951EDFC6-0190-49EE-A7E3-448407F771B6}" destId="{B8E7CCB1-BCF5-42D4-9694-A403930B96AA}" srcOrd="0" destOrd="0" parTransId="{ABD1D2A5-803E-4EEA-ABE1-8D1DCB686E49}" sibTransId="{D4AD3511-8993-4045-980C-70F69CC0938B}"/>
    <dgm:cxn modelId="{90D1DE2D-EDCA-486D-A458-0FC8BEA19861}" type="presOf" srcId="{D2C0B96E-082B-46ED-964A-81751BC44BF8}" destId="{2D4A2836-A917-4F85-8FAA-1CB8CCF5C3ED}" srcOrd="0" destOrd="0" presId="urn:microsoft.com/office/officeart/2005/8/layout/lProcess2"/>
    <dgm:cxn modelId="{E08C10CF-123B-40DB-AC68-1967636C31EA}" srcId="{E3A278BB-2386-48C6-9D51-534D4753C644}" destId="{F5B8B070-0E2D-4614-97A1-09E5FAC5D091}" srcOrd="2" destOrd="0" parTransId="{4105E5B9-5EE8-4BDF-8FC3-19BDF5BF1DA7}" sibTransId="{88BFE4C0-DFD0-4AC3-A956-F2991CD74E19}"/>
    <dgm:cxn modelId="{CA8D14FD-AA64-4C71-9F9D-CECB53917B5C}" srcId="{B8E7CCB1-BCF5-42D4-9694-A403930B96AA}" destId="{7A044C9D-DD40-4754-B9C2-2D8150AF6A29}" srcOrd="2" destOrd="0" parTransId="{83A3D371-0275-4A2C-8F50-9492F3A7F7E4}" sibTransId="{D7CEFE63-B2BB-4BE1-BE81-E5EB0C51C09E}"/>
    <dgm:cxn modelId="{3E65D1DB-3BAF-4827-8978-4EF8C9B3FE73}" type="presOf" srcId="{7A044C9D-DD40-4754-B9C2-2D8150AF6A29}" destId="{08ED8517-8ED6-4ED0-A7B4-7B52D1787B88}" srcOrd="0" destOrd="0" presId="urn:microsoft.com/office/officeart/2005/8/layout/lProcess2"/>
    <dgm:cxn modelId="{ED55907C-8AF1-409A-B153-C2B3C88BA899}" type="presOf" srcId="{4BD8CF94-1FF5-4DA7-B649-D42539D93DF1}" destId="{2DD30E4E-59F7-4706-8975-F6E5625855C3}" srcOrd="0" destOrd="0" presId="urn:microsoft.com/office/officeart/2005/8/layout/lProcess2"/>
    <dgm:cxn modelId="{1B6CE27C-4B07-4BF5-865D-ED81392031D4}" srcId="{E3A278BB-2386-48C6-9D51-534D4753C644}" destId="{179C7BA6-BC12-4D4B-8040-16A0EF07B6C3}" srcOrd="0" destOrd="0" parTransId="{4CD97EB2-3E50-4886-BFE7-0B4F51106E01}" sibTransId="{EED0EDDB-0CCF-41D0-8111-84EB2A962DB4}"/>
    <dgm:cxn modelId="{199068F2-31D3-4ED6-8A6B-BEDD32C165A3}" type="presOf" srcId="{E3A278BB-2386-48C6-9D51-534D4753C644}" destId="{684F5941-1FCC-493C-AAE2-4C640F46FF0B}" srcOrd="1" destOrd="0" presId="urn:microsoft.com/office/officeart/2005/8/layout/lProcess2"/>
    <dgm:cxn modelId="{8CE2AF37-084D-4E96-811A-E36CBFFF84A4}" type="presOf" srcId="{F5B8B070-0E2D-4614-97A1-09E5FAC5D091}" destId="{4B18840E-9E2E-4095-B3C9-626027D6C961}" srcOrd="0" destOrd="0" presId="urn:microsoft.com/office/officeart/2005/8/layout/lProcess2"/>
    <dgm:cxn modelId="{B21D3B2E-37A7-41CC-ACFC-8948AEA65374}" type="presOf" srcId="{686523E4-BA42-49B4-BD2C-BED5B0D1A9C9}" destId="{561C32F2-5922-4C34-8BA2-404CDCA148D2}" srcOrd="0" destOrd="0" presId="urn:microsoft.com/office/officeart/2005/8/layout/lProcess2"/>
    <dgm:cxn modelId="{DA90E163-4313-4CA2-B565-C4480351BC6F}" type="presOf" srcId="{38C59746-76EB-47E4-875A-6930C9F38E48}" destId="{830DB30D-D179-4E5A-A3E5-11FA23337DA7}" srcOrd="0" destOrd="0" presId="urn:microsoft.com/office/officeart/2005/8/layout/lProcess2"/>
    <dgm:cxn modelId="{7B888735-0ADA-4837-A378-2702DE7D6A75}" type="presOf" srcId="{B8E7CCB1-BCF5-42D4-9694-A403930B96AA}" destId="{F5FD9236-B91E-4CF1-B5FD-D02747E33DB1}" srcOrd="1" destOrd="0" presId="urn:microsoft.com/office/officeart/2005/8/layout/lProcess2"/>
    <dgm:cxn modelId="{37196E94-D92D-4ADB-BFDC-25E78924BD64}" type="presOf" srcId="{951EDFC6-0190-49EE-A7E3-448407F771B6}" destId="{5621211A-7AE0-452D-AD5D-1F4F9E8B4FA2}" srcOrd="0" destOrd="0" presId="urn:microsoft.com/office/officeart/2005/8/layout/lProcess2"/>
    <dgm:cxn modelId="{B406D1A3-189B-4C5C-8629-4772158427CF}" srcId="{951EDFC6-0190-49EE-A7E3-448407F771B6}" destId="{E3A278BB-2386-48C6-9D51-534D4753C644}" srcOrd="2" destOrd="0" parTransId="{C6AFDE87-3B17-45CF-B635-E915CCE9F3B9}" sibTransId="{6821CF9E-970C-4F19-8D9E-C6BDC8896638}"/>
    <dgm:cxn modelId="{8C43ACFB-9AAD-45F8-94EA-C2E386A6D6A4}" type="presOf" srcId="{0F0774F5-01A2-40F4-80E5-25A91262F0CE}" destId="{C6A18641-7523-49EC-B754-CF8ED54833D4}" srcOrd="0" destOrd="0" presId="urn:microsoft.com/office/officeart/2005/8/layout/lProcess2"/>
    <dgm:cxn modelId="{95F77699-83C4-4588-B3B7-190DE1E97ACC}" type="presParOf" srcId="{5621211A-7AE0-452D-AD5D-1F4F9E8B4FA2}" destId="{59DCF1DA-6D3F-4756-96AA-4784F1E88496}" srcOrd="0" destOrd="0" presId="urn:microsoft.com/office/officeart/2005/8/layout/lProcess2"/>
    <dgm:cxn modelId="{D4656029-B0DF-49B5-8098-08678DE43452}" type="presParOf" srcId="{59DCF1DA-6D3F-4756-96AA-4784F1E88496}" destId="{F8CEA963-464B-45C6-B0E3-5228E03B4E4E}" srcOrd="0" destOrd="0" presId="urn:microsoft.com/office/officeart/2005/8/layout/lProcess2"/>
    <dgm:cxn modelId="{69C14FBE-9043-436F-A0D3-8E4C3DE8A5B0}" type="presParOf" srcId="{59DCF1DA-6D3F-4756-96AA-4784F1E88496}" destId="{F5FD9236-B91E-4CF1-B5FD-D02747E33DB1}" srcOrd="1" destOrd="0" presId="urn:microsoft.com/office/officeart/2005/8/layout/lProcess2"/>
    <dgm:cxn modelId="{D59CBED5-A180-4A11-A177-B032929E0B22}" type="presParOf" srcId="{59DCF1DA-6D3F-4756-96AA-4784F1E88496}" destId="{553E804C-AC96-4DE7-8DB5-C718492B6C5D}" srcOrd="2" destOrd="0" presId="urn:microsoft.com/office/officeart/2005/8/layout/lProcess2"/>
    <dgm:cxn modelId="{E5B28EDA-DAC4-440F-81B5-3EB82A4946C8}" type="presParOf" srcId="{553E804C-AC96-4DE7-8DB5-C718492B6C5D}" destId="{89D8A045-B96C-46E8-BFB2-9F0344E5C7A6}" srcOrd="0" destOrd="0" presId="urn:microsoft.com/office/officeart/2005/8/layout/lProcess2"/>
    <dgm:cxn modelId="{263A1989-5433-4D8C-AEC4-AA9DEB989862}" type="presParOf" srcId="{89D8A045-B96C-46E8-BFB2-9F0344E5C7A6}" destId="{2D4A2836-A917-4F85-8FAA-1CB8CCF5C3ED}" srcOrd="0" destOrd="0" presId="urn:microsoft.com/office/officeart/2005/8/layout/lProcess2"/>
    <dgm:cxn modelId="{3D419D0F-4CA9-41C2-8C28-5CB7D5E1D2E5}" type="presParOf" srcId="{89D8A045-B96C-46E8-BFB2-9F0344E5C7A6}" destId="{BB68F8A4-3F1F-4FCC-B5EF-CB4FEEDAC95E}" srcOrd="1" destOrd="0" presId="urn:microsoft.com/office/officeart/2005/8/layout/lProcess2"/>
    <dgm:cxn modelId="{3D99F7A7-F102-4DB3-961C-A345A1383ABF}" type="presParOf" srcId="{89D8A045-B96C-46E8-BFB2-9F0344E5C7A6}" destId="{561C32F2-5922-4C34-8BA2-404CDCA148D2}" srcOrd="2" destOrd="0" presId="urn:microsoft.com/office/officeart/2005/8/layout/lProcess2"/>
    <dgm:cxn modelId="{E7570E8F-C8AC-48C9-8030-CB61D5E2B33E}" type="presParOf" srcId="{89D8A045-B96C-46E8-BFB2-9F0344E5C7A6}" destId="{05AEDDD3-1A60-4833-94D3-B4E17CF10F31}" srcOrd="3" destOrd="0" presId="urn:microsoft.com/office/officeart/2005/8/layout/lProcess2"/>
    <dgm:cxn modelId="{6EAA7A42-6CC8-47B9-ACE8-F48AAC2A770B}" type="presParOf" srcId="{89D8A045-B96C-46E8-BFB2-9F0344E5C7A6}" destId="{08ED8517-8ED6-4ED0-A7B4-7B52D1787B88}" srcOrd="4" destOrd="0" presId="urn:microsoft.com/office/officeart/2005/8/layout/lProcess2"/>
    <dgm:cxn modelId="{C4B50BE5-C482-48D7-8D22-FFA428C28781}" type="presParOf" srcId="{5621211A-7AE0-452D-AD5D-1F4F9E8B4FA2}" destId="{E0067806-C214-4715-8ABA-B3747F7E018F}" srcOrd="1" destOrd="0" presId="urn:microsoft.com/office/officeart/2005/8/layout/lProcess2"/>
    <dgm:cxn modelId="{7843A6A6-8C68-4960-AE75-A73D8584D66D}" type="presParOf" srcId="{5621211A-7AE0-452D-AD5D-1F4F9E8B4FA2}" destId="{9C7CA4AC-0E20-4C4F-9C59-C4A06FD7779C}" srcOrd="2" destOrd="0" presId="urn:microsoft.com/office/officeart/2005/8/layout/lProcess2"/>
    <dgm:cxn modelId="{1AB879B4-8793-435D-9C13-6AC505EF331B}" type="presParOf" srcId="{9C7CA4AC-0E20-4C4F-9C59-C4A06FD7779C}" destId="{C6A18641-7523-49EC-B754-CF8ED54833D4}" srcOrd="0" destOrd="0" presId="urn:microsoft.com/office/officeart/2005/8/layout/lProcess2"/>
    <dgm:cxn modelId="{3E0BD326-81AE-405D-BAE1-C503C0742F3D}" type="presParOf" srcId="{9C7CA4AC-0E20-4C4F-9C59-C4A06FD7779C}" destId="{80791A38-6457-40E4-A979-5D127FBF12E3}" srcOrd="1" destOrd="0" presId="urn:microsoft.com/office/officeart/2005/8/layout/lProcess2"/>
    <dgm:cxn modelId="{345E0870-2E8B-421A-A23F-52647E272B53}" type="presParOf" srcId="{9C7CA4AC-0E20-4C4F-9C59-C4A06FD7779C}" destId="{EB057CA3-0953-40F7-B4DD-5B4AAD9018EE}" srcOrd="2" destOrd="0" presId="urn:microsoft.com/office/officeart/2005/8/layout/lProcess2"/>
    <dgm:cxn modelId="{F4A3047E-4299-4ABB-BEAE-7930935480EA}" type="presParOf" srcId="{EB057CA3-0953-40F7-B4DD-5B4AAD9018EE}" destId="{43CAEA84-98EE-4201-AE77-E33F94E06180}" srcOrd="0" destOrd="0" presId="urn:microsoft.com/office/officeart/2005/8/layout/lProcess2"/>
    <dgm:cxn modelId="{EFCD0A34-0A5B-4DE0-88C4-DEFD433B198E}" type="presParOf" srcId="{43CAEA84-98EE-4201-AE77-E33F94E06180}" destId="{E42C49E8-CD58-4FF1-8C8F-530FA75244BB}" srcOrd="0" destOrd="0" presId="urn:microsoft.com/office/officeart/2005/8/layout/lProcess2"/>
    <dgm:cxn modelId="{5DE1E82A-D5F8-4CE5-8F23-FA2802803800}" type="presParOf" srcId="{43CAEA84-98EE-4201-AE77-E33F94E06180}" destId="{55AB3FC8-2C60-4EB2-A57F-9B0D9B58013A}" srcOrd="1" destOrd="0" presId="urn:microsoft.com/office/officeart/2005/8/layout/lProcess2"/>
    <dgm:cxn modelId="{F0DDD31A-CDCA-4C77-B527-FED06D024592}" type="presParOf" srcId="{43CAEA84-98EE-4201-AE77-E33F94E06180}" destId="{2DD30E4E-59F7-4706-8975-F6E5625855C3}" srcOrd="2" destOrd="0" presId="urn:microsoft.com/office/officeart/2005/8/layout/lProcess2"/>
    <dgm:cxn modelId="{66F94508-C1D3-44B9-97C6-F7C75B129658}" type="presParOf" srcId="{43CAEA84-98EE-4201-AE77-E33F94E06180}" destId="{4DA6906C-9BB7-4096-AD07-98D1772300D1}" srcOrd="3" destOrd="0" presId="urn:microsoft.com/office/officeart/2005/8/layout/lProcess2"/>
    <dgm:cxn modelId="{3A743A6C-BAF7-4CE0-99E0-BB26F019D133}" type="presParOf" srcId="{43CAEA84-98EE-4201-AE77-E33F94E06180}" destId="{C34EE9F0-25AF-48A6-8618-341EA8D1381F}" srcOrd="4" destOrd="0" presId="urn:microsoft.com/office/officeart/2005/8/layout/lProcess2"/>
    <dgm:cxn modelId="{5D5FB9CE-2E5D-41DC-B86D-0847C00D4B38}" type="presParOf" srcId="{5621211A-7AE0-452D-AD5D-1F4F9E8B4FA2}" destId="{67919D2A-3EC9-44C3-8526-3F453160234D}" srcOrd="3" destOrd="0" presId="urn:microsoft.com/office/officeart/2005/8/layout/lProcess2"/>
    <dgm:cxn modelId="{94934BA6-34D1-4C20-8C8D-8E56A599AF72}" type="presParOf" srcId="{5621211A-7AE0-452D-AD5D-1F4F9E8B4FA2}" destId="{1B5057B0-F5FF-41CA-880B-5B8C33B32C5C}" srcOrd="4" destOrd="0" presId="urn:microsoft.com/office/officeart/2005/8/layout/lProcess2"/>
    <dgm:cxn modelId="{E090E1DC-2E91-4394-84D2-D290E0F6941D}" type="presParOf" srcId="{1B5057B0-F5FF-41CA-880B-5B8C33B32C5C}" destId="{1BBC3110-E20E-4FEC-A800-6B152A79981F}" srcOrd="0" destOrd="0" presId="urn:microsoft.com/office/officeart/2005/8/layout/lProcess2"/>
    <dgm:cxn modelId="{30AB8C0F-1019-40D6-94BC-F87B0CBC59ED}" type="presParOf" srcId="{1B5057B0-F5FF-41CA-880B-5B8C33B32C5C}" destId="{684F5941-1FCC-493C-AAE2-4C640F46FF0B}" srcOrd="1" destOrd="0" presId="urn:microsoft.com/office/officeart/2005/8/layout/lProcess2"/>
    <dgm:cxn modelId="{14032920-4389-46D4-884B-536945C9D2BE}" type="presParOf" srcId="{1B5057B0-F5FF-41CA-880B-5B8C33B32C5C}" destId="{FB8BB685-9FE6-4D93-853D-77B6EF17E4CC}" srcOrd="2" destOrd="0" presId="urn:microsoft.com/office/officeart/2005/8/layout/lProcess2"/>
    <dgm:cxn modelId="{E4B7C065-B768-47E5-BC80-416CE49B39BA}" type="presParOf" srcId="{FB8BB685-9FE6-4D93-853D-77B6EF17E4CC}" destId="{57C8994F-9630-4102-A997-035D1F6820E8}" srcOrd="0" destOrd="0" presId="urn:microsoft.com/office/officeart/2005/8/layout/lProcess2"/>
    <dgm:cxn modelId="{8AC14E27-38EC-4A0C-97A4-949574A6580F}" type="presParOf" srcId="{57C8994F-9630-4102-A997-035D1F6820E8}" destId="{045C019E-32F4-4271-9871-4F0612ADF995}" srcOrd="0" destOrd="0" presId="urn:microsoft.com/office/officeart/2005/8/layout/lProcess2"/>
    <dgm:cxn modelId="{025522A0-8019-4226-BE98-73680DC4B3E4}" type="presParOf" srcId="{57C8994F-9630-4102-A997-035D1F6820E8}" destId="{38AD0957-834E-460C-A6F7-DAD7F29426D7}" srcOrd="1" destOrd="0" presId="urn:microsoft.com/office/officeart/2005/8/layout/lProcess2"/>
    <dgm:cxn modelId="{685DC43E-E8D8-4F59-9DCB-AAF6145B7867}" type="presParOf" srcId="{57C8994F-9630-4102-A997-035D1F6820E8}" destId="{830DB30D-D179-4E5A-A3E5-11FA23337DA7}" srcOrd="2" destOrd="0" presId="urn:microsoft.com/office/officeart/2005/8/layout/lProcess2"/>
    <dgm:cxn modelId="{F469EE93-93D8-43AA-B873-F103D306EE84}" type="presParOf" srcId="{57C8994F-9630-4102-A997-035D1F6820E8}" destId="{03299F0F-65E3-45B3-8DBB-37B9F7168F80}" srcOrd="3" destOrd="0" presId="urn:microsoft.com/office/officeart/2005/8/layout/lProcess2"/>
    <dgm:cxn modelId="{2C9D8C09-BCDC-42E8-816C-D167B3021BF4}" type="presParOf" srcId="{57C8994F-9630-4102-A997-035D1F6820E8}" destId="{4B18840E-9E2E-4095-B3C9-626027D6C961}" srcOrd="4" destOrd="0" presId="urn:microsoft.com/office/officeart/2005/8/layout/l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7F4127E-7CEB-4A43-80D2-4B00895BF181}" type="datetimeFigureOut">
              <a:rPr lang="fa-IR" smtClean="0"/>
              <a:pPr/>
              <a:t>06/18/1432</a:t>
            </a:fld>
            <a:endParaRPr lang="fa-IR"/>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4C61EC9D-94A7-40BA-9138-EBCA696F8675}" type="slidenum">
              <a:rPr lang="fa-IR" smtClean="0"/>
              <a:pPr/>
              <a:t>‹#›</a:t>
            </a:fld>
            <a:endParaRPr lang="fa-I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F622AAA-1BF9-476C-9D96-5B5AC00AB6DA}" type="datetimeFigureOut">
              <a:rPr lang="fa-IR" smtClean="0"/>
              <a:pPr/>
              <a:t>06/18/1432</a:t>
            </a:fld>
            <a:endParaRPr lang="fa-IR"/>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35D429C-5A21-4C11-B50F-48AC4B4663D5}" type="slidenum">
              <a:rPr lang="fa-IR" smtClean="0"/>
              <a:pPr/>
              <a:t>‹#›</a:t>
            </a:fld>
            <a:endParaRPr lang="fa-IR"/>
          </a:p>
        </p:txBody>
      </p:sp>
    </p:spTree>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fa-IR" dirty="0"/>
          </a:p>
        </p:txBody>
      </p:sp>
      <p:sp>
        <p:nvSpPr>
          <p:cNvPr id="4" name="عنصر نائب لرقم الشريحة 3"/>
          <p:cNvSpPr>
            <a:spLocks noGrp="1"/>
          </p:cNvSpPr>
          <p:nvPr>
            <p:ph type="sldNum" sz="quarter" idx="10"/>
          </p:nvPr>
        </p:nvSpPr>
        <p:spPr/>
        <p:txBody>
          <a:bodyPr/>
          <a:lstStyle/>
          <a:p>
            <a:fld id="{635D429C-5A21-4C11-B50F-48AC4B4663D5}"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fa-IR"/>
          </a:p>
        </p:txBody>
      </p:sp>
      <p:sp>
        <p:nvSpPr>
          <p:cNvPr id="4" name="عنصر نائب لرقم الشريحة 3"/>
          <p:cNvSpPr>
            <a:spLocks noGrp="1"/>
          </p:cNvSpPr>
          <p:nvPr>
            <p:ph type="sldNum" sz="quarter" idx="10"/>
          </p:nvPr>
        </p:nvSpPr>
        <p:spPr/>
        <p:txBody>
          <a:bodyPr/>
          <a:lstStyle/>
          <a:p>
            <a:fld id="{635D429C-5A21-4C11-B50F-48AC4B4663D5}" type="slidenum">
              <a:rPr lang="fa-IR" smtClean="0"/>
              <a:pPr/>
              <a:t>27</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a-I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a-IR"/>
          </a:p>
        </p:txBody>
      </p:sp>
      <p:sp>
        <p:nvSpPr>
          <p:cNvPr id="4" name="عنصر نائب للتاريخ 3"/>
          <p:cNvSpPr>
            <a:spLocks noGrp="1"/>
          </p:cNvSpPr>
          <p:nvPr>
            <p:ph type="dt" sz="half" idx="10"/>
          </p:nvPr>
        </p:nvSpPr>
        <p:spPr/>
        <p:txBody>
          <a:bodyPr/>
          <a:lstStyle/>
          <a:p>
            <a:fld id="{6416499B-AE1D-4ED4-B83F-5A5F332DA159}" type="datetime8">
              <a:rPr lang="fa-IR" smtClean="0"/>
              <a:pPr/>
              <a:t>مه 21، 11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a-I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تاريخ 3"/>
          <p:cNvSpPr>
            <a:spLocks noGrp="1"/>
          </p:cNvSpPr>
          <p:nvPr>
            <p:ph type="dt" sz="half" idx="10"/>
          </p:nvPr>
        </p:nvSpPr>
        <p:spPr/>
        <p:txBody>
          <a:bodyPr/>
          <a:lstStyle/>
          <a:p>
            <a:fld id="{0642E2FC-031D-4367-9B55-0FBAEBA34D63}" type="datetime8">
              <a:rPr lang="fa-IR" smtClean="0"/>
              <a:pPr/>
              <a:t>مه 21، 11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a-I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تاريخ 3"/>
          <p:cNvSpPr>
            <a:spLocks noGrp="1"/>
          </p:cNvSpPr>
          <p:nvPr>
            <p:ph type="dt" sz="half" idx="10"/>
          </p:nvPr>
        </p:nvSpPr>
        <p:spPr/>
        <p:txBody>
          <a:bodyPr/>
          <a:lstStyle/>
          <a:p>
            <a:fld id="{FB6206E3-C48A-4450-9BBA-F2A9A0DDF242}" type="datetime8">
              <a:rPr lang="fa-IR" smtClean="0"/>
              <a:pPr/>
              <a:t>مه 21، 11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a-I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تاريخ 3"/>
          <p:cNvSpPr>
            <a:spLocks noGrp="1"/>
          </p:cNvSpPr>
          <p:nvPr>
            <p:ph type="dt" sz="half" idx="10"/>
          </p:nvPr>
        </p:nvSpPr>
        <p:spPr/>
        <p:txBody>
          <a:bodyPr/>
          <a:lstStyle/>
          <a:p>
            <a:fld id="{EA366B64-A896-4D0F-A3E6-51ABFB817A06}" type="datetime8">
              <a:rPr lang="fa-IR" smtClean="0"/>
              <a:pPr/>
              <a:t>مه 21، 11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fa-I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B83069-8666-4B0B-91E8-844DB914A1CD}" type="datetime8">
              <a:rPr lang="fa-IR" smtClean="0"/>
              <a:pPr/>
              <a:t>مه 21، 11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a-I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5" name="عنصر نائب للتاريخ 4"/>
          <p:cNvSpPr>
            <a:spLocks noGrp="1"/>
          </p:cNvSpPr>
          <p:nvPr>
            <p:ph type="dt" sz="half" idx="10"/>
          </p:nvPr>
        </p:nvSpPr>
        <p:spPr/>
        <p:txBody>
          <a:bodyPr/>
          <a:lstStyle/>
          <a:p>
            <a:fld id="{D5C1E2E3-AB2C-4400-94B7-758FAA7B1FAE}" type="datetime8">
              <a:rPr lang="fa-IR" smtClean="0"/>
              <a:pPr/>
              <a:t>مه 21، 11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a-I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7" name="عنصر نائب للتاريخ 6"/>
          <p:cNvSpPr>
            <a:spLocks noGrp="1"/>
          </p:cNvSpPr>
          <p:nvPr>
            <p:ph type="dt" sz="half" idx="10"/>
          </p:nvPr>
        </p:nvSpPr>
        <p:spPr/>
        <p:txBody>
          <a:bodyPr/>
          <a:lstStyle/>
          <a:p>
            <a:fld id="{CBC5AA3F-C294-4F3B-A083-2AE64A83195D}" type="datetime8">
              <a:rPr lang="fa-IR" smtClean="0"/>
              <a:pPr/>
              <a:t>مه 21، 11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a-IR"/>
          </a:p>
        </p:txBody>
      </p:sp>
      <p:sp>
        <p:nvSpPr>
          <p:cNvPr id="3" name="عنصر نائب للتاريخ 2"/>
          <p:cNvSpPr>
            <a:spLocks noGrp="1"/>
          </p:cNvSpPr>
          <p:nvPr>
            <p:ph type="dt" sz="half" idx="10"/>
          </p:nvPr>
        </p:nvSpPr>
        <p:spPr/>
        <p:txBody>
          <a:bodyPr/>
          <a:lstStyle/>
          <a:p>
            <a:fld id="{AAF43598-7714-402D-9C2C-F41C27C2EBC8}" type="datetime8">
              <a:rPr lang="fa-IR" smtClean="0"/>
              <a:pPr/>
              <a:t>مه 21، 11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42A7DA-7D9B-4F59-A8D6-FEA029E5A624}" type="datetime8">
              <a:rPr lang="fa-IR" smtClean="0"/>
              <a:pPr/>
              <a:t>مه 21، 11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fa-I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0432E8-805E-41B6-8C39-90DE1C7E2D4F}" type="datetime8">
              <a:rPr lang="fa-IR" smtClean="0"/>
              <a:pPr/>
              <a:t>مه 21، 11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fa-I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917987-AE4F-439F-964F-2164D77CE889}" type="datetime8">
              <a:rPr lang="fa-IR" smtClean="0"/>
              <a:pPr/>
              <a:t>مه 21، 11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fa-I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a-I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D3D84D-6713-4D7D-84CF-FE771F1EA6D0}" type="datetime8">
              <a:rPr lang="fa-IR" smtClean="0"/>
              <a:pPr/>
              <a:t>مه 21، 11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929190" y="5214950"/>
            <a:ext cx="3457572" cy="798509"/>
          </a:xfrm>
        </p:spPr>
        <p:txBody>
          <a:bodyPr>
            <a:normAutofit fontScale="90000"/>
          </a:bodyPr>
          <a:lstStyle/>
          <a:p>
            <a:r>
              <a:rPr lang="ar-IQ" sz="6600" dirty="0" smtClean="0">
                <a:solidFill>
                  <a:schemeClr val="bg1"/>
                </a:solidFill>
                <a:cs typeface="B Titr" pitchFamily="2" charset="-78"/>
              </a:rPr>
              <a:t>استصحاب 3</a:t>
            </a:r>
            <a:endParaRPr lang="fa-IR" sz="6600" dirty="0">
              <a:solidFill>
                <a:schemeClr val="bg1"/>
              </a:solidFill>
              <a:cs typeface="B Titr" pitchFamily="2" charset="-78"/>
            </a:endParaRPr>
          </a:p>
        </p:txBody>
      </p:sp>
      <p:sp>
        <p:nvSpPr>
          <p:cNvPr id="3" name="عنصر نائب لرقم الشريحة 2"/>
          <p:cNvSpPr>
            <a:spLocks noGrp="1"/>
          </p:cNvSpPr>
          <p:nvPr>
            <p:ph type="sldNum" sz="quarter" idx="12"/>
          </p:nvPr>
        </p:nvSpPr>
        <p:spPr/>
        <p:txBody>
          <a:bodyPr/>
          <a:lstStyle/>
          <a:p>
            <a:fld id="{0B34F065-1154-456A-91E3-76DE8E75E17B}" type="slidenum">
              <a:rPr lang="ar-SA" smtClean="0"/>
              <a:pPr/>
              <a:t>1</a:t>
            </a:fld>
            <a:endParaRPr lang="ar-SA"/>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مستطيل 31"/>
          <p:cNvSpPr/>
          <p:nvPr/>
        </p:nvSpPr>
        <p:spPr>
          <a:xfrm>
            <a:off x="214282" y="214290"/>
            <a:ext cx="6786610" cy="642942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2" name="عنوان 1"/>
          <p:cNvSpPr txBox="1">
            <a:spLocks/>
          </p:cNvSpPr>
          <p:nvPr/>
        </p:nvSpPr>
        <p:spPr>
          <a:xfrm>
            <a:off x="7500958" y="142852"/>
            <a:ext cx="1214446" cy="28575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308 تا 310</a:t>
            </a:r>
            <a:endParaRPr lang="fa-IR" sz="1600" b="1" dirty="0">
              <a:solidFill>
                <a:schemeClr val="tx1"/>
              </a:solidFill>
            </a:endParaRPr>
          </a:p>
        </p:txBody>
      </p:sp>
      <p:sp>
        <p:nvSpPr>
          <p:cNvPr id="3" name="سهم للأسفل 2"/>
          <p:cNvSpPr/>
          <p:nvPr/>
        </p:nvSpPr>
        <p:spPr>
          <a:xfrm>
            <a:off x="7143768" y="571480"/>
            <a:ext cx="1857388" cy="1571636"/>
          </a:xfrm>
          <a:prstGeom prst="downArrow">
            <a:avLst>
              <a:gd name="adj1" fmla="val 91260"/>
              <a:gd name="adj2" fmla="val 22967"/>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1600" b="1" dirty="0" smtClean="0"/>
              <a:t>اگر مقصود از قاعده یقین اثبات </a:t>
            </a:r>
            <a:r>
              <a:rPr lang="fa-IR" sz="1600" b="1" dirty="0" smtClean="0">
                <a:solidFill>
                  <a:srgbClr val="FFFF00"/>
                </a:solidFill>
              </a:rPr>
              <a:t>اصل متیقن</a:t>
            </a:r>
            <a:r>
              <a:rPr lang="fa-IR" sz="1600" b="1" dirty="0" smtClean="0"/>
              <a:t> و نیز </a:t>
            </a:r>
            <a:r>
              <a:rPr lang="fa-IR" sz="1600" b="1" dirty="0" smtClean="0">
                <a:solidFill>
                  <a:srgbClr val="FFFF00"/>
                </a:solidFill>
              </a:rPr>
              <a:t>استمرار آن</a:t>
            </a:r>
            <a:r>
              <a:rPr lang="fa-IR" sz="1600" b="1" dirty="0" smtClean="0"/>
              <a:t> باشد</a:t>
            </a:r>
            <a:endParaRPr lang="fa-IR" sz="1600" dirty="0"/>
          </a:p>
        </p:txBody>
      </p:sp>
      <p:sp>
        <p:nvSpPr>
          <p:cNvPr id="4" name="مستطيل مستدير الزوايا 3"/>
          <p:cNvSpPr/>
          <p:nvPr/>
        </p:nvSpPr>
        <p:spPr>
          <a:xfrm>
            <a:off x="7429520" y="5214950"/>
            <a:ext cx="1500198" cy="928693"/>
          </a:xfrm>
          <a:prstGeom prst="roundRect">
            <a:avLst>
              <a:gd name="adj" fmla="val 9572"/>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lnSpc>
                <a:spcPct val="150000"/>
              </a:lnSpc>
            </a:pPr>
            <a:r>
              <a:rPr lang="fa-IR" sz="1600" b="1" dirty="0" smtClean="0">
                <a:solidFill>
                  <a:srgbClr val="FFFF00"/>
                </a:solidFill>
              </a:rPr>
              <a:t>كُلُّ شَيْ‏ءٍ نَظِيفٌ حَتَّى تَعْلَمَ أَنَّهُ قَذِرٌ</a:t>
            </a:r>
          </a:p>
        </p:txBody>
      </p:sp>
      <p:sp>
        <p:nvSpPr>
          <p:cNvPr id="6" name="مستطيل 5"/>
          <p:cNvSpPr/>
          <p:nvPr/>
        </p:nvSpPr>
        <p:spPr>
          <a:xfrm>
            <a:off x="285720" y="327447"/>
            <a:ext cx="6643734" cy="50006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روایت نمی تواند همزمان دلالت بر </a:t>
            </a:r>
            <a:r>
              <a:rPr lang="fa-IR" sz="1500" b="1" dirty="0" smtClean="0">
                <a:solidFill>
                  <a:srgbClr val="FFFF00"/>
                </a:solidFill>
              </a:rPr>
              <a:t>قاعده طهارت </a:t>
            </a:r>
            <a:r>
              <a:rPr lang="fa-IR" sz="1500" b="1" dirty="0" smtClean="0"/>
              <a:t>(ظاهر) و </a:t>
            </a:r>
            <a:r>
              <a:rPr lang="fa-IR" sz="1500" b="1" dirty="0" smtClean="0">
                <a:solidFill>
                  <a:srgbClr val="FFFF00"/>
                </a:solidFill>
              </a:rPr>
              <a:t>استصحاب طهارت </a:t>
            </a:r>
            <a:r>
              <a:rPr lang="fa-IR" sz="1500" b="1" dirty="0" smtClean="0"/>
              <a:t>(غیر ظاهر) داشته باشد. </a:t>
            </a:r>
            <a:endParaRPr lang="fa-IR" sz="1500" b="1" dirty="0"/>
          </a:p>
        </p:txBody>
      </p:sp>
      <p:sp>
        <p:nvSpPr>
          <p:cNvPr id="7" name="سهم إلى اليسار 6"/>
          <p:cNvSpPr/>
          <p:nvPr/>
        </p:nvSpPr>
        <p:spPr>
          <a:xfrm>
            <a:off x="5857916" y="970389"/>
            <a:ext cx="1000132" cy="500066"/>
          </a:xfrm>
          <a:prstGeom prst="leftArrow">
            <a:avLst>
              <a:gd name="adj1" fmla="val 7720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دلیل</a:t>
            </a:r>
            <a:endParaRPr lang="fa-IR" b="1" dirty="0"/>
          </a:p>
        </p:txBody>
      </p:sp>
      <p:sp>
        <p:nvSpPr>
          <p:cNvPr id="8" name="مربع نص 7"/>
          <p:cNvSpPr txBox="1"/>
          <p:nvPr/>
        </p:nvSpPr>
        <p:spPr>
          <a:xfrm>
            <a:off x="1785950" y="898951"/>
            <a:ext cx="3714776" cy="323165"/>
          </a:xfrm>
          <a:prstGeom prst="rect">
            <a:avLst/>
          </a:prstGeom>
          <a:noFill/>
        </p:spPr>
        <p:txBody>
          <a:bodyPr wrap="square" rtlCol="1">
            <a:spAutoFit/>
          </a:bodyPr>
          <a:lstStyle/>
          <a:p>
            <a:r>
              <a:rPr lang="fa-IR" sz="1500" dirty="0" smtClean="0"/>
              <a:t>جامع مشترکی میان آن دو وجود ندارد.</a:t>
            </a:r>
            <a:endParaRPr lang="fa-IR" sz="1500" dirty="0"/>
          </a:p>
        </p:txBody>
      </p:sp>
      <p:sp>
        <p:nvSpPr>
          <p:cNvPr id="9" name="مربع نص 8"/>
          <p:cNvSpPr txBox="1"/>
          <p:nvPr/>
        </p:nvSpPr>
        <p:spPr>
          <a:xfrm>
            <a:off x="71438" y="1256141"/>
            <a:ext cx="5500726" cy="315471"/>
          </a:xfrm>
          <a:prstGeom prst="rect">
            <a:avLst/>
          </a:prstGeom>
          <a:noFill/>
        </p:spPr>
        <p:txBody>
          <a:bodyPr wrap="square" rtlCol="1">
            <a:spAutoFit/>
          </a:bodyPr>
          <a:lstStyle/>
          <a:p>
            <a:r>
              <a:rPr lang="fa-IR" sz="1450" dirty="0" smtClean="0"/>
              <a:t>چون جامع وجود ندارد اگر هر دو قصد شود استعمال لفظ در دو معنا می شود که درست نیست.</a:t>
            </a:r>
            <a:endParaRPr lang="fa-IR" sz="1450" dirty="0"/>
          </a:p>
        </p:txBody>
      </p:sp>
      <p:cxnSp>
        <p:nvCxnSpPr>
          <p:cNvPr id="10" name="رابط كسهم مستقيم 9"/>
          <p:cNvCxnSpPr>
            <a:stCxn id="7" idx="1"/>
            <a:endCxn id="8" idx="3"/>
          </p:cNvCxnSpPr>
          <p:nvPr/>
        </p:nvCxnSpPr>
        <p:spPr>
          <a:xfrm rot="10800000">
            <a:off x="5500726" y="1060534"/>
            <a:ext cx="357190" cy="159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a:stCxn id="7" idx="1"/>
            <a:endCxn id="9" idx="3"/>
          </p:cNvCxnSpPr>
          <p:nvPr/>
        </p:nvCxnSpPr>
        <p:spPr>
          <a:xfrm rot="10800000" flipV="1">
            <a:off x="5572164" y="1220421"/>
            <a:ext cx="285752" cy="193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سهم إلى اليسار 11"/>
          <p:cNvSpPr/>
          <p:nvPr/>
        </p:nvSpPr>
        <p:spPr>
          <a:xfrm>
            <a:off x="5786446" y="1928802"/>
            <a:ext cx="1143008" cy="1071570"/>
          </a:xfrm>
          <a:prstGeom prst="leftArrow">
            <a:avLst>
              <a:gd name="adj1" fmla="val 81399"/>
              <a:gd name="adj2" fmla="val 3239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بخلاف نظر صاحب فصول</a:t>
            </a:r>
            <a:endParaRPr lang="fa-IR" sz="1500" b="1" dirty="0"/>
          </a:p>
        </p:txBody>
      </p:sp>
      <p:sp>
        <p:nvSpPr>
          <p:cNvPr id="13" name="سهم إلى اليسار 12"/>
          <p:cNvSpPr/>
          <p:nvPr/>
        </p:nvSpPr>
        <p:spPr>
          <a:xfrm>
            <a:off x="4429124" y="1928802"/>
            <a:ext cx="1285884" cy="1071570"/>
          </a:xfrm>
          <a:prstGeom prst="leftArrow">
            <a:avLst>
              <a:gd name="adj1" fmla="val 81399"/>
              <a:gd name="adj2" fmla="val 2464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dirty="0" smtClean="0"/>
              <a:t>روایت همزمان دلالت بر دو اصل دارد:</a:t>
            </a:r>
            <a:endParaRPr lang="fa-IR" sz="1600" dirty="0"/>
          </a:p>
        </p:txBody>
      </p:sp>
      <p:sp>
        <p:nvSpPr>
          <p:cNvPr id="14" name="مستطيل 13"/>
          <p:cNvSpPr/>
          <p:nvPr/>
        </p:nvSpPr>
        <p:spPr>
          <a:xfrm>
            <a:off x="428564" y="1785926"/>
            <a:ext cx="385768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حکم اولی ظاهری برای اشیاء: </a:t>
            </a:r>
          </a:p>
          <a:p>
            <a:pPr algn="ctr"/>
            <a:r>
              <a:rPr lang="fa-IR" sz="1400" b="1" u="sng" dirty="0" smtClean="0"/>
              <a:t>طهارت در صورت عدم علم به نجاست</a:t>
            </a:r>
            <a:r>
              <a:rPr lang="fa-IR" sz="1400" b="1" dirty="0" smtClean="0"/>
              <a:t> است. (قاعده طهارت)</a:t>
            </a:r>
            <a:endParaRPr lang="fa-IR" sz="1400" b="1" dirty="0"/>
          </a:p>
        </p:txBody>
      </p:sp>
      <p:cxnSp>
        <p:nvCxnSpPr>
          <p:cNvPr id="15" name="رابط مستقيم 14"/>
          <p:cNvCxnSpPr/>
          <p:nvPr/>
        </p:nvCxnSpPr>
        <p:spPr>
          <a:xfrm rot="5400000">
            <a:off x="-3106747" y="3749665"/>
            <a:ext cx="621508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مستطيل 15"/>
          <p:cNvSpPr/>
          <p:nvPr/>
        </p:nvSpPr>
        <p:spPr>
          <a:xfrm>
            <a:off x="428564" y="2500306"/>
            <a:ext cx="385768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این حکم استمرار دارد تا زمان علم به نجاست. </a:t>
            </a:r>
          </a:p>
          <a:p>
            <a:pPr algn="ctr"/>
            <a:r>
              <a:rPr lang="fa-IR" sz="1400" b="1" dirty="0" smtClean="0"/>
              <a:t>(از موارد استصحاب)</a:t>
            </a:r>
            <a:endParaRPr lang="fa-IR" sz="1400" b="1" dirty="0"/>
          </a:p>
        </p:txBody>
      </p:sp>
      <p:cxnSp>
        <p:nvCxnSpPr>
          <p:cNvPr id="17" name="رابط مستقيم 16"/>
          <p:cNvCxnSpPr>
            <a:stCxn id="13" idx="1"/>
            <a:endCxn id="14" idx="3"/>
          </p:cNvCxnSpPr>
          <p:nvPr/>
        </p:nvCxnSpPr>
        <p:spPr>
          <a:xfrm rot="10800000">
            <a:off x="4286248" y="2071679"/>
            <a:ext cx="142876"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a:stCxn id="13" idx="1"/>
            <a:endCxn id="16" idx="3"/>
          </p:cNvCxnSpPr>
          <p:nvPr/>
        </p:nvCxnSpPr>
        <p:spPr>
          <a:xfrm rot="10800000" flipV="1">
            <a:off x="4286248" y="2464586"/>
            <a:ext cx="142876" cy="321471"/>
          </a:xfrm>
          <a:prstGeom prst="line">
            <a:avLst/>
          </a:prstGeom>
        </p:spPr>
        <p:style>
          <a:lnRef idx="1">
            <a:schemeClr val="accent1"/>
          </a:lnRef>
          <a:fillRef idx="0">
            <a:schemeClr val="accent1"/>
          </a:fillRef>
          <a:effectRef idx="0">
            <a:schemeClr val="accent1"/>
          </a:effectRef>
          <a:fontRef idx="minor">
            <a:schemeClr val="tx1"/>
          </a:fontRef>
        </p:style>
      </p:cxnSp>
      <p:sp>
        <p:nvSpPr>
          <p:cNvPr id="19" name="سهم إلى اليسار 18"/>
          <p:cNvSpPr/>
          <p:nvPr/>
        </p:nvSpPr>
        <p:spPr>
          <a:xfrm>
            <a:off x="6143636" y="4143380"/>
            <a:ext cx="785818" cy="857256"/>
          </a:xfrm>
          <a:prstGeom prst="leftArrow">
            <a:avLst>
              <a:gd name="adj1" fmla="val 81399"/>
              <a:gd name="adj2" fmla="val 22702"/>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پاسخ شیخ</a:t>
            </a:r>
            <a:endParaRPr lang="fa-IR" sz="1600" b="1" dirty="0"/>
          </a:p>
        </p:txBody>
      </p:sp>
      <p:sp>
        <p:nvSpPr>
          <p:cNvPr id="20" name="مربع نص 19"/>
          <p:cNvSpPr txBox="1"/>
          <p:nvPr/>
        </p:nvSpPr>
        <p:spPr>
          <a:xfrm>
            <a:off x="5357818" y="4357694"/>
            <a:ext cx="857256" cy="523220"/>
          </a:xfrm>
          <a:prstGeom prst="rect">
            <a:avLst/>
          </a:prstGeom>
          <a:noFill/>
        </p:spPr>
        <p:txBody>
          <a:bodyPr wrap="square" rtlCol="1">
            <a:spAutoFit/>
          </a:bodyPr>
          <a:lstStyle/>
          <a:p>
            <a:pPr algn="ctr"/>
            <a:r>
              <a:rPr lang="fa-IR" sz="1400" dirty="0" smtClean="0"/>
              <a:t>مقصود از </a:t>
            </a:r>
          </a:p>
          <a:p>
            <a:pPr algn="ctr"/>
            <a:r>
              <a:rPr lang="fa-IR" sz="1400" dirty="0" smtClean="0"/>
              <a:t>«این حکم»</a:t>
            </a:r>
            <a:endParaRPr lang="fa-IR" sz="1400" dirty="0"/>
          </a:p>
        </p:txBody>
      </p:sp>
      <p:sp>
        <p:nvSpPr>
          <p:cNvPr id="21" name="مستطيل 20"/>
          <p:cNvSpPr/>
          <p:nvPr/>
        </p:nvSpPr>
        <p:spPr>
          <a:xfrm>
            <a:off x="4000496" y="3643314"/>
            <a:ext cx="1000132" cy="78581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حکم مستفاد از قاعده طهارت باشد</a:t>
            </a:r>
            <a:endParaRPr lang="fa-IR" sz="1400" b="1" dirty="0"/>
          </a:p>
        </p:txBody>
      </p:sp>
      <p:sp>
        <p:nvSpPr>
          <p:cNvPr id="22" name="مستطيل 21"/>
          <p:cNvSpPr/>
          <p:nvPr/>
        </p:nvSpPr>
        <p:spPr>
          <a:xfrm>
            <a:off x="3929058" y="5572140"/>
            <a:ext cx="1071570" cy="714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حکم واقعی معلوم سابقا باشد </a:t>
            </a:r>
            <a:endParaRPr lang="fa-IR" sz="1400" b="1" dirty="0"/>
          </a:p>
        </p:txBody>
      </p:sp>
      <p:sp>
        <p:nvSpPr>
          <p:cNvPr id="23" name="سهم إلى اليسار 22"/>
          <p:cNvSpPr/>
          <p:nvPr/>
        </p:nvSpPr>
        <p:spPr>
          <a:xfrm>
            <a:off x="3714744" y="3857628"/>
            <a:ext cx="214314" cy="285752"/>
          </a:xfrm>
          <a:prstGeom prst="lef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مستطيل مستدير الزوايا 23"/>
          <p:cNvSpPr/>
          <p:nvPr/>
        </p:nvSpPr>
        <p:spPr>
          <a:xfrm>
            <a:off x="357158" y="3286124"/>
            <a:ext cx="3286148" cy="2071702"/>
          </a:xfrm>
          <a:prstGeom prst="roundRect">
            <a:avLst>
              <a:gd name="adj" fmla="val 64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dirty="0" smtClean="0"/>
              <a:t>1- استمرار آن تا زمان علم به نجاست نیست بلکه تا قیامت یا زمان نسخ آن استمرار دارد! </a:t>
            </a:r>
          </a:p>
          <a:p>
            <a:pPr algn="justLow"/>
            <a:r>
              <a:rPr lang="fa-IR" sz="1400" dirty="0" smtClean="0"/>
              <a:t>2- معقول نیست «حتی تعلم» در یک استعمال غایت برای حکمی (الف) باشد و در همان حال غایت برای حکم دیگری (ب) که حکم قبلی موضوع آن را می سازد باشد:</a:t>
            </a:r>
          </a:p>
          <a:p>
            <a:pPr algn="justLow"/>
            <a:r>
              <a:rPr lang="fa-IR" sz="1400" dirty="0" smtClean="0"/>
              <a:t>الف) کل شیء محکوم ظاهرا بالطهارة الی زمان العلم بالنجاسة</a:t>
            </a:r>
          </a:p>
          <a:p>
            <a:pPr algn="justLow"/>
            <a:r>
              <a:rPr lang="fa-IR" sz="1400" dirty="0" smtClean="0"/>
              <a:t>ب) ثبوت الطهارة للاشیاء ظاهرا الی زمان العلم بالنجاسة مستمر الی زمان العلم بالنجاسة</a:t>
            </a:r>
            <a:endParaRPr lang="fa-IR" sz="1400" dirty="0"/>
          </a:p>
        </p:txBody>
      </p:sp>
      <p:cxnSp>
        <p:nvCxnSpPr>
          <p:cNvPr id="25" name="رابط مستقيم 24"/>
          <p:cNvCxnSpPr>
            <a:stCxn id="20" idx="1"/>
            <a:endCxn id="21" idx="3"/>
          </p:cNvCxnSpPr>
          <p:nvPr/>
        </p:nvCxnSpPr>
        <p:spPr>
          <a:xfrm rot="10800000">
            <a:off x="5000628" y="4036224"/>
            <a:ext cx="357190" cy="583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stCxn id="20" idx="1"/>
            <a:endCxn id="22" idx="3"/>
          </p:cNvCxnSpPr>
          <p:nvPr/>
        </p:nvCxnSpPr>
        <p:spPr>
          <a:xfrm rot="10800000" flipV="1">
            <a:off x="5000628" y="4619304"/>
            <a:ext cx="357190" cy="1310026"/>
          </a:xfrm>
          <a:prstGeom prst="line">
            <a:avLst/>
          </a:prstGeom>
        </p:spPr>
        <p:style>
          <a:lnRef idx="1">
            <a:schemeClr val="accent1"/>
          </a:lnRef>
          <a:fillRef idx="0">
            <a:schemeClr val="accent1"/>
          </a:fillRef>
          <a:effectRef idx="0">
            <a:schemeClr val="accent1"/>
          </a:effectRef>
          <a:fontRef idx="minor">
            <a:schemeClr val="tx1"/>
          </a:fontRef>
        </p:style>
      </p:cxnSp>
      <p:sp>
        <p:nvSpPr>
          <p:cNvPr id="27" name="شكل حر 26"/>
          <p:cNvSpPr/>
          <p:nvPr/>
        </p:nvSpPr>
        <p:spPr>
          <a:xfrm>
            <a:off x="3367196" y="2837644"/>
            <a:ext cx="2847877" cy="1805802"/>
          </a:xfrm>
          <a:custGeom>
            <a:avLst/>
            <a:gdLst>
              <a:gd name="connsiteX0" fmla="*/ 0 w 2798618"/>
              <a:gd name="connsiteY0" fmla="*/ 0 h 1878280"/>
              <a:gd name="connsiteX1" fmla="*/ 391885 w 2798618"/>
              <a:gd name="connsiteY1" fmla="*/ 415637 h 1878280"/>
              <a:gd name="connsiteX2" fmla="*/ 2173184 w 2798618"/>
              <a:gd name="connsiteY2" fmla="*/ 475013 h 1878280"/>
              <a:gd name="connsiteX3" fmla="*/ 2719449 w 2798618"/>
              <a:gd name="connsiteY3" fmla="*/ 1306286 h 1878280"/>
              <a:gd name="connsiteX4" fmla="*/ 2648197 w 2798618"/>
              <a:gd name="connsiteY4" fmla="*/ 1793174 h 1878280"/>
              <a:gd name="connsiteX5" fmla="*/ 2648197 w 2798618"/>
              <a:gd name="connsiteY5" fmla="*/ 1816925 h 1878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98618" h="1878280">
                <a:moveTo>
                  <a:pt x="0" y="0"/>
                </a:moveTo>
                <a:cubicBezTo>
                  <a:pt x="14844" y="168234"/>
                  <a:pt x="29688" y="336468"/>
                  <a:pt x="391885" y="415637"/>
                </a:cubicBezTo>
                <a:cubicBezTo>
                  <a:pt x="754082" y="494806"/>
                  <a:pt x="1785257" y="326572"/>
                  <a:pt x="2173184" y="475013"/>
                </a:cubicBezTo>
                <a:cubicBezTo>
                  <a:pt x="2561111" y="623455"/>
                  <a:pt x="2640280" y="1086593"/>
                  <a:pt x="2719449" y="1306286"/>
                </a:cubicBezTo>
                <a:cubicBezTo>
                  <a:pt x="2798618" y="1525979"/>
                  <a:pt x="2660072" y="1708068"/>
                  <a:pt x="2648197" y="1793174"/>
                </a:cubicBezTo>
                <a:cubicBezTo>
                  <a:pt x="2636322" y="1878280"/>
                  <a:pt x="2642259" y="1847602"/>
                  <a:pt x="2648197" y="1816925"/>
                </a:cubicBezTo>
              </a:path>
            </a:pathLst>
          </a:cu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8" name="مستطيل مستدير الزوايا 27"/>
          <p:cNvSpPr/>
          <p:nvPr/>
        </p:nvSpPr>
        <p:spPr>
          <a:xfrm>
            <a:off x="357158" y="5500702"/>
            <a:ext cx="3214710" cy="1000132"/>
          </a:xfrm>
          <a:prstGeom prst="roundRect">
            <a:avLst>
              <a:gd name="adj" fmla="val 927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dirty="0" smtClean="0"/>
              <a:t>استمرار آن تا زمان علم به نجاست است ولی در این صورت دیگر حکم ظاهری نسبت به مشکوک بما هو مشکوک دیگر وجود ندارد. (خلاف فرض است که دلالت بر قاعده طهارت ظاهری دانسته شده)</a:t>
            </a:r>
            <a:endParaRPr lang="fa-IR" sz="1400" dirty="0"/>
          </a:p>
        </p:txBody>
      </p:sp>
      <p:sp>
        <p:nvSpPr>
          <p:cNvPr id="29" name="سهم إلى اليسار 28"/>
          <p:cNvSpPr/>
          <p:nvPr/>
        </p:nvSpPr>
        <p:spPr>
          <a:xfrm>
            <a:off x="3643306" y="5857892"/>
            <a:ext cx="214314" cy="285752"/>
          </a:xfrm>
          <a:prstGeom prst="lef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0" name="مستطيل مستدير الزوايا 29"/>
          <p:cNvSpPr/>
          <p:nvPr/>
        </p:nvSpPr>
        <p:spPr>
          <a:xfrm>
            <a:off x="7215206" y="2214554"/>
            <a:ext cx="1714512" cy="1571636"/>
          </a:xfrm>
          <a:prstGeom prst="roundRect">
            <a:avLst>
              <a:gd name="adj" fmla="val 7551"/>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b="1" dirty="0" smtClean="0"/>
              <a:t>چون جامعی میان آن دو وجود ندارد اگر هر دو قصد شود استعمال لفظ در دو معنا می شود که درست نیست.</a:t>
            </a:r>
          </a:p>
        </p:txBody>
      </p:sp>
      <p:sp>
        <p:nvSpPr>
          <p:cNvPr id="31" name="سهم للأسفل 30"/>
          <p:cNvSpPr/>
          <p:nvPr/>
        </p:nvSpPr>
        <p:spPr>
          <a:xfrm>
            <a:off x="7215206" y="3929066"/>
            <a:ext cx="1699078" cy="1214446"/>
          </a:xfrm>
          <a:prstGeom prst="downArrow">
            <a:avLst>
              <a:gd name="adj1" fmla="val 100000"/>
              <a:gd name="adj2" fmla="val 2262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b="1" dirty="0" smtClean="0">
                <a:solidFill>
                  <a:schemeClr val="bg1"/>
                </a:solidFill>
              </a:rPr>
              <a:t>نظیر آنچه در موثقه عمار (ص 72 تا 76) گفته شد</a:t>
            </a:r>
          </a:p>
        </p:txBody>
      </p:sp>
      <p:sp>
        <p:nvSpPr>
          <p:cNvPr id="35" name="سهم إلى اليسار 34"/>
          <p:cNvSpPr/>
          <p:nvPr/>
        </p:nvSpPr>
        <p:spPr>
          <a:xfrm>
            <a:off x="7072330" y="5500702"/>
            <a:ext cx="285752" cy="500066"/>
          </a:xfrm>
          <a:prstGeom prst="leftArrow">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fa-IR"/>
          </a:p>
        </p:txBody>
      </p:sp>
      <p:sp>
        <p:nvSpPr>
          <p:cNvPr id="33" name="عنصر نائب لرقم الشريحة 32"/>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0">
                                            <p:bg/>
                                          </p:spTgt>
                                        </p:tgtEl>
                                        <p:attrNameLst>
                                          <p:attrName>style.visibility</p:attrName>
                                        </p:attrNameLst>
                                      </p:cBhvr>
                                      <p:to>
                                        <p:strVal val="visible"/>
                                      </p:to>
                                    </p:set>
                                    <p:anim calcmode="lin" valueType="num">
                                      <p:cBhvr additive="base">
                                        <p:cTn id="21" dur="500" fill="hold"/>
                                        <p:tgtEl>
                                          <p:spTgt spid="30">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30">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xEl>
                                              <p:pRg st="0" end="0"/>
                                            </p:txEl>
                                          </p:spTgt>
                                        </p:tgtEl>
                                        <p:attrNameLst>
                                          <p:attrName>style.visibility</p:attrName>
                                        </p:attrNameLst>
                                      </p:cBhvr>
                                      <p:to>
                                        <p:strVal val="visible"/>
                                      </p:to>
                                    </p:set>
                                    <p:anim calcmode="lin" valueType="num">
                                      <p:cBhvr additive="base">
                                        <p:cTn id="2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bg/>
                                          </p:spTgt>
                                        </p:tgtEl>
                                        <p:attrNameLst>
                                          <p:attrName>style.visibility</p:attrName>
                                        </p:attrNameLst>
                                      </p:cBhvr>
                                      <p:to>
                                        <p:strVal val="visible"/>
                                      </p:to>
                                    </p:set>
                                    <p:anim calcmode="lin" valueType="num">
                                      <p:cBhvr additive="base">
                                        <p:cTn id="31"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31">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xEl>
                                              <p:pRg st="0" end="0"/>
                                            </p:txEl>
                                          </p:spTgt>
                                        </p:tgtEl>
                                        <p:attrNameLst>
                                          <p:attrName>style.visibility</p:attrName>
                                        </p:attrNameLst>
                                      </p:cBhvr>
                                      <p:to>
                                        <p:strVal val="visible"/>
                                      </p:to>
                                    </p:set>
                                    <p:anim calcmode="lin" valueType="num">
                                      <p:cBhvr additive="base">
                                        <p:cTn id="35"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bg/>
                                          </p:spTgt>
                                        </p:tgtEl>
                                        <p:attrNameLst>
                                          <p:attrName>style.visibility</p:attrName>
                                        </p:attrNameLst>
                                      </p:cBhvr>
                                      <p:to>
                                        <p:strVal val="visible"/>
                                      </p:to>
                                    </p:set>
                                    <p:animEffect transition="in" filter="fade">
                                      <p:cBhvr>
                                        <p:cTn id="41" dur="2000"/>
                                        <p:tgtEl>
                                          <p:spTgt spid="4">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2000"/>
                                        <p:tgtEl>
                                          <p:spTgt spid="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20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6">
                                            <p:bg/>
                                          </p:spTgt>
                                        </p:tgtEl>
                                        <p:attrNameLst>
                                          <p:attrName>style.visibility</p:attrName>
                                        </p:attrNameLst>
                                      </p:cBhvr>
                                      <p:to>
                                        <p:strVal val="visible"/>
                                      </p:to>
                                    </p:set>
                                    <p:animEffect transition="in" filter="wipe(down)">
                                      <p:cBhvr>
                                        <p:cTn id="54" dur="500"/>
                                        <p:tgtEl>
                                          <p:spTgt spid="6">
                                            <p:bg/>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Effect transition="in" filter="wipe(down)">
                                      <p:cBhvr>
                                        <p:cTn id="57" dur="500"/>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down)">
                                      <p:cBhvr>
                                        <p:cTn id="62" dur="500"/>
                                        <p:tgtEl>
                                          <p:spTgt spid="7"/>
                                        </p:tgtEl>
                                      </p:cBhvr>
                                    </p:animEffect>
                                  </p:childTnLst>
                                </p:cTn>
                              </p:par>
                              <p:par>
                                <p:cTn id="63" presetID="22" presetClass="entr" presetSubtype="4" fill="hold" nodeType="with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down)">
                                      <p:cBhvr>
                                        <p:cTn id="65" dur="500"/>
                                        <p:tgtEl>
                                          <p:spTgt spid="10"/>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ipe(down)">
                                      <p:cBhvr>
                                        <p:cTn id="68" dur="500"/>
                                        <p:tgtEl>
                                          <p:spTgt spid="8"/>
                                        </p:tgtEl>
                                      </p:cBhvr>
                                    </p:animEffect>
                                  </p:childTnLst>
                                </p:cTn>
                              </p:par>
                              <p:par>
                                <p:cTn id="69" presetID="22" presetClass="entr" presetSubtype="4" fill="hold" nodeType="with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00"/>
                                        <p:tgtEl>
                                          <p:spTgt spid="11"/>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wipe(down)">
                                      <p:cBhvr>
                                        <p:cTn id="74" dur="5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
                                            <p:bg/>
                                          </p:spTgt>
                                        </p:tgtEl>
                                        <p:attrNameLst>
                                          <p:attrName>style.visibility</p:attrName>
                                        </p:attrNameLst>
                                      </p:cBhvr>
                                      <p:to>
                                        <p:strVal val="visible"/>
                                      </p:to>
                                    </p:set>
                                    <p:anim calcmode="lin" valueType="num">
                                      <p:cBhvr additive="base">
                                        <p:cTn id="79"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bg/>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2">
                                            <p:txEl>
                                              <p:pRg st="0" end="0"/>
                                            </p:txEl>
                                          </p:spTgt>
                                        </p:tgtEl>
                                        <p:attrNameLst>
                                          <p:attrName>style.visibility</p:attrName>
                                        </p:attrNameLst>
                                      </p:cBhvr>
                                      <p:to>
                                        <p:strVal val="visible"/>
                                      </p:to>
                                    </p:set>
                                    <p:anim calcmode="lin" valueType="num">
                                      <p:cBhvr additive="base">
                                        <p:cTn id="8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
                                            <p:bg/>
                                          </p:spTgt>
                                        </p:tgtEl>
                                        <p:attrNameLst>
                                          <p:attrName>style.visibility</p:attrName>
                                        </p:attrNameLst>
                                      </p:cBhvr>
                                      <p:to>
                                        <p:strVal val="visible"/>
                                      </p:to>
                                    </p:set>
                                    <p:anim calcmode="lin" valueType="num">
                                      <p:cBhvr additive="base">
                                        <p:cTn id="87"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88" dur="500" fill="hold"/>
                                        <p:tgtEl>
                                          <p:spTgt spid="13">
                                            <p:bg/>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
                                            <p:txEl>
                                              <p:pRg st="0" end="0"/>
                                            </p:txEl>
                                          </p:spTgt>
                                        </p:tgtEl>
                                        <p:attrNameLst>
                                          <p:attrName>style.visibility</p:attrName>
                                        </p:attrNameLst>
                                      </p:cBhvr>
                                      <p:to>
                                        <p:strVal val="visible"/>
                                      </p:to>
                                    </p:set>
                                    <p:anim calcmode="lin" valueType="num">
                                      <p:cBhvr additive="base">
                                        <p:cTn id="9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additive="base">
                                        <p:cTn id="97" dur="500" fill="hold"/>
                                        <p:tgtEl>
                                          <p:spTgt spid="17"/>
                                        </p:tgtEl>
                                        <p:attrNameLst>
                                          <p:attrName>ppt_x</p:attrName>
                                        </p:attrNameLst>
                                      </p:cBhvr>
                                      <p:tavLst>
                                        <p:tav tm="0">
                                          <p:val>
                                            <p:strVal val="#ppt_x"/>
                                          </p:val>
                                        </p:tav>
                                        <p:tav tm="100000">
                                          <p:val>
                                            <p:strVal val="#ppt_x"/>
                                          </p:val>
                                        </p:tav>
                                      </p:tavLst>
                                    </p:anim>
                                    <p:anim calcmode="lin" valueType="num">
                                      <p:cBhvr additive="base">
                                        <p:cTn id="98" dur="500" fill="hold"/>
                                        <p:tgtEl>
                                          <p:spTgt spid="17"/>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14"/>
                                        </p:tgtEl>
                                        <p:attrNameLst>
                                          <p:attrName>style.visibility</p:attrName>
                                        </p:attrNameLst>
                                      </p:cBhvr>
                                      <p:to>
                                        <p:strVal val="visible"/>
                                      </p:to>
                                    </p:set>
                                    <p:anim calcmode="lin" valueType="num">
                                      <p:cBhvr additive="base">
                                        <p:cTn id="101" dur="500" fill="hold"/>
                                        <p:tgtEl>
                                          <p:spTgt spid="14"/>
                                        </p:tgtEl>
                                        <p:attrNameLst>
                                          <p:attrName>ppt_x</p:attrName>
                                        </p:attrNameLst>
                                      </p:cBhvr>
                                      <p:tavLst>
                                        <p:tav tm="0">
                                          <p:val>
                                            <p:strVal val="#ppt_x"/>
                                          </p:val>
                                        </p:tav>
                                        <p:tav tm="100000">
                                          <p:val>
                                            <p:strVal val="#ppt_x"/>
                                          </p:val>
                                        </p:tav>
                                      </p:tavLst>
                                    </p:anim>
                                    <p:anim calcmode="lin" valueType="num">
                                      <p:cBhvr additive="base">
                                        <p:cTn id="10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additive="base">
                                        <p:cTn id="107" dur="500" fill="hold"/>
                                        <p:tgtEl>
                                          <p:spTgt spid="18"/>
                                        </p:tgtEl>
                                        <p:attrNameLst>
                                          <p:attrName>ppt_x</p:attrName>
                                        </p:attrNameLst>
                                      </p:cBhvr>
                                      <p:tavLst>
                                        <p:tav tm="0">
                                          <p:val>
                                            <p:strVal val="#ppt_x"/>
                                          </p:val>
                                        </p:tav>
                                        <p:tav tm="100000">
                                          <p:val>
                                            <p:strVal val="#ppt_x"/>
                                          </p:val>
                                        </p:tav>
                                      </p:tavLst>
                                    </p:anim>
                                    <p:anim calcmode="lin" valueType="num">
                                      <p:cBhvr additive="base">
                                        <p:cTn id="108" dur="500" fill="hold"/>
                                        <p:tgtEl>
                                          <p:spTgt spid="1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additive="base">
                                        <p:cTn id="111" dur="500" fill="hold"/>
                                        <p:tgtEl>
                                          <p:spTgt spid="16"/>
                                        </p:tgtEl>
                                        <p:attrNameLst>
                                          <p:attrName>ppt_x</p:attrName>
                                        </p:attrNameLst>
                                      </p:cBhvr>
                                      <p:tavLst>
                                        <p:tav tm="0">
                                          <p:val>
                                            <p:strVal val="#ppt_x"/>
                                          </p:val>
                                        </p:tav>
                                        <p:tav tm="100000">
                                          <p:val>
                                            <p:strVal val="#ppt_x"/>
                                          </p:val>
                                        </p:tav>
                                      </p:tavLst>
                                    </p:anim>
                                    <p:anim calcmode="lin" valueType="num">
                                      <p:cBhvr additive="base">
                                        <p:cTn id="1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9">
                                            <p:bg/>
                                          </p:spTgt>
                                        </p:tgtEl>
                                        <p:attrNameLst>
                                          <p:attrName>style.visibility</p:attrName>
                                        </p:attrNameLst>
                                      </p:cBhvr>
                                      <p:to>
                                        <p:strVal val="visible"/>
                                      </p:to>
                                    </p:set>
                                    <p:animEffect transition="in" filter="wipe(down)">
                                      <p:cBhvr>
                                        <p:cTn id="117" dur="500"/>
                                        <p:tgtEl>
                                          <p:spTgt spid="19">
                                            <p:bg/>
                                          </p:spTgt>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19">
                                            <p:txEl>
                                              <p:pRg st="0" end="0"/>
                                            </p:txEl>
                                          </p:spTgt>
                                        </p:tgtEl>
                                        <p:attrNameLst>
                                          <p:attrName>style.visibility</p:attrName>
                                        </p:attrNameLst>
                                      </p:cBhvr>
                                      <p:to>
                                        <p:strVal val="visible"/>
                                      </p:to>
                                    </p:set>
                                    <p:animEffect transition="in" filter="wipe(down)">
                                      <p:cBhvr>
                                        <p:cTn id="120" dur="500"/>
                                        <p:tgtEl>
                                          <p:spTgt spid="19">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wipe(down)">
                                      <p:cBhvr>
                                        <p:cTn id="125" dur="500"/>
                                        <p:tgtEl>
                                          <p:spTgt spid="27"/>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20"/>
                                        </p:tgtEl>
                                        <p:attrNameLst>
                                          <p:attrName>style.visibility</p:attrName>
                                        </p:attrNameLst>
                                      </p:cBhvr>
                                      <p:to>
                                        <p:strVal val="visible"/>
                                      </p:to>
                                    </p:set>
                                    <p:animEffect transition="in" filter="wipe(down)">
                                      <p:cBhvr>
                                        <p:cTn id="128" dur="500"/>
                                        <p:tgtEl>
                                          <p:spTgt spid="20"/>
                                        </p:tgtEl>
                                      </p:cBhvr>
                                    </p:animEffect>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additive="base">
                                        <p:cTn id="133" dur="500" fill="hold"/>
                                        <p:tgtEl>
                                          <p:spTgt spid="25"/>
                                        </p:tgtEl>
                                        <p:attrNameLst>
                                          <p:attrName>ppt_x</p:attrName>
                                        </p:attrNameLst>
                                      </p:cBhvr>
                                      <p:tavLst>
                                        <p:tav tm="0">
                                          <p:val>
                                            <p:strVal val="#ppt_x"/>
                                          </p:val>
                                        </p:tav>
                                        <p:tav tm="100000">
                                          <p:val>
                                            <p:strVal val="#ppt_x"/>
                                          </p:val>
                                        </p:tav>
                                      </p:tavLst>
                                    </p:anim>
                                    <p:anim calcmode="lin" valueType="num">
                                      <p:cBhvr additive="base">
                                        <p:cTn id="134" dur="500" fill="hold"/>
                                        <p:tgtEl>
                                          <p:spTgt spid="25"/>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21"/>
                                        </p:tgtEl>
                                        <p:attrNameLst>
                                          <p:attrName>style.visibility</p:attrName>
                                        </p:attrNameLst>
                                      </p:cBhvr>
                                      <p:to>
                                        <p:strVal val="visible"/>
                                      </p:to>
                                    </p:set>
                                    <p:anim calcmode="lin" valueType="num">
                                      <p:cBhvr additive="base">
                                        <p:cTn id="137" dur="500" fill="hold"/>
                                        <p:tgtEl>
                                          <p:spTgt spid="21"/>
                                        </p:tgtEl>
                                        <p:attrNameLst>
                                          <p:attrName>ppt_x</p:attrName>
                                        </p:attrNameLst>
                                      </p:cBhvr>
                                      <p:tavLst>
                                        <p:tav tm="0">
                                          <p:val>
                                            <p:strVal val="#ppt_x"/>
                                          </p:val>
                                        </p:tav>
                                        <p:tav tm="100000">
                                          <p:val>
                                            <p:strVal val="#ppt_x"/>
                                          </p:val>
                                        </p:tav>
                                      </p:tavLst>
                                    </p:anim>
                                    <p:anim calcmode="lin" valueType="num">
                                      <p:cBhvr additive="base">
                                        <p:cTn id="1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23"/>
                                        </p:tgtEl>
                                        <p:attrNameLst>
                                          <p:attrName>style.visibility</p:attrName>
                                        </p:attrNameLst>
                                      </p:cBhvr>
                                      <p:to>
                                        <p:strVal val="visible"/>
                                      </p:to>
                                    </p:set>
                                    <p:animEffect transition="in" filter="wipe(down)">
                                      <p:cBhvr>
                                        <p:cTn id="143" dur="500"/>
                                        <p:tgtEl>
                                          <p:spTgt spid="23"/>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4"/>
                                        </p:tgtEl>
                                        <p:attrNameLst>
                                          <p:attrName>style.visibility</p:attrName>
                                        </p:attrNameLst>
                                      </p:cBhvr>
                                      <p:to>
                                        <p:strVal val="visible"/>
                                      </p:to>
                                    </p:set>
                                    <p:animEffect transition="in" filter="wipe(down)">
                                      <p:cBhvr>
                                        <p:cTn id="146" dur="500"/>
                                        <p:tgtEl>
                                          <p:spTgt spid="24"/>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nodeType="clickEffect">
                                  <p:stCondLst>
                                    <p:cond delay="0"/>
                                  </p:stCondLst>
                                  <p:childTnLst>
                                    <p:set>
                                      <p:cBhvr>
                                        <p:cTn id="150" dur="1" fill="hold">
                                          <p:stCondLst>
                                            <p:cond delay="0"/>
                                          </p:stCondLst>
                                        </p:cTn>
                                        <p:tgtEl>
                                          <p:spTgt spid="26"/>
                                        </p:tgtEl>
                                        <p:attrNameLst>
                                          <p:attrName>style.visibility</p:attrName>
                                        </p:attrNameLst>
                                      </p:cBhvr>
                                      <p:to>
                                        <p:strVal val="visible"/>
                                      </p:to>
                                    </p:set>
                                    <p:animEffect transition="in" filter="wipe(down)">
                                      <p:cBhvr>
                                        <p:cTn id="151" dur="500"/>
                                        <p:tgtEl>
                                          <p:spTgt spid="26"/>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22"/>
                                        </p:tgtEl>
                                        <p:attrNameLst>
                                          <p:attrName>style.visibility</p:attrName>
                                        </p:attrNameLst>
                                      </p:cBhvr>
                                      <p:to>
                                        <p:strVal val="visible"/>
                                      </p:to>
                                    </p:set>
                                    <p:animEffect transition="in" filter="wipe(down)">
                                      <p:cBhvr>
                                        <p:cTn id="154" dur="500"/>
                                        <p:tgtEl>
                                          <p:spTgt spid="22"/>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grpId="0" nodeType="clickEffect">
                                  <p:stCondLst>
                                    <p:cond delay="0"/>
                                  </p:stCondLst>
                                  <p:childTnLst>
                                    <p:set>
                                      <p:cBhvr>
                                        <p:cTn id="158" dur="1" fill="hold">
                                          <p:stCondLst>
                                            <p:cond delay="0"/>
                                          </p:stCondLst>
                                        </p:cTn>
                                        <p:tgtEl>
                                          <p:spTgt spid="29"/>
                                        </p:tgtEl>
                                        <p:attrNameLst>
                                          <p:attrName>style.visibility</p:attrName>
                                        </p:attrNameLst>
                                      </p:cBhvr>
                                      <p:to>
                                        <p:strVal val="visible"/>
                                      </p:to>
                                    </p:set>
                                    <p:animEffect transition="in" filter="wipe(down)">
                                      <p:cBhvr>
                                        <p:cTn id="159" dur="500"/>
                                        <p:tgtEl>
                                          <p:spTgt spid="29"/>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28"/>
                                        </p:tgtEl>
                                        <p:attrNameLst>
                                          <p:attrName>style.visibility</p:attrName>
                                        </p:attrNameLst>
                                      </p:cBhvr>
                                      <p:to>
                                        <p:strVal val="visible"/>
                                      </p:to>
                                    </p:set>
                                    <p:animEffect transition="in" filter="wipe(down)">
                                      <p:cBhvr>
                                        <p:cTn id="1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 grpId="0" build="allAtOnce" animBg="1"/>
      <p:bldP spid="4" grpId="0" build="allAtOnce" animBg="1"/>
      <p:bldP spid="6" grpId="0" build="allAtOnce" animBg="1"/>
      <p:bldP spid="7" grpId="0" animBg="1"/>
      <p:bldP spid="8" grpId="0"/>
      <p:bldP spid="9" grpId="0"/>
      <p:bldP spid="12" grpId="0" build="allAtOnce" animBg="1"/>
      <p:bldP spid="13" grpId="0" build="allAtOnce" animBg="1"/>
      <p:bldP spid="14" grpId="0" animBg="1"/>
      <p:bldP spid="16" grpId="0" animBg="1"/>
      <p:bldP spid="19" grpId="0" build="allAtOnce" animBg="1"/>
      <p:bldP spid="20" grpId="0"/>
      <p:bldP spid="21" grpId="0" animBg="1"/>
      <p:bldP spid="22" grpId="0" animBg="1"/>
      <p:bldP spid="23" grpId="0" animBg="1"/>
      <p:bldP spid="24" grpId="0" animBg="1"/>
      <p:bldP spid="27" grpId="0" animBg="1"/>
      <p:bldP spid="28" grpId="0" animBg="1"/>
      <p:bldP spid="29" grpId="0" animBg="1"/>
      <p:bldP spid="30" grpId="0" build="allAtOnce" animBg="1"/>
      <p:bldP spid="31"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286116" y="2143116"/>
            <a:ext cx="2714644" cy="207170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t>عدالت زید</a:t>
            </a:r>
            <a:endParaRPr lang="fa-IR" sz="4000" dirty="0"/>
          </a:p>
        </p:txBody>
      </p:sp>
      <p:sp>
        <p:nvSpPr>
          <p:cNvPr id="3" name="مستطيل 2"/>
          <p:cNvSpPr/>
          <p:nvPr/>
        </p:nvSpPr>
        <p:spPr>
          <a:xfrm>
            <a:off x="3214678" y="857232"/>
            <a:ext cx="2786082" cy="10001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t>جمعه</a:t>
            </a:r>
            <a:endParaRPr lang="fa-IR" sz="3200" dirty="0"/>
          </a:p>
        </p:txBody>
      </p:sp>
      <p:sp>
        <p:nvSpPr>
          <p:cNvPr id="4" name="مستطيل 3"/>
          <p:cNvSpPr/>
          <p:nvPr/>
        </p:nvSpPr>
        <p:spPr>
          <a:xfrm>
            <a:off x="285720" y="857232"/>
            <a:ext cx="2714644" cy="10001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t>شنبه</a:t>
            </a:r>
            <a:endParaRPr lang="fa-IR" sz="3200" dirty="0"/>
          </a:p>
        </p:txBody>
      </p:sp>
      <p:sp>
        <p:nvSpPr>
          <p:cNvPr id="5" name="مستطيل 4"/>
          <p:cNvSpPr/>
          <p:nvPr/>
        </p:nvSpPr>
        <p:spPr>
          <a:xfrm>
            <a:off x="6215042" y="857232"/>
            <a:ext cx="2500362" cy="10001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t>قبل از جمعه</a:t>
            </a:r>
            <a:endParaRPr lang="fa-IR" sz="3200" dirty="0"/>
          </a:p>
        </p:txBody>
      </p:sp>
      <p:cxnSp>
        <p:nvCxnSpPr>
          <p:cNvPr id="7" name="رابط كسهم مستقيم 6"/>
          <p:cNvCxnSpPr/>
          <p:nvPr/>
        </p:nvCxnSpPr>
        <p:spPr>
          <a:xfrm rot="10800000">
            <a:off x="6500826" y="3214686"/>
            <a:ext cx="214314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مربع نص 7"/>
          <p:cNvSpPr txBox="1"/>
          <p:nvPr/>
        </p:nvSpPr>
        <p:spPr>
          <a:xfrm>
            <a:off x="6215074" y="2643182"/>
            <a:ext cx="2500330" cy="461665"/>
          </a:xfrm>
          <a:prstGeom prst="rect">
            <a:avLst/>
          </a:prstGeom>
          <a:noFill/>
        </p:spPr>
        <p:txBody>
          <a:bodyPr wrap="square" rtlCol="1">
            <a:spAutoFit/>
          </a:bodyPr>
          <a:lstStyle/>
          <a:p>
            <a:r>
              <a:rPr lang="fa-IR" sz="2400" dirty="0" smtClean="0"/>
              <a:t>یقین به عدم عدالت زید</a:t>
            </a:r>
            <a:endParaRPr lang="fa-IR" sz="2400" dirty="0"/>
          </a:p>
        </p:txBody>
      </p:sp>
      <p:sp>
        <p:nvSpPr>
          <p:cNvPr id="9" name="عنوان 1"/>
          <p:cNvSpPr txBox="1">
            <a:spLocks/>
          </p:cNvSpPr>
          <p:nvPr/>
        </p:nvSpPr>
        <p:spPr>
          <a:xfrm>
            <a:off x="7500958" y="214290"/>
            <a:ext cx="1214446" cy="28575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309</a:t>
            </a:r>
            <a:endParaRPr lang="fa-IR" sz="1600" b="1" dirty="0">
              <a:solidFill>
                <a:schemeClr val="tx1"/>
              </a:solidFill>
            </a:endParaRPr>
          </a:p>
        </p:txBody>
      </p:sp>
      <p:sp>
        <p:nvSpPr>
          <p:cNvPr id="10" name="عنصر نائب لرقم الشريحة 9"/>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285720" y="2714619"/>
            <a:ext cx="6711772" cy="1021563"/>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             اثبات </a:t>
            </a:r>
            <a:r>
              <a:rPr lang="fa-IR" sz="2400" b="1" dirty="0" smtClean="0">
                <a:solidFill>
                  <a:srgbClr val="FFFF00"/>
                </a:solidFill>
              </a:rPr>
              <a:t>اصل متیقن </a:t>
            </a:r>
            <a:r>
              <a:rPr lang="fa-IR" sz="2400" b="1" dirty="0" smtClean="0"/>
              <a:t>و </a:t>
            </a:r>
            <a:r>
              <a:rPr lang="fa-IR" sz="2400" b="1" dirty="0" smtClean="0">
                <a:solidFill>
                  <a:srgbClr val="FFFF00"/>
                </a:solidFill>
              </a:rPr>
              <a:t>بقاء آن تا زمان یقین به خلاف </a:t>
            </a:r>
            <a:r>
              <a:rPr lang="fa-IR" sz="2400" b="1" dirty="0" smtClean="0"/>
              <a:t>باشد </a:t>
            </a:r>
            <a:endParaRPr lang="fa-IR" sz="2400" b="1" dirty="0"/>
          </a:p>
        </p:txBody>
      </p:sp>
      <p:sp>
        <p:nvSpPr>
          <p:cNvPr id="3" name="سهم إلى اليسار 2"/>
          <p:cNvSpPr/>
          <p:nvPr/>
        </p:nvSpPr>
        <p:spPr>
          <a:xfrm>
            <a:off x="7429520" y="2357430"/>
            <a:ext cx="1500198" cy="2000264"/>
          </a:xfrm>
          <a:prstGeom prst="leftArrow">
            <a:avLst>
              <a:gd name="adj1" fmla="val 83246"/>
              <a:gd name="adj2" fmla="val 2330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000" b="1" dirty="0" smtClean="0"/>
              <a:t>گونه های مقصود از قاعده یقین</a:t>
            </a:r>
            <a:endParaRPr lang="fa-IR" sz="2000" b="1" dirty="0"/>
          </a:p>
        </p:txBody>
      </p:sp>
      <p:sp>
        <p:nvSpPr>
          <p:cNvPr id="4" name="سهم إلى اليسار 3"/>
          <p:cNvSpPr/>
          <p:nvPr/>
        </p:nvSpPr>
        <p:spPr>
          <a:xfrm>
            <a:off x="285720" y="857232"/>
            <a:ext cx="6715172" cy="92869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تنها اثبات </a:t>
            </a:r>
            <a:r>
              <a:rPr lang="fa-IR" sz="2400" b="1" dirty="0" smtClean="0">
                <a:solidFill>
                  <a:srgbClr val="FFFF00"/>
                </a:solidFill>
              </a:rPr>
              <a:t>اصل متیقن</a:t>
            </a:r>
            <a:r>
              <a:rPr lang="fa-IR" sz="2400" b="1" dirty="0" smtClean="0"/>
              <a:t> باشد </a:t>
            </a:r>
            <a:endParaRPr lang="fa-IR" sz="2400" b="1" dirty="0"/>
          </a:p>
        </p:txBody>
      </p:sp>
      <p:cxnSp>
        <p:nvCxnSpPr>
          <p:cNvPr id="5" name="رابط مستقيم 4"/>
          <p:cNvCxnSpPr>
            <a:stCxn id="3" idx="1"/>
            <a:endCxn id="4" idx="3"/>
          </p:cNvCxnSpPr>
          <p:nvPr/>
        </p:nvCxnSpPr>
        <p:spPr>
          <a:xfrm rot="10800000">
            <a:off x="7000892" y="1321580"/>
            <a:ext cx="428628" cy="2035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3" idx="1"/>
            <a:endCxn id="2" idx="3"/>
          </p:cNvCxnSpPr>
          <p:nvPr/>
        </p:nvCxnSpPr>
        <p:spPr>
          <a:xfrm rot="10800000">
            <a:off x="6997492" y="3225402"/>
            <a:ext cx="432028" cy="132161"/>
          </a:xfrm>
          <a:prstGeom prst="line">
            <a:avLst/>
          </a:prstGeom>
        </p:spPr>
        <p:style>
          <a:lnRef idx="1">
            <a:schemeClr val="accent1"/>
          </a:lnRef>
          <a:fillRef idx="0">
            <a:schemeClr val="accent1"/>
          </a:fillRef>
          <a:effectRef idx="0">
            <a:schemeClr val="accent1"/>
          </a:effectRef>
          <a:fontRef idx="minor">
            <a:schemeClr val="tx1"/>
          </a:fontRef>
        </p:style>
      </p:cxnSp>
      <p:sp>
        <p:nvSpPr>
          <p:cNvPr id="9" name="سهم إلى اليسار 8"/>
          <p:cNvSpPr/>
          <p:nvPr/>
        </p:nvSpPr>
        <p:spPr>
          <a:xfrm>
            <a:off x="285720" y="4857760"/>
            <a:ext cx="6643736" cy="92869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       تنها </a:t>
            </a:r>
            <a:r>
              <a:rPr lang="fa-IR" sz="2400" b="1" dirty="0" smtClean="0">
                <a:solidFill>
                  <a:srgbClr val="FFFF00"/>
                </a:solidFill>
              </a:rPr>
              <a:t>امضای آثاری که بر یقین سابق مترتب می شود</a:t>
            </a:r>
            <a:endParaRPr lang="fa-IR" sz="2400" b="1" dirty="0">
              <a:solidFill>
                <a:srgbClr val="FFFF00"/>
              </a:solidFill>
            </a:endParaRPr>
          </a:p>
        </p:txBody>
      </p:sp>
      <p:cxnSp>
        <p:nvCxnSpPr>
          <p:cNvPr id="12" name="رابط مستقيم 11"/>
          <p:cNvCxnSpPr>
            <a:stCxn id="3" idx="1"/>
            <a:endCxn id="9" idx="3"/>
          </p:cNvCxnSpPr>
          <p:nvPr/>
        </p:nvCxnSpPr>
        <p:spPr>
          <a:xfrm rot="10800000" flipV="1">
            <a:off x="6929456" y="3357561"/>
            <a:ext cx="500064" cy="1964545"/>
          </a:xfrm>
          <a:prstGeom prst="line">
            <a:avLst/>
          </a:prstGeom>
        </p:spPr>
        <p:style>
          <a:lnRef idx="1">
            <a:schemeClr val="accent1"/>
          </a:lnRef>
          <a:fillRef idx="0">
            <a:schemeClr val="accent1"/>
          </a:fillRef>
          <a:effectRef idx="0">
            <a:schemeClr val="accent1"/>
          </a:effectRef>
          <a:fontRef idx="minor">
            <a:schemeClr val="tx1"/>
          </a:fontRef>
        </p:style>
      </p:cxnSp>
      <p:sp>
        <p:nvSpPr>
          <p:cNvPr id="61" name="شكل بيضاوي 60"/>
          <p:cNvSpPr/>
          <p:nvPr/>
        </p:nvSpPr>
        <p:spPr>
          <a:xfrm>
            <a:off x="6215074" y="1000108"/>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1</a:t>
            </a:r>
            <a:endParaRPr lang="fa-IR" sz="3200" b="1" dirty="0"/>
          </a:p>
        </p:txBody>
      </p:sp>
      <p:sp>
        <p:nvSpPr>
          <p:cNvPr id="62" name="شكل بيضاوي 61"/>
          <p:cNvSpPr/>
          <p:nvPr/>
        </p:nvSpPr>
        <p:spPr>
          <a:xfrm>
            <a:off x="6143636" y="2928934"/>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2</a:t>
            </a:r>
            <a:endParaRPr lang="fa-IR" sz="3200" b="1" dirty="0"/>
          </a:p>
        </p:txBody>
      </p:sp>
      <p:sp>
        <p:nvSpPr>
          <p:cNvPr id="63" name="شكل بيضاوي 62"/>
          <p:cNvSpPr/>
          <p:nvPr/>
        </p:nvSpPr>
        <p:spPr>
          <a:xfrm>
            <a:off x="6143636" y="5072074"/>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3</a:t>
            </a:r>
            <a:endParaRPr lang="fa-IR" sz="3200" b="1" dirty="0"/>
          </a:p>
        </p:txBody>
      </p:sp>
      <p:sp>
        <p:nvSpPr>
          <p:cNvPr id="70" name="عنوان 1"/>
          <p:cNvSpPr txBox="1">
            <a:spLocks/>
          </p:cNvSpPr>
          <p:nvPr/>
        </p:nvSpPr>
        <p:spPr>
          <a:xfrm>
            <a:off x="7572396" y="714356"/>
            <a:ext cx="1214446" cy="35719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310 و 311</a:t>
            </a:r>
            <a:endParaRPr lang="fa-IR" b="1" dirty="0">
              <a:solidFill>
                <a:schemeClr val="tx1"/>
              </a:solidFill>
            </a:endParaRPr>
          </a:p>
        </p:txBody>
      </p:sp>
      <p:sp>
        <p:nvSpPr>
          <p:cNvPr id="13" name="عنصر نائب لرقم الشريحة 12"/>
          <p:cNvSpPr>
            <a:spLocks noGrp="1"/>
          </p:cNvSpPr>
          <p:nvPr>
            <p:ph type="sldNum" sz="quarter" idx="12"/>
          </p:nvPr>
        </p:nvSpPr>
        <p:spPr/>
        <p:txBody>
          <a:bodyPr/>
          <a:lstStyle/>
          <a:p>
            <a:fld id="{0B34F065-1154-456A-91E3-76DE8E75E17B}" type="slidenum">
              <a:rPr lang="ar-SA" smtClean="0"/>
              <a:pPr/>
              <a:t>12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wipe(down)">
                                      <p:cBhvr>
                                        <p:cTn id="18" dur="500"/>
                                        <p:tgtEl>
                                          <p:spTgt spid="61"/>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wipe(down)">
                                      <p:cBhvr>
                                        <p:cTn id="29" dur="500"/>
                                        <p:tgtEl>
                                          <p:spTgt spid="62"/>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wipe(down)">
                                      <p:cBhvr>
                                        <p:cTn id="4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P spid="4" grpId="0" animBg="1"/>
      <p:bldP spid="9" grpId="0" animBg="1"/>
      <p:bldP spid="61" grpId="0" animBg="1"/>
      <p:bldP spid="62" grpId="0" animBg="1"/>
      <p:bldP spid="6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142844" y="142852"/>
            <a:ext cx="7426152" cy="571503"/>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             اثبات </a:t>
            </a:r>
            <a:r>
              <a:rPr lang="fa-IR" sz="2400" b="1" dirty="0" smtClean="0">
                <a:solidFill>
                  <a:srgbClr val="FFFF00"/>
                </a:solidFill>
              </a:rPr>
              <a:t>اصل متیقن </a:t>
            </a:r>
            <a:r>
              <a:rPr lang="fa-IR" sz="2400" b="1" dirty="0" smtClean="0"/>
              <a:t>و </a:t>
            </a:r>
            <a:r>
              <a:rPr lang="fa-IR" sz="2400" b="1" dirty="0" smtClean="0">
                <a:solidFill>
                  <a:srgbClr val="FFFF00"/>
                </a:solidFill>
              </a:rPr>
              <a:t>بقاء آن تا زمان یقین به خلاف </a:t>
            </a:r>
            <a:r>
              <a:rPr lang="fa-IR" sz="2400" b="1" dirty="0" smtClean="0"/>
              <a:t>باشد </a:t>
            </a:r>
            <a:endParaRPr lang="fa-IR" sz="2400" b="1" dirty="0"/>
          </a:p>
        </p:txBody>
      </p:sp>
      <p:sp>
        <p:nvSpPr>
          <p:cNvPr id="3" name="شكل بيضاوي 2"/>
          <p:cNvSpPr/>
          <p:nvPr/>
        </p:nvSpPr>
        <p:spPr>
          <a:xfrm>
            <a:off x="6858016" y="214289"/>
            <a:ext cx="500066" cy="4286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2</a:t>
            </a:r>
            <a:endParaRPr lang="fa-IR" sz="2400" b="1" dirty="0"/>
          </a:p>
        </p:txBody>
      </p:sp>
      <p:sp>
        <p:nvSpPr>
          <p:cNvPr id="4" name="سهم إلى اليسار 3"/>
          <p:cNvSpPr/>
          <p:nvPr/>
        </p:nvSpPr>
        <p:spPr>
          <a:xfrm>
            <a:off x="7429520" y="2786058"/>
            <a:ext cx="1571636" cy="1714512"/>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000" b="1" dirty="0" smtClean="0"/>
              <a:t>اقوال در مدرک قاعده یقین به معنای فوق</a:t>
            </a:r>
            <a:endParaRPr lang="fa-IR" sz="2000" b="1" dirty="0"/>
          </a:p>
        </p:txBody>
      </p:sp>
      <p:sp>
        <p:nvSpPr>
          <p:cNvPr id="5" name="مستطيل مستدير الزوايا 4"/>
          <p:cNvSpPr/>
          <p:nvPr/>
        </p:nvSpPr>
        <p:spPr>
          <a:xfrm>
            <a:off x="6000760" y="857232"/>
            <a:ext cx="1143008" cy="1214446"/>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شیخ انصاری:  ظاهرا مدرکی وجود ندارد.</a:t>
            </a:r>
            <a:endParaRPr lang="fa-IR" sz="1500" b="1" dirty="0"/>
          </a:p>
        </p:txBody>
      </p:sp>
      <p:sp>
        <p:nvSpPr>
          <p:cNvPr id="6" name="مستطيل مستدير الزوايا 5"/>
          <p:cNvSpPr/>
          <p:nvPr/>
        </p:nvSpPr>
        <p:spPr>
          <a:xfrm>
            <a:off x="6000760" y="3429000"/>
            <a:ext cx="1071570" cy="1071570"/>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برخی : همان مدرک </a:t>
            </a:r>
            <a:r>
              <a:rPr lang="fa-IR" sz="1500" b="1" dirty="0" smtClean="0">
                <a:solidFill>
                  <a:srgbClr val="FFFF00"/>
                </a:solidFill>
              </a:rPr>
              <a:t>قاعده تجاوز</a:t>
            </a:r>
            <a:endParaRPr lang="fa-IR" sz="1500" b="1" dirty="0">
              <a:solidFill>
                <a:srgbClr val="FFFF00"/>
              </a:solidFill>
            </a:endParaRPr>
          </a:p>
        </p:txBody>
      </p:sp>
      <p:sp>
        <p:nvSpPr>
          <p:cNvPr id="7" name="مستطيل مستدير الزوايا 6"/>
          <p:cNvSpPr/>
          <p:nvPr/>
        </p:nvSpPr>
        <p:spPr>
          <a:xfrm>
            <a:off x="5500694" y="4643446"/>
            <a:ext cx="1643074" cy="928694"/>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برخی دیگر :  همان مدرک </a:t>
            </a:r>
            <a:r>
              <a:rPr lang="fa-IR" sz="1600" b="1" dirty="0" smtClean="0">
                <a:solidFill>
                  <a:srgbClr val="FFFF00"/>
                </a:solidFill>
              </a:rPr>
              <a:t>اصالت صحت در اعتقاد مسلمان</a:t>
            </a:r>
            <a:endParaRPr lang="fa-IR" sz="1600" b="1" dirty="0">
              <a:solidFill>
                <a:srgbClr val="FFFF00"/>
              </a:solidFill>
            </a:endParaRPr>
          </a:p>
        </p:txBody>
      </p:sp>
      <p:cxnSp>
        <p:nvCxnSpPr>
          <p:cNvPr id="9" name="رابط مستقيم 8"/>
          <p:cNvCxnSpPr>
            <a:stCxn id="4" idx="1"/>
            <a:endCxn id="5" idx="3"/>
          </p:cNvCxnSpPr>
          <p:nvPr/>
        </p:nvCxnSpPr>
        <p:spPr>
          <a:xfrm rot="10800000">
            <a:off x="7143768" y="1464456"/>
            <a:ext cx="285752" cy="21788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4" idx="1"/>
            <a:endCxn id="6" idx="3"/>
          </p:cNvCxnSpPr>
          <p:nvPr/>
        </p:nvCxnSpPr>
        <p:spPr>
          <a:xfrm rot="10800000" flipV="1">
            <a:off x="7072330" y="3643313"/>
            <a:ext cx="357190"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4" idx="1"/>
            <a:endCxn id="7" idx="3"/>
          </p:cNvCxnSpPr>
          <p:nvPr/>
        </p:nvCxnSpPr>
        <p:spPr>
          <a:xfrm rot="10800000" flipV="1">
            <a:off x="7143768" y="3643313"/>
            <a:ext cx="285752" cy="1464479"/>
          </a:xfrm>
          <a:prstGeom prst="line">
            <a:avLst/>
          </a:prstGeom>
        </p:spPr>
        <p:style>
          <a:lnRef idx="1">
            <a:schemeClr val="accent1"/>
          </a:lnRef>
          <a:fillRef idx="0">
            <a:schemeClr val="accent1"/>
          </a:fillRef>
          <a:effectRef idx="0">
            <a:schemeClr val="accent1"/>
          </a:effectRef>
          <a:fontRef idx="minor">
            <a:schemeClr val="tx1"/>
          </a:fontRef>
        </p:style>
      </p:cxnSp>
      <p:sp>
        <p:nvSpPr>
          <p:cNvPr id="14" name="سهم إلى اليسار 13"/>
          <p:cNvSpPr/>
          <p:nvPr/>
        </p:nvSpPr>
        <p:spPr>
          <a:xfrm>
            <a:off x="4572000" y="857232"/>
            <a:ext cx="1357322" cy="1214446"/>
          </a:xfrm>
          <a:prstGeom prst="leftArrow">
            <a:avLst>
              <a:gd name="adj1" fmla="val 100000"/>
              <a:gd name="adj2" fmla="val 827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چون تنها مدرکی که قابل طرح است </a:t>
            </a:r>
            <a:r>
              <a:rPr lang="fa-IR" sz="1400" b="1" dirty="0" smtClean="0">
                <a:solidFill>
                  <a:srgbClr val="FFFF00"/>
                </a:solidFill>
              </a:rPr>
              <a:t>روایات</a:t>
            </a:r>
            <a:r>
              <a:rPr lang="fa-IR" sz="1400" b="1" dirty="0" smtClean="0"/>
              <a:t> پیش گفته است که این اشکالات را دارد:</a:t>
            </a:r>
            <a:endParaRPr lang="fa-IR" sz="1400" b="1" dirty="0"/>
          </a:p>
        </p:txBody>
      </p:sp>
      <p:sp>
        <p:nvSpPr>
          <p:cNvPr id="19" name="مستطيل 18"/>
          <p:cNvSpPr/>
          <p:nvPr/>
        </p:nvSpPr>
        <p:spPr>
          <a:xfrm>
            <a:off x="142844" y="857232"/>
            <a:ext cx="435771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justLow">
              <a:buAutoNum type="arabicPeriod"/>
            </a:pPr>
            <a:r>
              <a:rPr lang="fa-IR" sz="1300" b="1" dirty="0" smtClean="0"/>
              <a:t>اراده دو قاعده از این اخبار همان گونه که پیشتر گفته شد ممکن نیست و باید یکی مقصود باشد.</a:t>
            </a:r>
          </a:p>
          <a:p>
            <a:pPr marL="342900" indent="-342900" algn="justLow">
              <a:buAutoNum type="arabicPeriod"/>
            </a:pPr>
            <a:r>
              <a:rPr lang="fa-IR" sz="1300" b="1" dirty="0" smtClean="0"/>
              <a:t>اگر مدلول اخبار، قاعده یقین باشد (که چنین نیست) اراده این قاعده بدین معنا از اخبار ممکن نیست. چون:</a:t>
            </a:r>
          </a:p>
          <a:p>
            <a:pPr marL="342900" indent="-342900" algn="justLow"/>
            <a:r>
              <a:rPr lang="fa-IR" sz="1300" b="1" dirty="0" smtClean="0"/>
              <a:t>       شک در حدوث و شک در بقاء دو شک مستقلند و اراده حکم به حدوث و حکم به بقاء مستلزم استعمال در اکثر از یک معنا است. </a:t>
            </a:r>
            <a:endParaRPr lang="fa-IR" sz="1300" b="1" dirty="0"/>
          </a:p>
        </p:txBody>
      </p:sp>
      <p:sp>
        <p:nvSpPr>
          <p:cNvPr id="28" name="مستطيل 27"/>
          <p:cNvSpPr/>
          <p:nvPr/>
        </p:nvSpPr>
        <p:spPr>
          <a:xfrm>
            <a:off x="142844" y="2214554"/>
            <a:ext cx="578647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justLow"/>
            <a:r>
              <a:rPr lang="fa-IR" sz="1300" b="1" dirty="0" smtClean="0"/>
              <a:t>اگر مورد به گونه ای باشد که بر فرض اثبات حدوث، یقین به بقاء و استمرار خود به خود حاصل شود، در اینجا ممکن است گفته شود که قاعده یقین چنین حدوث و بقائی را اثبات می کند و استعمال لفظ در اکثر از یک معنا پیش نمی آید. </a:t>
            </a:r>
          </a:p>
          <a:p>
            <a:pPr marL="342900" indent="-342900" algn="justLow"/>
            <a:r>
              <a:rPr lang="fa-IR" sz="1300" b="1" dirty="0" smtClean="0"/>
              <a:t>اما چنین نیست چون:</a:t>
            </a:r>
          </a:p>
          <a:p>
            <a:pPr marL="342900" indent="-342900" algn="justLow"/>
            <a:r>
              <a:rPr lang="fa-IR" sz="1300" b="1" dirty="0" smtClean="0"/>
              <a:t>از آنجا که استمرار اثر عقلی حدوث است لذا اصل مثبت می شود که حجت نیست.</a:t>
            </a:r>
            <a:endParaRPr lang="fa-IR" sz="1300" b="1" dirty="0"/>
          </a:p>
        </p:txBody>
      </p:sp>
      <p:sp>
        <p:nvSpPr>
          <p:cNvPr id="29" name="سهم إلى اليسار 28"/>
          <p:cNvSpPr/>
          <p:nvPr/>
        </p:nvSpPr>
        <p:spPr>
          <a:xfrm>
            <a:off x="3357554" y="3500438"/>
            <a:ext cx="714380" cy="928694"/>
          </a:xfrm>
          <a:prstGeom prst="leftArrow">
            <a:avLst>
              <a:gd name="adj1" fmla="val 100000"/>
              <a:gd name="adj2" fmla="val 1121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نقد شیخ انصاری</a:t>
            </a:r>
            <a:endParaRPr lang="fa-IR" sz="1400" b="1" dirty="0"/>
          </a:p>
        </p:txBody>
      </p:sp>
      <p:sp>
        <p:nvSpPr>
          <p:cNvPr id="31" name="مستطيل 30"/>
          <p:cNvSpPr/>
          <p:nvPr/>
        </p:nvSpPr>
        <p:spPr>
          <a:xfrm>
            <a:off x="142844" y="3429000"/>
            <a:ext cx="3143272" cy="10001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buAutoNum type="arabicPeriod"/>
            </a:pPr>
            <a:r>
              <a:rPr lang="fa-IR" sz="1300" b="1" dirty="0" smtClean="0"/>
              <a:t>قاعده تجاوز متفاوت است.</a:t>
            </a:r>
          </a:p>
          <a:p>
            <a:pPr algn="justLow">
              <a:buAutoNum type="arabicPeriod"/>
            </a:pPr>
            <a:r>
              <a:rPr lang="fa-IR" sz="1300" b="1" dirty="0" smtClean="0"/>
              <a:t> قاعده تجاوز اصل حدوث را اثبات می کند و با استمرار کاری ندارد چون شک در پس از محل، موضوع این قاعده نیست.</a:t>
            </a:r>
            <a:endParaRPr lang="fa-IR" sz="1300" b="1" dirty="0"/>
          </a:p>
        </p:txBody>
      </p:sp>
      <p:sp>
        <p:nvSpPr>
          <p:cNvPr id="32" name="مستطيل 31"/>
          <p:cNvSpPr/>
          <p:nvPr/>
        </p:nvSpPr>
        <p:spPr>
          <a:xfrm>
            <a:off x="4143372" y="3429000"/>
            <a:ext cx="1785950" cy="10001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indent="-342900" algn="justLow"/>
            <a:r>
              <a:rPr lang="fa-IR" sz="1300" b="1" dirty="0" smtClean="0"/>
              <a:t>مثلا در شنبه شک می کنیم که جمعه زید عادل بوده که به دلیل گذر از زمانش ارزشی ندارد و باید بنا را بر سابق گذاشت تا یقین به خلاف</a:t>
            </a:r>
            <a:endParaRPr lang="fa-IR" sz="1300" b="1" dirty="0"/>
          </a:p>
        </p:txBody>
      </p:sp>
      <p:sp>
        <p:nvSpPr>
          <p:cNvPr id="36" name="سهم إلى اليسار 35"/>
          <p:cNvSpPr/>
          <p:nvPr/>
        </p:nvSpPr>
        <p:spPr>
          <a:xfrm>
            <a:off x="3000364" y="4714884"/>
            <a:ext cx="714380" cy="785818"/>
          </a:xfrm>
          <a:prstGeom prst="leftArrow">
            <a:avLst>
              <a:gd name="adj1" fmla="val 100000"/>
              <a:gd name="adj2" fmla="val 1121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نقد شیخ انصاری</a:t>
            </a:r>
            <a:endParaRPr lang="fa-IR" sz="1400" b="1" dirty="0"/>
          </a:p>
        </p:txBody>
      </p:sp>
      <p:sp>
        <p:nvSpPr>
          <p:cNvPr id="37" name="مستطيل 36"/>
          <p:cNvSpPr/>
          <p:nvPr/>
        </p:nvSpPr>
        <p:spPr>
          <a:xfrm>
            <a:off x="142844" y="4643446"/>
            <a:ext cx="278608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00" b="1" dirty="0" smtClean="0"/>
              <a:t>1. قاعده صحت در جایی است که متعلق به غیر باشد.</a:t>
            </a:r>
          </a:p>
          <a:p>
            <a:pPr algn="justLow"/>
            <a:r>
              <a:rPr lang="fa-IR" sz="1300" b="1" dirty="0" smtClean="0"/>
              <a:t>2. قاعده اصالت صحت اصل حدوث را اثبات می کند و با استمرار کاری ندارد چون شک در پس از محل، موضوع این قاعده نیست.</a:t>
            </a:r>
          </a:p>
        </p:txBody>
      </p:sp>
      <p:sp>
        <p:nvSpPr>
          <p:cNvPr id="20" name="عنوان 1"/>
          <p:cNvSpPr txBox="1">
            <a:spLocks/>
          </p:cNvSpPr>
          <p:nvPr/>
        </p:nvSpPr>
        <p:spPr>
          <a:xfrm>
            <a:off x="7715272" y="285728"/>
            <a:ext cx="1214446" cy="35719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311 و 312</a:t>
            </a:r>
            <a:endParaRPr lang="fa-IR" sz="1600" b="1" dirty="0">
              <a:solidFill>
                <a:schemeClr val="tx1"/>
              </a:solidFill>
            </a:endParaRPr>
          </a:p>
        </p:txBody>
      </p:sp>
      <p:sp>
        <p:nvSpPr>
          <p:cNvPr id="24" name="مستطيل مستدير الزوايا 23"/>
          <p:cNvSpPr/>
          <p:nvPr/>
        </p:nvSpPr>
        <p:spPr>
          <a:xfrm>
            <a:off x="3143240" y="5786454"/>
            <a:ext cx="4000528" cy="785818"/>
          </a:xfrm>
          <a:prstGeom prst="roundRect">
            <a:avLst>
              <a:gd name="adj" fmla="val 361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کاشف الغطاء:  تفصیل میان دو صورت زیر:</a:t>
            </a:r>
          </a:p>
          <a:p>
            <a:r>
              <a:rPr lang="fa-IR" sz="1400" b="1" dirty="0" smtClean="0">
                <a:solidFill>
                  <a:srgbClr val="FFFF00"/>
                </a:solidFill>
              </a:rPr>
              <a:t>علم</a:t>
            </a:r>
            <a:r>
              <a:rPr lang="fa-IR" sz="1400" b="1" dirty="0" smtClean="0"/>
              <a:t> به مدرک شکل گیری یقین و فساد آن دارد ... حجت نیست.</a:t>
            </a:r>
          </a:p>
          <a:p>
            <a:r>
              <a:rPr lang="fa-IR" sz="1400" b="1" dirty="0" smtClean="0"/>
              <a:t>مدرک شکل گیری یقین خود را </a:t>
            </a:r>
            <a:r>
              <a:rPr lang="fa-IR" sz="1400" b="1" dirty="0" smtClean="0">
                <a:solidFill>
                  <a:srgbClr val="FFFF00"/>
                </a:solidFill>
              </a:rPr>
              <a:t>به یاد نیاورد</a:t>
            </a:r>
            <a:r>
              <a:rPr lang="fa-IR" sz="1400" b="1" dirty="0" smtClean="0"/>
              <a:t>. ......... حجت است.</a:t>
            </a:r>
            <a:endParaRPr lang="fa-IR" sz="1400" b="1" dirty="0"/>
          </a:p>
        </p:txBody>
      </p:sp>
      <p:sp>
        <p:nvSpPr>
          <p:cNvPr id="25" name="سهم إلى اليسار 24"/>
          <p:cNvSpPr/>
          <p:nvPr/>
        </p:nvSpPr>
        <p:spPr>
          <a:xfrm>
            <a:off x="2285984" y="5786454"/>
            <a:ext cx="714380" cy="785818"/>
          </a:xfrm>
          <a:prstGeom prst="leftArrow">
            <a:avLst>
              <a:gd name="adj1" fmla="val 100000"/>
              <a:gd name="adj2" fmla="val 1121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نقد شیخ انصاری</a:t>
            </a:r>
            <a:endParaRPr lang="fa-IR" sz="1400" b="1" dirty="0"/>
          </a:p>
        </p:txBody>
      </p:sp>
      <p:sp>
        <p:nvSpPr>
          <p:cNvPr id="26" name="مستطيل 25"/>
          <p:cNvSpPr/>
          <p:nvPr/>
        </p:nvSpPr>
        <p:spPr>
          <a:xfrm>
            <a:off x="142844" y="5786454"/>
            <a:ext cx="2071702" cy="78581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indent="-342900" algn="justLow"/>
            <a:r>
              <a:rPr lang="fa-IR" sz="1300" b="1" dirty="0" smtClean="0"/>
              <a:t>گرچه این تفصیل از دو نظر پیش گفته بهتر است اما دلیلی بر اعتبار در صورت دوم آن وجود ندارد.</a:t>
            </a:r>
          </a:p>
        </p:txBody>
      </p:sp>
      <p:cxnSp>
        <p:nvCxnSpPr>
          <p:cNvPr id="30" name="رابط مستقيم 29"/>
          <p:cNvCxnSpPr>
            <a:stCxn id="4" idx="1"/>
            <a:endCxn id="24" idx="3"/>
          </p:cNvCxnSpPr>
          <p:nvPr/>
        </p:nvCxnSpPr>
        <p:spPr>
          <a:xfrm rot="10800000" flipV="1">
            <a:off x="7143768" y="3643313"/>
            <a:ext cx="285752" cy="2536049"/>
          </a:xfrm>
          <a:prstGeom prst="line">
            <a:avLst/>
          </a:prstGeom>
        </p:spPr>
        <p:style>
          <a:lnRef idx="1">
            <a:schemeClr val="accent1"/>
          </a:lnRef>
          <a:fillRef idx="0">
            <a:schemeClr val="accent1"/>
          </a:fillRef>
          <a:effectRef idx="0">
            <a:schemeClr val="accent1"/>
          </a:effectRef>
          <a:fontRef idx="minor">
            <a:schemeClr val="tx1"/>
          </a:fontRef>
        </p:style>
      </p:cxnSp>
      <p:sp>
        <p:nvSpPr>
          <p:cNvPr id="58" name="مستطيل 57"/>
          <p:cNvSpPr/>
          <p:nvPr/>
        </p:nvSpPr>
        <p:spPr>
          <a:xfrm>
            <a:off x="3786182" y="4643446"/>
            <a:ext cx="164307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342900" algn="justLow"/>
            <a:r>
              <a:rPr lang="fa-IR" sz="1300" b="1" dirty="0" smtClean="0"/>
              <a:t>بدین صورت که باید اعتقاد روز جمعه مسلمان را که در شنبه دچار شک شده تصحیح کنیم</a:t>
            </a:r>
            <a:endParaRPr lang="fa-IR" sz="1300" b="1" dirty="0"/>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13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down)">
                                      <p:cBhvr>
                                        <p:cTn id="15" dur="500"/>
                                        <p:tgtEl>
                                          <p:spTgt spid="4">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4">
                                            <p:bg/>
                                          </p:spTgt>
                                        </p:tgtEl>
                                        <p:attrNameLst>
                                          <p:attrName>style.visibility</p:attrName>
                                        </p:attrNameLst>
                                      </p:cBhvr>
                                      <p:to>
                                        <p:strVal val="visible"/>
                                      </p:to>
                                    </p:set>
                                    <p:animEffect transition="in" filter="wipe(down)">
                                      <p:cBhvr>
                                        <p:cTn id="31" dur="500"/>
                                        <p:tgtEl>
                                          <p:spTgt spid="14">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4">
                                            <p:txEl>
                                              <p:pRg st="0" end="0"/>
                                            </p:txEl>
                                          </p:spTgt>
                                        </p:tgtEl>
                                        <p:attrNameLst>
                                          <p:attrName>style.visibility</p:attrName>
                                        </p:attrNameLst>
                                      </p:cBhvr>
                                      <p:to>
                                        <p:strVal val="visible"/>
                                      </p:to>
                                    </p:set>
                                    <p:animEffect transition="in" filter="wipe(down)">
                                      <p:cBhvr>
                                        <p:cTn id="34" dur="500"/>
                                        <p:tgtEl>
                                          <p:spTgt spid="1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9">
                                            <p:bg/>
                                          </p:spTgt>
                                        </p:tgtEl>
                                        <p:attrNameLst>
                                          <p:attrName>style.visibility</p:attrName>
                                        </p:attrNameLst>
                                      </p:cBhvr>
                                      <p:to>
                                        <p:strVal val="visible"/>
                                      </p:to>
                                    </p:set>
                                    <p:animEffect transition="in" filter="wipe(down)">
                                      <p:cBhvr>
                                        <p:cTn id="39" dur="500"/>
                                        <p:tgtEl>
                                          <p:spTgt spid="19">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wipe(down)">
                                      <p:cBhvr>
                                        <p:cTn id="42" dur="500"/>
                                        <p:tgtEl>
                                          <p:spTgt spid="19">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9">
                                            <p:txEl>
                                              <p:pRg st="1" end="1"/>
                                            </p:txEl>
                                          </p:spTgt>
                                        </p:tgtEl>
                                        <p:attrNameLst>
                                          <p:attrName>style.visibility</p:attrName>
                                        </p:attrNameLst>
                                      </p:cBhvr>
                                      <p:to>
                                        <p:strVal val="visible"/>
                                      </p:to>
                                    </p:set>
                                    <p:animEffect transition="in" filter="wipe(down)">
                                      <p:cBhvr>
                                        <p:cTn id="45" dur="500"/>
                                        <p:tgtEl>
                                          <p:spTgt spid="19">
                                            <p:txEl>
                                              <p:pRg st="1" end="1"/>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9">
                                            <p:txEl>
                                              <p:pRg st="2" end="2"/>
                                            </p:txEl>
                                          </p:spTgt>
                                        </p:tgtEl>
                                        <p:attrNameLst>
                                          <p:attrName>style.visibility</p:attrName>
                                        </p:attrNameLst>
                                      </p:cBhvr>
                                      <p:to>
                                        <p:strVal val="visible"/>
                                      </p:to>
                                    </p:set>
                                    <p:animEffect transition="in" filter="wipe(down)">
                                      <p:cBhvr>
                                        <p:cTn id="48" dur="500"/>
                                        <p:tgtEl>
                                          <p:spTgt spid="19">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8">
                                            <p:bg/>
                                          </p:spTgt>
                                        </p:tgtEl>
                                        <p:attrNameLst>
                                          <p:attrName>style.visibility</p:attrName>
                                        </p:attrNameLst>
                                      </p:cBhvr>
                                      <p:to>
                                        <p:strVal val="visible"/>
                                      </p:to>
                                    </p:set>
                                    <p:animEffect transition="in" filter="wipe(down)">
                                      <p:cBhvr>
                                        <p:cTn id="53" dur="500"/>
                                        <p:tgtEl>
                                          <p:spTgt spid="28">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8">
                                            <p:txEl>
                                              <p:pRg st="0" end="0"/>
                                            </p:txEl>
                                          </p:spTgt>
                                        </p:tgtEl>
                                        <p:attrNameLst>
                                          <p:attrName>style.visibility</p:attrName>
                                        </p:attrNameLst>
                                      </p:cBhvr>
                                      <p:to>
                                        <p:strVal val="visible"/>
                                      </p:to>
                                    </p:set>
                                    <p:animEffect transition="in" filter="wipe(down)">
                                      <p:cBhvr>
                                        <p:cTn id="56" dur="500"/>
                                        <p:tgtEl>
                                          <p:spTgt spid="28">
                                            <p:txEl>
                                              <p:pRg st="0" end="0"/>
                                            </p:txEl>
                                          </p:spTgt>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28">
                                            <p:txEl>
                                              <p:pRg st="1" end="1"/>
                                            </p:txEl>
                                          </p:spTgt>
                                        </p:tgtEl>
                                        <p:attrNameLst>
                                          <p:attrName>style.visibility</p:attrName>
                                        </p:attrNameLst>
                                      </p:cBhvr>
                                      <p:to>
                                        <p:strVal val="visible"/>
                                      </p:to>
                                    </p:set>
                                    <p:animEffect transition="in" filter="wipe(down)">
                                      <p:cBhvr>
                                        <p:cTn id="59" dur="500"/>
                                        <p:tgtEl>
                                          <p:spTgt spid="28">
                                            <p:txEl>
                                              <p:pRg st="1" end="1"/>
                                            </p:txEl>
                                          </p:spTgt>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8">
                                            <p:txEl>
                                              <p:pRg st="2" end="2"/>
                                            </p:txEl>
                                          </p:spTgt>
                                        </p:tgtEl>
                                        <p:attrNameLst>
                                          <p:attrName>style.visibility</p:attrName>
                                        </p:attrNameLst>
                                      </p:cBhvr>
                                      <p:to>
                                        <p:strVal val="visible"/>
                                      </p:to>
                                    </p:set>
                                    <p:animEffect transition="in" filter="wipe(down)">
                                      <p:cBhvr>
                                        <p:cTn id="62" dur="500"/>
                                        <p:tgtEl>
                                          <p:spTgt spid="2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down)">
                                      <p:cBhvr>
                                        <p:cTn id="67" dur="500"/>
                                        <p:tgtEl>
                                          <p:spTgt spid="11"/>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wipe(down)">
                                      <p:cBhvr>
                                        <p:cTn id="70" dur="500"/>
                                        <p:tgtEl>
                                          <p:spTgt spid="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32">
                                            <p:bg/>
                                          </p:spTgt>
                                        </p:tgtEl>
                                        <p:attrNameLst>
                                          <p:attrName>style.visibility</p:attrName>
                                        </p:attrNameLst>
                                      </p:cBhvr>
                                      <p:to>
                                        <p:strVal val="visible"/>
                                      </p:to>
                                    </p:set>
                                    <p:animEffect transition="in" filter="wipe(down)">
                                      <p:cBhvr>
                                        <p:cTn id="75" dur="500"/>
                                        <p:tgtEl>
                                          <p:spTgt spid="32">
                                            <p:bg/>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2">
                                            <p:txEl>
                                              <p:pRg st="0" end="0"/>
                                            </p:txEl>
                                          </p:spTgt>
                                        </p:tgtEl>
                                        <p:attrNameLst>
                                          <p:attrName>style.visibility</p:attrName>
                                        </p:attrNameLst>
                                      </p:cBhvr>
                                      <p:to>
                                        <p:strVal val="visible"/>
                                      </p:to>
                                    </p:set>
                                    <p:animEffect transition="in" filter="wipe(down)">
                                      <p:cBhvr>
                                        <p:cTn id="78" dur="500"/>
                                        <p:tgtEl>
                                          <p:spTgt spid="32">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9">
                                            <p:bg/>
                                          </p:spTgt>
                                        </p:tgtEl>
                                        <p:attrNameLst>
                                          <p:attrName>style.visibility</p:attrName>
                                        </p:attrNameLst>
                                      </p:cBhvr>
                                      <p:to>
                                        <p:strVal val="visible"/>
                                      </p:to>
                                    </p:set>
                                    <p:animEffect transition="in" filter="wipe(down)">
                                      <p:cBhvr>
                                        <p:cTn id="83" dur="500"/>
                                        <p:tgtEl>
                                          <p:spTgt spid="29">
                                            <p:bg/>
                                          </p:spTgt>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29">
                                            <p:txEl>
                                              <p:pRg st="0" end="0"/>
                                            </p:txEl>
                                          </p:spTgt>
                                        </p:tgtEl>
                                        <p:attrNameLst>
                                          <p:attrName>style.visibility</p:attrName>
                                        </p:attrNameLst>
                                      </p:cBhvr>
                                      <p:to>
                                        <p:strVal val="visible"/>
                                      </p:to>
                                    </p:set>
                                    <p:animEffect transition="in" filter="wipe(down)">
                                      <p:cBhvr>
                                        <p:cTn id="86" dur="500"/>
                                        <p:tgtEl>
                                          <p:spTgt spid="29">
                                            <p:txEl>
                                              <p:pRg st="0" end="0"/>
                                            </p:txEl>
                                          </p:spTgt>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31">
                                            <p:bg/>
                                          </p:spTgt>
                                        </p:tgtEl>
                                        <p:attrNameLst>
                                          <p:attrName>style.visibility</p:attrName>
                                        </p:attrNameLst>
                                      </p:cBhvr>
                                      <p:to>
                                        <p:strVal val="visible"/>
                                      </p:to>
                                    </p:set>
                                    <p:animEffect transition="in" filter="wipe(down)">
                                      <p:cBhvr>
                                        <p:cTn id="89" dur="500"/>
                                        <p:tgtEl>
                                          <p:spTgt spid="31">
                                            <p:bg/>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31">
                                            <p:txEl>
                                              <p:pRg st="0" end="0"/>
                                            </p:txEl>
                                          </p:spTgt>
                                        </p:tgtEl>
                                        <p:attrNameLst>
                                          <p:attrName>style.visibility</p:attrName>
                                        </p:attrNameLst>
                                      </p:cBhvr>
                                      <p:to>
                                        <p:strVal val="visible"/>
                                      </p:to>
                                    </p:set>
                                    <p:animEffect transition="in" filter="wipe(down)">
                                      <p:cBhvr>
                                        <p:cTn id="92" dur="500"/>
                                        <p:tgtEl>
                                          <p:spTgt spid="31">
                                            <p:txEl>
                                              <p:pRg st="0" end="0"/>
                                            </p:tx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31">
                                            <p:txEl>
                                              <p:pRg st="1" end="1"/>
                                            </p:txEl>
                                          </p:spTgt>
                                        </p:tgtEl>
                                        <p:attrNameLst>
                                          <p:attrName>style.visibility</p:attrName>
                                        </p:attrNameLst>
                                      </p:cBhvr>
                                      <p:to>
                                        <p:strVal val="visible"/>
                                      </p:to>
                                    </p:set>
                                    <p:animEffect transition="in" filter="wipe(down)">
                                      <p:cBhvr>
                                        <p:cTn id="95" dur="500"/>
                                        <p:tgtEl>
                                          <p:spTgt spid="31">
                                            <p:txEl>
                                              <p:pRg st="1" end="1"/>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wipe(down)">
                                      <p:cBhvr>
                                        <p:cTn id="100" dur="500"/>
                                        <p:tgtEl>
                                          <p:spTgt spid="13"/>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down)">
                                      <p:cBhvr>
                                        <p:cTn id="103" dur="500"/>
                                        <p:tgtEl>
                                          <p:spTgt spid="7"/>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58">
                                            <p:bg/>
                                          </p:spTgt>
                                        </p:tgtEl>
                                        <p:attrNameLst>
                                          <p:attrName>style.visibility</p:attrName>
                                        </p:attrNameLst>
                                      </p:cBhvr>
                                      <p:to>
                                        <p:strVal val="visible"/>
                                      </p:to>
                                    </p:set>
                                    <p:animEffect transition="in" filter="wipe(down)">
                                      <p:cBhvr>
                                        <p:cTn id="108" dur="500"/>
                                        <p:tgtEl>
                                          <p:spTgt spid="58">
                                            <p:bg/>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58">
                                            <p:txEl>
                                              <p:pRg st="0" end="0"/>
                                            </p:txEl>
                                          </p:spTgt>
                                        </p:tgtEl>
                                        <p:attrNameLst>
                                          <p:attrName>style.visibility</p:attrName>
                                        </p:attrNameLst>
                                      </p:cBhvr>
                                      <p:to>
                                        <p:strVal val="visible"/>
                                      </p:to>
                                    </p:set>
                                    <p:animEffect transition="in" filter="wipe(down)">
                                      <p:cBhvr>
                                        <p:cTn id="111" dur="500"/>
                                        <p:tgtEl>
                                          <p:spTgt spid="58">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36">
                                            <p:bg/>
                                          </p:spTgt>
                                        </p:tgtEl>
                                        <p:attrNameLst>
                                          <p:attrName>style.visibility</p:attrName>
                                        </p:attrNameLst>
                                      </p:cBhvr>
                                      <p:to>
                                        <p:strVal val="visible"/>
                                      </p:to>
                                    </p:set>
                                    <p:animEffect transition="in" filter="wipe(down)">
                                      <p:cBhvr>
                                        <p:cTn id="116" dur="500"/>
                                        <p:tgtEl>
                                          <p:spTgt spid="36">
                                            <p:bg/>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36">
                                            <p:txEl>
                                              <p:pRg st="0" end="0"/>
                                            </p:txEl>
                                          </p:spTgt>
                                        </p:tgtEl>
                                        <p:attrNameLst>
                                          <p:attrName>style.visibility</p:attrName>
                                        </p:attrNameLst>
                                      </p:cBhvr>
                                      <p:to>
                                        <p:strVal val="visible"/>
                                      </p:to>
                                    </p:set>
                                    <p:animEffect transition="in" filter="wipe(down)">
                                      <p:cBhvr>
                                        <p:cTn id="119" dur="500"/>
                                        <p:tgtEl>
                                          <p:spTgt spid="36">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37">
                                            <p:bg/>
                                          </p:spTgt>
                                        </p:tgtEl>
                                        <p:attrNameLst>
                                          <p:attrName>style.visibility</p:attrName>
                                        </p:attrNameLst>
                                      </p:cBhvr>
                                      <p:to>
                                        <p:strVal val="visible"/>
                                      </p:to>
                                    </p:set>
                                    <p:animEffect transition="in" filter="wipe(down)">
                                      <p:cBhvr>
                                        <p:cTn id="124" dur="500"/>
                                        <p:tgtEl>
                                          <p:spTgt spid="37">
                                            <p:bg/>
                                          </p:spTgt>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37">
                                            <p:txEl>
                                              <p:pRg st="0" end="0"/>
                                            </p:txEl>
                                          </p:spTgt>
                                        </p:tgtEl>
                                        <p:attrNameLst>
                                          <p:attrName>style.visibility</p:attrName>
                                        </p:attrNameLst>
                                      </p:cBhvr>
                                      <p:to>
                                        <p:strVal val="visible"/>
                                      </p:to>
                                    </p:set>
                                    <p:animEffect transition="in" filter="wipe(down)">
                                      <p:cBhvr>
                                        <p:cTn id="127" dur="500"/>
                                        <p:tgtEl>
                                          <p:spTgt spid="37">
                                            <p:txEl>
                                              <p:pRg st="0" end="0"/>
                                            </p:txEl>
                                          </p:spTgt>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37">
                                            <p:txEl>
                                              <p:pRg st="1" end="1"/>
                                            </p:txEl>
                                          </p:spTgt>
                                        </p:tgtEl>
                                        <p:attrNameLst>
                                          <p:attrName>style.visibility</p:attrName>
                                        </p:attrNameLst>
                                      </p:cBhvr>
                                      <p:to>
                                        <p:strVal val="visible"/>
                                      </p:to>
                                    </p:set>
                                    <p:animEffect transition="in" filter="wipe(down)">
                                      <p:cBhvr>
                                        <p:cTn id="130" dur="500"/>
                                        <p:tgtEl>
                                          <p:spTgt spid="37">
                                            <p:txEl>
                                              <p:pRg st="1" end="1"/>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nodeType="click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wipe(down)">
                                      <p:cBhvr>
                                        <p:cTn id="135" dur="500"/>
                                        <p:tgtEl>
                                          <p:spTgt spid="30"/>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24"/>
                                        </p:tgtEl>
                                        <p:attrNameLst>
                                          <p:attrName>style.visibility</p:attrName>
                                        </p:attrNameLst>
                                      </p:cBhvr>
                                      <p:to>
                                        <p:strVal val="visible"/>
                                      </p:to>
                                    </p:set>
                                    <p:animEffect transition="in" filter="wipe(down)">
                                      <p:cBhvr>
                                        <p:cTn id="138" dur="500"/>
                                        <p:tgtEl>
                                          <p:spTgt spid="2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25">
                                            <p:bg/>
                                          </p:spTgt>
                                        </p:tgtEl>
                                        <p:attrNameLst>
                                          <p:attrName>style.visibility</p:attrName>
                                        </p:attrNameLst>
                                      </p:cBhvr>
                                      <p:to>
                                        <p:strVal val="visible"/>
                                      </p:to>
                                    </p:set>
                                    <p:animEffect transition="in" filter="wipe(down)">
                                      <p:cBhvr>
                                        <p:cTn id="143" dur="500"/>
                                        <p:tgtEl>
                                          <p:spTgt spid="25">
                                            <p:bg/>
                                          </p:spTgt>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5">
                                            <p:txEl>
                                              <p:pRg st="0" end="0"/>
                                            </p:txEl>
                                          </p:spTgt>
                                        </p:tgtEl>
                                        <p:attrNameLst>
                                          <p:attrName>style.visibility</p:attrName>
                                        </p:attrNameLst>
                                      </p:cBhvr>
                                      <p:to>
                                        <p:strVal val="visible"/>
                                      </p:to>
                                    </p:set>
                                    <p:animEffect transition="in" filter="wipe(down)">
                                      <p:cBhvr>
                                        <p:cTn id="146" dur="500"/>
                                        <p:tgtEl>
                                          <p:spTgt spid="25">
                                            <p:txEl>
                                              <p:pRg st="0" end="0"/>
                                            </p:txEl>
                                          </p:spTgt>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26">
                                            <p:bg/>
                                          </p:spTgt>
                                        </p:tgtEl>
                                        <p:attrNameLst>
                                          <p:attrName>style.visibility</p:attrName>
                                        </p:attrNameLst>
                                      </p:cBhvr>
                                      <p:to>
                                        <p:strVal val="visible"/>
                                      </p:to>
                                    </p:set>
                                    <p:animEffect transition="in" filter="wipe(down)">
                                      <p:cBhvr>
                                        <p:cTn id="149" dur="500"/>
                                        <p:tgtEl>
                                          <p:spTgt spid="26">
                                            <p:bg/>
                                          </p:spTgt>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26">
                                            <p:txEl>
                                              <p:pRg st="0" end="0"/>
                                            </p:txEl>
                                          </p:spTgt>
                                        </p:tgtEl>
                                        <p:attrNameLst>
                                          <p:attrName>style.visibility</p:attrName>
                                        </p:attrNameLst>
                                      </p:cBhvr>
                                      <p:to>
                                        <p:strVal val="visible"/>
                                      </p:to>
                                    </p:set>
                                    <p:animEffect transition="in" filter="wipe(down)">
                                      <p:cBhvr>
                                        <p:cTn id="15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build="allAtOnce" animBg="1"/>
      <p:bldP spid="5" grpId="0" animBg="1"/>
      <p:bldP spid="6" grpId="0" animBg="1"/>
      <p:bldP spid="7" grpId="0" animBg="1"/>
      <p:bldP spid="14" grpId="0" build="allAtOnce" animBg="1"/>
      <p:bldP spid="19" grpId="0" build="allAtOnce" animBg="1"/>
      <p:bldP spid="28" grpId="0" build="allAtOnce" animBg="1"/>
      <p:bldP spid="29" grpId="0" build="allAtOnce" animBg="1"/>
      <p:bldP spid="31" grpId="0" build="allAtOnce" animBg="1"/>
      <p:bldP spid="32" grpId="0" build="allAtOnce" animBg="1"/>
      <p:bldP spid="36" grpId="0" build="allAtOnce" animBg="1"/>
      <p:bldP spid="37" grpId="0" build="allAtOnce" animBg="1"/>
      <p:bldP spid="24" grpId="0" animBg="1"/>
      <p:bldP spid="25" grpId="0" build="allAtOnce" animBg="1"/>
      <p:bldP spid="26" grpId="0" build="allAtOnce" animBg="1"/>
      <p:bldP spid="58"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142844" y="142852"/>
            <a:ext cx="7426152" cy="571503"/>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تنها اثبات </a:t>
            </a:r>
            <a:r>
              <a:rPr lang="fa-IR" sz="2400" b="1" dirty="0" smtClean="0">
                <a:solidFill>
                  <a:srgbClr val="FFFF00"/>
                </a:solidFill>
              </a:rPr>
              <a:t>اصل متیقن</a:t>
            </a:r>
            <a:r>
              <a:rPr lang="fa-IR" sz="2400" b="1" dirty="0" smtClean="0"/>
              <a:t> باشد </a:t>
            </a:r>
            <a:endParaRPr lang="fa-IR" sz="2400" b="1" dirty="0"/>
          </a:p>
        </p:txBody>
      </p:sp>
      <p:sp>
        <p:nvSpPr>
          <p:cNvPr id="3" name="شكل بيضاوي 2"/>
          <p:cNvSpPr/>
          <p:nvPr/>
        </p:nvSpPr>
        <p:spPr>
          <a:xfrm>
            <a:off x="6858016" y="214289"/>
            <a:ext cx="500066" cy="4286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1</a:t>
            </a:r>
            <a:endParaRPr lang="fa-IR" sz="2400" b="1" dirty="0"/>
          </a:p>
        </p:txBody>
      </p:sp>
      <p:sp>
        <p:nvSpPr>
          <p:cNvPr id="4" name="عنوان 1"/>
          <p:cNvSpPr txBox="1">
            <a:spLocks/>
          </p:cNvSpPr>
          <p:nvPr/>
        </p:nvSpPr>
        <p:spPr>
          <a:xfrm>
            <a:off x="7715272" y="285728"/>
            <a:ext cx="1214446" cy="35719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ص 312</a:t>
            </a:r>
            <a:endParaRPr lang="fa-IR" sz="2000" b="1" dirty="0">
              <a:solidFill>
                <a:schemeClr val="tx1"/>
              </a:solidFill>
            </a:endParaRPr>
          </a:p>
        </p:txBody>
      </p:sp>
      <p:sp>
        <p:nvSpPr>
          <p:cNvPr id="5" name="سهم إلى اليسار 4"/>
          <p:cNvSpPr/>
          <p:nvPr/>
        </p:nvSpPr>
        <p:spPr>
          <a:xfrm>
            <a:off x="7429520" y="2285992"/>
            <a:ext cx="1571636" cy="1714512"/>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000" b="1" dirty="0" smtClean="0"/>
              <a:t>اقوال در مدرک قاعده یقین به معنای فوق</a:t>
            </a:r>
            <a:endParaRPr lang="fa-IR" sz="2000" b="1" dirty="0"/>
          </a:p>
        </p:txBody>
      </p:sp>
      <p:sp>
        <p:nvSpPr>
          <p:cNvPr id="6" name="مستطيل مستدير الزوايا 5"/>
          <p:cNvSpPr/>
          <p:nvPr/>
        </p:nvSpPr>
        <p:spPr>
          <a:xfrm>
            <a:off x="5857884" y="1071546"/>
            <a:ext cx="1285884" cy="135732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شیخ انصاری:  ظاهرا مدرکی وجود ندارد.</a:t>
            </a:r>
            <a:endParaRPr lang="fa-IR" b="1" dirty="0"/>
          </a:p>
        </p:txBody>
      </p:sp>
      <p:sp>
        <p:nvSpPr>
          <p:cNvPr id="7" name="مستطيل مستدير الزوايا 6"/>
          <p:cNvSpPr/>
          <p:nvPr/>
        </p:nvSpPr>
        <p:spPr>
          <a:xfrm>
            <a:off x="6000760" y="3714751"/>
            <a:ext cx="1143008" cy="1500199"/>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برخی : همان مدرک </a:t>
            </a:r>
            <a:r>
              <a:rPr lang="fa-IR" sz="1600" b="1" dirty="0" smtClean="0">
                <a:solidFill>
                  <a:srgbClr val="FFFF00"/>
                </a:solidFill>
              </a:rPr>
              <a:t>قاعده تجاوز</a:t>
            </a:r>
            <a:endParaRPr lang="fa-IR" sz="1600" b="1" dirty="0">
              <a:solidFill>
                <a:srgbClr val="FFFF00"/>
              </a:solidFill>
            </a:endParaRPr>
          </a:p>
        </p:txBody>
      </p:sp>
      <p:cxnSp>
        <p:nvCxnSpPr>
          <p:cNvPr id="9" name="رابط مستقيم 8"/>
          <p:cNvCxnSpPr>
            <a:stCxn id="5" idx="1"/>
            <a:endCxn id="6" idx="3"/>
          </p:cNvCxnSpPr>
          <p:nvPr/>
        </p:nvCxnSpPr>
        <p:spPr>
          <a:xfrm rot="10800000">
            <a:off x="7143768" y="1750208"/>
            <a:ext cx="285752" cy="1393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a:stCxn id="5" idx="1"/>
            <a:endCxn id="7" idx="3"/>
          </p:cNvCxnSpPr>
          <p:nvPr/>
        </p:nvCxnSpPr>
        <p:spPr>
          <a:xfrm rot="10800000" flipV="1">
            <a:off x="7143768" y="3143247"/>
            <a:ext cx="285752" cy="1321603"/>
          </a:xfrm>
          <a:prstGeom prst="line">
            <a:avLst/>
          </a:prstGeom>
        </p:spPr>
        <p:style>
          <a:lnRef idx="1">
            <a:schemeClr val="accent1"/>
          </a:lnRef>
          <a:fillRef idx="0">
            <a:schemeClr val="accent1"/>
          </a:fillRef>
          <a:effectRef idx="0">
            <a:schemeClr val="accent1"/>
          </a:effectRef>
          <a:fontRef idx="minor">
            <a:schemeClr val="tx1"/>
          </a:fontRef>
        </p:style>
      </p:cxnSp>
      <p:sp>
        <p:nvSpPr>
          <p:cNvPr id="12" name="سهم إلى اليسار 11"/>
          <p:cNvSpPr/>
          <p:nvPr/>
        </p:nvSpPr>
        <p:spPr>
          <a:xfrm>
            <a:off x="4357686" y="1071546"/>
            <a:ext cx="1428760" cy="1357322"/>
          </a:xfrm>
          <a:prstGeom prst="leftArrow">
            <a:avLst>
              <a:gd name="adj1" fmla="val 100000"/>
              <a:gd name="adj2" fmla="val 827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چون تنها مدرکی که قابل طرح است </a:t>
            </a:r>
            <a:r>
              <a:rPr lang="fa-IR" sz="1500" b="1" dirty="0" smtClean="0">
                <a:solidFill>
                  <a:srgbClr val="FFFF00"/>
                </a:solidFill>
              </a:rPr>
              <a:t>روایات</a:t>
            </a:r>
            <a:r>
              <a:rPr lang="fa-IR" sz="1500" b="1" dirty="0" smtClean="0"/>
              <a:t> پیش گفته است که این اشکالات را دارد:</a:t>
            </a:r>
            <a:endParaRPr lang="fa-IR" sz="1500" b="1" dirty="0"/>
          </a:p>
        </p:txBody>
      </p:sp>
      <p:sp>
        <p:nvSpPr>
          <p:cNvPr id="13" name="مستطيل 12"/>
          <p:cNvSpPr/>
          <p:nvPr/>
        </p:nvSpPr>
        <p:spPr>
          <a:xfrm>
            <a:off x="142844" y="1071546"/>
            <a:ext cx="4143404"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342900" algn="justLow">
              <a:buAutoNum type="arabicPeriod"/>
            </a:pPr>
            <a:r>
              <a:rPr lang="fa-IR" sz="1600" b="1" dirty="0" smtClean="0"/>
              <a:t>اراده دو قاعده از این اخبار همان گونه که پیشتر گفته شد ممکن نیست و باید یکی مقصود باشد.</a:t>
            </a:r>
          </a:p>
          <a:p>
            <a:pPr indent="-342900" algn="justLow">
              <a:buAutoNum type="arabicPeriod"/>
            </a:pPr>
            <a:r>
              <a:rPr lang="fa-IR" sz="1600" b="1" dirty="0" smtClean="0"/>
              <a:t>آن قاعده ای که می تواند مقصود از روایات باشد استصحاب است به دلیل نوع موارد تطبیق شده و وحدت سیاق.</a:t>
            </a:r>
            <a:endParaRPr lang="fa-IR" sz="1600" b="1" dirty="0"/>
          </a:p>
        </p:txBody>
      </p:sp>
      <p:sp>
        <p:nvSpPr>
          <p:cNvPr id="15" name="سهم إلى اليسار 14"/>
          <p:cNvSpPr/>
          <p:nvPr/>
        </p:nvSpPr>
        <p:spPr>
          <a:xfrm>
            <a:off x="3571868" y="3857628"/>
            <a:ext cx="714380" cy="1143008"/>
          </a:xfrm>
          <a:prstGeom prst="leftArrow">
            <a:avLst>
              <a:gd name="adj1" fmla="val 100000"/>
              <a:gd name="adj2" fmla="val 1121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نقد شیخ انصاری</a:t>
            </a:r>
            <a:endParaRPr lang="fa-IR" sz="1400" b="1" dirty="0"/>
          </a:p>
        </p:txBody>
      </p:sp>
      <p:sp>
        <p:nvSpPr>
          <p:cNvPr id="16" name="مستطيل 15"/>
          <p:cNvSpPr/>
          <p:nvPr/>
        </p:nvSpPr>
        <p:spPr>
          <a:xfrm>
            <a:off x="142844" y="3714752"/>
            <a:ext cx="3357586" cy="2500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buAutoNum type="arabicPeriod"/>
            </a:pPr>
            <a:r>
              <a:rPr lang="fa-IR" sz="1500" b="1" dirty="0" smtClean="0"/>
              <a:t> اختلاف هست در این که این قاعده موضوعات و اوصاف و شرایط را نیز اثبات می کند یا تنها در </a:t>
            </a:r>
            <a:r>
              <a:rPr lang="fa-IR" sz="1500" b="1" dirty="0" smtClean="0">
                <a:solidFill>
                  <a:srgbClr val="FFFF00"/>
                </a:solidFill>
              </a:rPr>
              <a:t>اجزاء مرکب </a:t>
            </a:r>
            <a:r>
              <a:rPr lang="fa-IR" sz="1500" b="1" dirty="0" smtClean="0"/>
              <a:t>به کار می رود.</a:t>
            </a:r>
          </a:p>
          <a:p>
            <a:pPr algn="justLow">
              <a:buAutoNum type="arabicPeriod"/>
            </a:pPr>
            <a:r>
              <a:rPr lang="fa-IR" sz="1500" b="1" dirty="0" smtClean="0"/>
              <a:t> قاعده تجاوز اساسا خودِ متیقن سابق را اثبات نمی کند تا پس از آن آثار آن مترتب شود بلکه اعمالی که مکلف از محلشان گذشته را محکوم به صحت می کند.</a:t>
            </a:r>
          </a:p>
          <a:p>
            <a:pPr algn="justLow"/>
            <a:r>
              <a:rPr lang="fa-IR" sz="1500" b="1" dirty="0" smtClean="0"/>
              <a:t>و چون خود متیقن سابق اثبات نمی شود به طریق اولی ملازمات و مقارنات غیر شرعی آن (مانند بقاء عدالت بر فرض حدوث و ...) را نیز اثبات نمی کند.</a:t>
            </a:r>
            <a:endParaRPr lang="fa-IR" sz="1500" b="1" dirty="0"/>
          </a:p>
        </p:txBody>
      </p:sp>
      <p:sp>
        <p:nvSpPr>
          <p:cNvPr id="17" name="مستطيل 16"/>
          <p:cNvSpPr/>
          <p:nvPr/>
        </p:nvSpPr>
        <p:spPr>
          <a:xfrm>
            <a:off x="4357686" y="3714752"/>
            <a:ext cx="1571636" cy="15001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indent="-342900" algn="justLow"/>
            <a:r>
              <a:rPr lang="fa-IR" sz="1500" b="1" dirty="0" smtClean="0"/>
              <a:t>مثلا در شنبه شک می کنیم که جمعه زید عادل بوده که به دلیل گذر از زمانش ارزشی ندارد و باید بنا را بر سابق گذاشت</a:t>
            </a:r>
            <a:endParaRPr lang="fa-IR" sz="1500" b="1" dirty="0"/>
          </a:p>
        </p:txBody>
      </p:sp>
      <p:sp>
        <p:nvSpPr>
          <p:cNvPr id="18" name="عنصر نائب لرقم الشريحة 17"/>
          <p:cNvSpPr>
            <a:spLocks noGrp="1"/>
          </p:cNvSpPr>
          <p:nvPr>
            <p:ph type="sldNum" sz="quarter" idx="12"/>
          </p:nvPr>
        </p:nvSpPr>
        <p:spPr/>
        <p:txBody>
          <a:bodyPr/>
          <a:lstStyle/>
          <a:p>
            <a:fld id="{0B34F065-1154-456A-91E3-76DE8E75E17B}" type="slidenum">
              <a:rPr lang="ar-SA" smtClean="0"/>
              <a:pPr/>
              <a:t>14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bg/>
                                          </p:spTgt>
                                        </p:tgtEl>
                                        <p:attrNameLst>
                                          <p:attrName>style.visibility</p:attrName>
                                        </p:attrNameLst>
                                      </p:cBhvr>
                                      <p:to>
                                        <p:strVal val="visible"/>
                                      </p:to>
                                    </p:set>
                                    <p:animEffect transition="in" filter="wipe(down)">
                                      <p:cBhvr>
                                        <p:cTn id="31" dur="500"/>
                                        <p:tgtEl>
                                          <p:spTgt spid="12">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wipe(down)">
                                      <p:cBhvr>
                                        <p:cTn id="34" dur="500"/>
                                        <p:tgtEl>
                                          <p:spTgt spid="1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bg/>
                                          </p:spTgt>
                                        </p:tgtEl>
                                        <p:attrNameLst>
                                          <p:attrName>style.visibility</p:attrName>
                                        </p:attrNameLst>
                                      </p:cBhvr>
                                      <p:to>
                                        <p:strVal val="visible"/>
                                      </p:to>
                                    </p:set>
                                    <p:animEffect transition="in" filter="wipe(down)">
                                      <p:cBhvr>
                                        <p:cTn id="39" dur="500"/>
                                        <p:tgtEl>
                                          <p:spTgt spid="13">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wipe(down)">
                                      <p:cBhvr>
                                        <p:cTn id="42" dur="500"/>
                                        <p:tgtEl>
                                          <p:spTgt spid="13">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animEffect transition="in" filter="wipe(down)">
                                      <p:cBhvr>
                                        <p:cTn id="45" dur="500"/>
                                        <p:tgtEl>
                                          <p:spTgt spid="1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00"/>
                                        <p:tgtEl>
                                          <p:spTgt spid="1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7">
                                            <p:bg/>
                                          </p:spTgt>
                                        </p:tgtEl>
                                        <p:attrNameLst>
                                          <p:attrName>style.visibility</p:attrName>
                                        </p:attrNameLst>
                                      </p:cBhvr>
                                      <p:to>
                                        <p:strVal val="visible"/>
                                      </p:to>
                                    </p:set>
                                    <p:animEffect transition="in" filter="wipe(down)">
                                      <p:cBhvr>
                                        <p:cTn id="58" dur="500"/>
                                        <p:tgtEl>
                                          <p:spTgt spid="17">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7">
                                            <p:txEl>
                                              <p:pRg st="0" end="0"/>
                                            </p:txEl>
                                          </p:spTgt>
                                        </p:tgtEl>
                                        <p:attrNameLst>
                                          <p:attrName>style.visibility</p:attrName>
                                        </p:attrNameLst>
                                      </p:cBhvr>
                                      <p:to>
                                        <p:strVal val="visible"/>
                                      </p:to>
                                    </p:set>
                                    <p:animEffect transition="in" filter="wipe(down)">
                                      <p:cBhvr>
                                        <p:cTn id="61" dur="500"/>
                                        <p:tgtEl>
                                          <p:spTgt spid="17">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5">
                                            <p:bg/>
                                          </p:spTgt>
                                        </p:tgtEl>
                                        <p:attrNameLst>
                                          <p:attrName>style.visibility</p:attrName>
                                        </p:attrNameLst>
                                      </p:cBhvr>
                                      <p:to>
                                        <p:strVal val="visible"/>
                                      </p:to>
                                    </p:set>
                                    <p:animEffect transition="in" filter="wipe(down)">
                                      <p:cBhvr>
                                        <p:cTn id="66" dur="500"/>
                                        <p:tgtEl>
                                          <p:spTgt spid="15">
                                            <p:bg/>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5">
                                            <p:txEl>
                                              <p:pRg st="0" end="0"/>
                                            </p:txEl>
                                          </p:spTgt>
                                        </p:tgtEl>
                                        <p:attrNameLst>
                                          <p:attrName>style.visibility</p:attrName>
                                        </p:attrNameLst>
                                      </p:cBhvr>
                                      <p:to>
                                        <p:strVal val="visible"/>
                                      </p:to>
                                    </p:set>
                                    <p:animEffect transition="in" filter="wipe(down)">
                                      <p:cBhvr>
                                        <p:cTn id="69" dur="500"/>
                                        <p:tgtEl>
                                          <p:spTgt spid="15">
                                            <p:txEl>
                                              <p:pRg st="0" end="0"/>
                                            </p:tx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6">
                                            <p:bg/>
                                          </p:spTgt>
                                        </p:tgtEl>
                                        <p:attrNameLst>
                                          <p:attrName>style.visibility</p:attrName>
                                        </p:attrNameLst>
                                      </p:cBhvr>
                                      <p:to>
                                        <p:strVal val="visible"/>
                                      </p:to>
                                    </p:set>
                                    <p:animEffect transition="in" filter="wipe(down)">
                                      <p:cBhvr>
                                        <p:cTn id="72" dur="500"/>
                                        <p:tgtEl>
                                          <p:spTgt spid="16">
                                            <p:bg/>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6">
                                            <p:txEl>
                                              <p:pRg st="0" end="0"/>
                                            </p:txEl>
                                          </p:spTgt>
                                        </p:tgtEl>
                                        <p:attrNameLst>
                                          <p:attrName>style.visibility</p:attrName>
                                        </p:attrNameLst>
                                      </p:cBhvr>
                                      <p:to>
                                        <p:strVal val="visible"/>
                                      </p:to>
                                    </p:set>
                                    <p:animEffect transition="in" filter="wipe(down)">
                                      <p:cBhvr>
                                        <p:cTn id="75" dur="500"/>
                                        <p:tgtEl>
                                          <p:spTgt spid="16">
                                            <p:txEl>
                                              <p:pRg st="0" end="0"/>
                                            </p:tx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6">
                                            <p:txEl>
                                              <p:pRg st="1" end="1"/>
                                            </p:txEl>
                                          </p:spTgt>
                                        </p:tgtEl>
                                        <p:attrNameLst>
                                          <p:attrName>style.visibility</p:attrName>
                                        </p:attrNameLst>
                                      </p:cBhvr>
                                      <p:to>
                                        <p:strVal val="visible"/>
                                      </p:to>
                                    </p:set>
                                    <p:animEffect transition="in" filter="wipe(down)">
                                      <p:cBhvr>
                                        <p:cTn id="78" dur="500"/>
                                        <p:tgtEl>
                                          <p:spTgt spid="16">
                                            <p:txEl>
                                              <p:pRg st="1" end="1"/>
                                            </p:tx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16">
                                            <p:txEl>
                                              <p:pRg st="2" end="2"/>
                                            </p:txEl>
                                          </p:spTgt>
                                        </p:tgtEl>
                                        <p:attrNameLst>
                                          <p:attrName>style.visibility</p:attrName>
                                        </p:attrNameLst>
                                      </p:cBhvr>
                                      <p:to>
                                        <p:strVal val="visible"/>
                                      </p:to>
                                    </p:set>
                                    <p:animEffect transition="in" filter="wipe(down)">
                                      <p:cBhvr>
                                        <p:cTn id="81"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build="allAtOnce" animBg="1"/>
      <p:bldP spid="6" grpId="0" animBg="1"/>
      <p:bldP spid="7" grpId="0" animBg="1"/>
      <p:bldP spid="12" grpId="0" build="allAtOnce" animBg="1"/>
      <p:bldP spid="13" grpId="0" build="allAtOnce" animBg="1"/>
      <p:bldP spid="15" grpId="0" build="allAtOnce" animBg="1"/>
      <p:bldP spid="16" grpId="0" build="allAtOnce" animBg="1"/>
      <p:bldP spid="17"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إلى اليسار 3"/>
          <p:cNvSpPr/>
          <p:nvPr/>
        </p:nvSpPr>
        <p:spPr>
          <a:xfrm>
            <a:off x="285720" y="285729"/>
            <a:ext cx="7286676" cy="571503"/>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 تنها </a:t>
            </a:r>
            <a:r>
              <a:rPr lang="fa-IR" sz="2400" b="1" dirty="0" smtClean="0">
                <a:solidFill>
                  <a:srgbClr val="FFFF00"/>
                </a:solidFill>
              </a:rPr>
              <a:t>امضای آثاری که بر یقین سابق مترتب می شود</a:t>
            </a:r>
            <a:endParaRPr lang="fa-IR" sz="2400" b="1" dirty="0"/>
          </a:p>
        </p:txBody>
      </p:sp>
      <p:sp>
        <p:nvSpPr>
          <p:cNvPr id="5" name="شكل بيضاوي 4"/>
          <p:cNvSpPr/>
          <p:nvPr/>
        </p:nvSpPr>
        <p:spPr>
          <a:xfrm>
            <a:off x="6932854" y="357166"/>
            <a:ext cx="500066" cy="4286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a:t>3</a:t>
            </a:r>
            <a:endParaRPr lang="fa-IR" sz="2400" b="1" dirty="0" smtClean="0"/>
          </a:p>
        </p:txBody>
      </p:sp>
      <p:sp>
        <p:nvSpPr>
          <p:cNvPr id="6" name="عنوان 1"/>
          <p:cNvSpPr txBox="1">
            <a:spLocks/>
          </p:cNvSpPr>
          <p:nvPr/>
        </p:nvSpPr>
        <p:spPr>
          <a:xfrm>
            <a:off x="7858148" y="357166"/>
            <a:ext cx="1000132" cy="642942"/>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312 و 313</a:t>
            </a:r>
            <a:endParaRPr lang="fa-IR" b="1" dirty="0">
              <a:solidFill>
                <a:schemeClr val="tx1"/>
              </a:solidFill>
            </a:endParaRPr>
          </a:p>
        </p:txBody>
      </p:sp>
      <p:sp>
        <p:nvSpPr>
          <p:cNvPr id="7" name="سهم إلى اليسار 6"/>
          <p:cNvSpPr/>
          <p:nvPr/>
        </p:nvSpPr>
        <p:spPr>
          <a:xfrm>
            <a:off x="7215206" y="1714488"/>
            <a:ext cx="1643074" cy="1714512"/>
          </a:xfrm>
          <a:prstGeom prst="leftArrow">
            <a:avLst>
              <a:gd name="adj1" fmla="val 100000"/>
              <a:gd name="adj2" fmla="val 10029"/>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300" b="1" dirty="0" smtClean="0"/>
              <a:t>درباره مدرک قاعده یقین به معنای فوق</a:t>
            </a:r>
            <a:endParaRPr lang="fa-IR" sz="2300" b="1" dirty="0"/>
          </a:p>
        </p:txBody>
      </p:sp>
      <p:sp>
        <p:nvSpPr>
          <p:cNvPr id="8" name="مستطيل مستدير الزوايا 7"/>
          <p:cNvSpPr/>
          <p:nvPr/>
        </p:nvSpPr>
        <p:spPr>
          <a:xfrm>
            <a:off x="5500694" y="1714488"/>
            <a:ext cx="1643074" cy="1785950"/>
          </a:xfrm>
          <a:prstGeom prst="roundRect">
            <a:avLst>
              <a:gd name="adj" fmla="val 6206"/>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شاید بتوان گفت این مورد، مجرای قاعده فراغ و تجاوز است</a:t>
            </a:r>
            <a:endParaRPr lang="fa-IR" sz="2000" b="1" dirty="0"/>
          </a:p>
        </p:txBody>
      </p:sp>
      <p:sp>
        <p:nvSpPr>
          <p:cNvPr id="13" name="مستطيل 12"/>
          <p:cNvSpPr/>
          <p:nvPr/>
        </p:nvSpPr>
        <p:spPr>
          <a:xfrm>
            <a:off x="285720" y="1571612"/>
            <a:ext cx="4143404" cy="22860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indent="-342900" algn="justLow"/>
            <a:r>
              <a:rPr lang="fa-IR" sz="2000" b="1" dirty="0" smtClean="0"/>
              <a:t>اجرای قاعده فراغ و تجاوز ربطی به قاعده یقین ندارد.</a:t>
            </a:r>
          </a:p>
          <a:p>
            <a:pPr indent="-342900" algn="justLow"/>
            <a:r>
              <a:rPr lang="fa-IR" sz="2000" b="1" dirty="0" smtClean="0"/>
              <a:t>چون:</a:t>
            </a:r>
          </a:p>
          <a:p>
            <a:pPr indent="-342900" algn="justLow"/>
            <a:r>
              <a:rPr lang="fa-IR" sz="2000" b="1" dirty="0" smtClean="0"/>
              <a:t>مناط در قاعده فراغ </a:t>
            </a:r>
            <a:r>
              <a:rPr lang="fa-IR" sz="2000" b="1" smtClean="0"/>
              <a:t>و تجاوز، </a:t>
            </a:r>
            <a:r>
              <a:rPr lang="fa-IR" sz="2000" b="1" dirty="0" smtClean="0"/>
              <a:t>فارغ شدن از یک عمل یا گذر از محل آن است و حکم به صحت در آن به اعتبار </a:t>
            </a:r>
            <a:r>
              <a:rPr lang="fa-IR" sz="2000" b="1" dirty="0" smtClean="0">
                <a:solidFill>
                  <a:srgbClr val="FFFF00"/>
                </a:solidFill>
              </a:rPr>
              <a:t>یقین سابق </a:t>
            </a:r>
            <a:r>
              <a:rPr lang="fa-IR" sz="2000" b="1" dirty="0" smtClean="0"/>
              <a:t>نیست تا مناط قاعده یقین در آن موجود باشد.</a:t>
            </a:r>
            <a:endParaRPr lang="fa-IR" sz="2000" b="1" dirty="0"/>
          </a:p>
        </p:txBody>
      </p:sp>
      <p:sp>
        <p:nvSpPr>
          <p:cNvPr id="14" name="سهم إلى اليسار 13"/>
          <p:cNvSpPr/>
          <p:nvPr/>
        </p:nvSpPr>
        <p:spPr>
          <a:xfrm>
            <a:off x="4572000" y="2000240"/>
            <a:ext cx="714380" cy="1143008"/>
          </a:xfrm>
          <a:prstGeom prst="leftArrow">
            <a:avLst>
              <a:gd name="adj1" fmla="val 100000"/>
              <a:gd name="adj2" fmla="val 1121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2400" b="1" dirty="0" smtClean="0"/>
              <a:t>ولی</a:t>
            </a:r>
            <a:endParaRPr lang="fa-IR" sz="2400" b="1" dirty="0"/>
          </a:p>
        </p:txBody>
      </p:sp>
      <p:sp>
        <p:nvSpPr>
          <p:cNvPr id="20" name="مستطيل 19"/>
          <p:cNvSpPr/>
          <p:nvPr/>
        </p:nvSpPr>
        <p:spPr>
          <a:xfrm>
            <a:off x="285720" y="4071942"/>
            <a:ext cx="8501122"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t>بنابر این:</a:t>
            </a:r>
          </a:p>
          <a:p>
            <a:pPr algn="justLow"/>
            <a:r>
              <a:rPr lang="fa-IR" sz="2000" b="1" dirty="0" smtClean="0"/>
              <a:t>در صورتی که مکلف (قصورا یا تقصیرا) به چیزی اعتقاد داشته باشد و پس از آن اعتقادش زائل گردد </a:t>
            </a:r>
            <a:r>
              <a:rPr lang="fa-IR" sz="2000" b="1" dirty="0" smtClean="0">
                <a:solidFill>
                  <a:srgbClr val="FFFF00"/>
                </a:solidFill>
              </a:rPr>
              <a:t>این اعتقاد سابق او هیچ فایده ای ندارد و باید به اصول مراجعه کرد</a:t>
            </a:r>
            <a:r>
              <a:rPr lang="fa-IR" sz="2000" b="1" dirty="0" smtClean="0"/>
              <a:t>. </a:t>
            </a:r>
          </a:p>
          <a:p>
            <a:pPr algn="justLow"/>
            <a:r>
              <a:rPr lang="fa-IR" sz="1600" b="1" i="1" dirty="0" smtClean="0"/>
              <a:t>مثلا:</a:t>
            </a:r>
          </a:p>
          <a:p>
            <a:pPr algn="just"/>
            <a:r>
              <a:rPr lang="fa-IR" sz="2000" b="1" dirty="0" smtClean="0"/>
              <a:t>درباره نفس معتقَد ........................................................................................................... اصل عدم ازلی</a:t>
            </a:r>
          </a:p>
          <a:p>
            <a:pPr algn="just"/>
            <a:r>
              <a:rPr lang="fa-IR" sz="2000" b="1" dirty="0" smtClean="0"/>
              <a:t>درباره آثار و کارهایی که بر آن در سابق مترتب شده .................................................... قاعده تجاوز</a:t>
            </a:r>
          </a:p>
          <a:p>
            <a:pPr algn="just"/>
            <a:r>
              <a:rPr lang="fa-IR" sz="2000" b="1" dirty="0" smtClean="0"/>
              <a:t>درباره آثار و کارهایی که بر آن در زمان لاحق مترتب می شود ..................................... اصل عدم</a:t>
            </a:r>
            <a:endParaRPr lang="fa-IR" sz="2000" b="1" dirty="0"/>
          </a:p>
        </p:txBody>
      </p:sp>
      <p:sp>
        <p:nvSpPr>
          <p:cNvPr id="10" name="عنصر نائب لرقم الشريحة 9"/>
          <p:cNvSpPr>
            <a:spLocks noGrp="1"/>
          </p:cNvSpPr>
          <p:nvPr>
            <p:ph type="sldNum" sz="quarter" idx="12"/>
          </p:nvPr>
        </p:nvSpPr>
        <p:spPr/>
        <p:txBody>
          <a:bodyPr/>
          <a:lstStyle/>
          <a:p>
            <a:fld id="{0B34F065-1154-456A-91E3-76DE8E75E17B}" type="slidenum">
              <a:rPr lang="ar-SA" smtClean="0"/>
              <a:pPr/>
              <a:t>15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wipe(down)">
                                      <p:cBhvr>
                                        <p:cTn id="15" dur="500"/>
                                        <p:tgtEl>
                                          <p:spTgt spid="7">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wipe(down)">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wipe(down)">
                                      <p:cBhvr>
                                        <p:cTn id="23" dur="500"/>
                                        <p:tgtEl>
                                          <p:spTgt spid="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down)">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4">
                                            <p:bg/>
                                          </p:spTgt>
                                        </p:tgtEl>
                                        <p:attrNameLst>
                                          <p:attrName>style.visibility</p:attrName>
                                        </p:attrNameLst>
                                      </p:cBhvr>
                                      <p:to>
                                        <p:strVal val="visible"/>
                                      </p:to>
                                    </p:set>
                                    <p:animEffect transition="in" filter="wipe(down)">
                                      <p:cBhvr>
                                        <p:cTn id="31" dur="500"/>
                                        <p:tgtEl>
                                          <p:spTgt spid="14">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4">
                                            <p:txEl>
                                              <p:pRg st="0" end="0"/>
                                            </p:txEl>
                                          </p:spTgt>
                                        </p:tgtEl>
                                        <p:attrNameLst>
                                          <p:attrName>style.visibility</p:attrName>
                                        </p:attrNameLst>
                                      </p:cBhvr>
                                      <p:to>
                                        <p:strVal val="visible"/>
                                      </p:to>
                                    </p:set>
                                    <p:animEffect transition="in" filter="wipe(down)">
                                      <p:cBhvr>
                                        <p:cTn id="34" dur="500"/>
                                        <p:tgtEl>
                                          <p:spTgt spid="1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bg/>
                                          </p:spTgt>
                                        </p:tgtEl>
                                        <p:attrNameLst>
                                          <p:attrName>style.visibility</p:attrName>
                                        </p:attrNameLst>
                                      </p:cBhvr>
                                      <p:to>
                                        <p:strVal val="visible"/>
                                      </p:to>
                                    </p:set>
                                    <p:animEffect transition="in" filter="wipe(down)">
                                      <p:cBhvr>
                                        <p:cTn id="39" dur="500"/>
                                        <p:tgtEl>
                                          <p:spTgt spid="13">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wipe(down)">
                                      <p:cBhvr>
                                        <p:cTn id="42" dur="500"/>
                                        <p:tgtEl>
                                          <p:spTgt spid="13">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animEffect transition="in" filter="wipe(down)">
                                      <p:cBhvr>
                                        <p:cTn id="45" dur="500"/>
                                        <p:tgtEl>
                                          <p:spTgt spid="13">
                                            <p:txEl>
                                              <p:pRg st="1" end="1"/>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3">
                                            <p:txEl>
                                              <p:pRg st="2" end="2"/>
                                            </p:txEl>
                                          </p:spTgt>
                                        </p:tgtEl>
                                        <p:attrNameLst>
                                          <p:attrName>style.visibility</p:attrName>
                                        </p:attrNameLst>
                                      </p:cBhvr>
                                      <p:to>
                                        <p:strVal val="visible"/>
                                      </p:to>
                                    </p:set>
                                    <p:animEffect transition="in" filter="wipe(down)">
                                      <p:cBhvr>
                                        <p:cTn id="48" dur="500"/>
                                        <p:tgtEl>
                                          <p:spTgt spid="13">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0">
                                            <p:bg/>
                                          </p:spTgt>
                                        </p:tgtEl>
                                        <p:attrNameLst>
                                          <p:attrName>style.visibility</p:attrName>
                                        </p:attrNameLst>
                                      </p:cBhvr>
                                      <p:to>
                                        <p:strVal val="visible"/>
                                      </p:to>
                                    </p:set>
                                    <p:anim calcmode="lin" valueType="num">
                                      <p:cBhvr additive="base">
                                        <p:cTn id="53"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20">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0">
                                            <p:txEl>
                                              <p:pRg st="0" end="0"/>
                                            </p:txEl>
                                          </p:spTgt>
                                        </p:tgtEl>
                                        <p:attrNameLst>
                                          <p:attrName>style.visibility</p:attrName>
                                        </p:attrNameLst>
                                      </p:cBhvr>
                                      <p:to>
                                        <p:strVal val="visible"/>
                                      </p:to>
                                    </p:set>
                                    <p:anim calcmode="lin" valueType="num">
                                      <p:cBhvr additive="base">
                                        <p:cTn id="5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0">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0">
                                            <p:txEl>
                                              <p:pRg st="1" end="1"/>
                                            </p:txEl>
                                          </p:spTgt>
                                        </p:tgtEl>
                                        <p:attrNameLst>
                                          <p:attrName>style.visibility</p:attrName>
                                        </p:attrNameLst>
                                      </p:cBhvr>
                                      <p:to>
                                        <p:strVal val="visible"/>
                                      </p:to>
                                    </p:set>
                                    <p:anim calcmode="lin" valueType="num">
                                      <p:cBhvr additive="base">
                                        <p:cTn id="61"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0">
                                            <p:txEl>
                                              <p:pRg st="2" end="2"/>
                                            </p:txEl>
                                          </p:spTgt>
                                        </p:tgtEl>
                                        <p:attrNameLst>
                                          <p:attrName>style.visibility</p:attrName>
                                        </p:attrNameLst>
                                      </p:cBhvr>
                                      <p:to>
                                        <p:strVal val="visible"/>
                                      </p:to>
                                    </p:set>
                                    <p:anim calcmode="lin" valueType="num">
                                      <p:cBhvr additive="base">
                                        <p:cTn id="65"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xEl>
                                              <p:pRg st="3" end="3"/>
                                            </p:txEl>
                                          </p:spTgt>
                                        </p:tgtEl>
                                        <p:attrNameLst>
                                          <p:attrName>style.visibility</p:attrName>
                                        </p:attrNameLst>
                                      </p:cBhvr>
                                      <p:to>
                                        <p:strVal val="visible"/>
                                      </p:to>
                                    </p:set>
                                    <p:anim calcmode="lin" valueType="num">
                                      <p:cBhvr additive="base">
                                        <p:cTn id="69"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0">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0">
                                            <p:txEl>
                                              <p:pRg st="4" end="4"/>
                                            </p:txEl>
                                          </p:spTgt>
                                        </p:tgtEl>
                                        <p:attrNameLst>
                                          <p:attrName>style.visibility</p:attrName>
                                        </p:attrNameLst>
                                      </p:cBhvr>
                                      <p:to>
                                        <p:strVal val="visible"/>
                                      </p:to>
                                    </p:set>
                                    <p:anim calcmode="lin" valueType="num">
                                      <p:cBhvr additive="base">
                                        <p:cTn id="73"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0">
                                            <p:txEl>
                                              <p:pRg st="4" end="4"/>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0">
                                            <p:txEl>
                                              <p:pRg st="5" end="5"/>
                                            </p:txEl>
                                          </p:spTgt>
                                        </p:tgtEl>
                                        <p:attrNameLst>
                                          <p:attrName>style.visibility</p:attrName>
                                        </p:attrNameLst>
                                      </p:cBhvr>
                                      <p:to>
                                        <p:strVal val="visible"/>
                                      </p:to>
                                    </p:set>
                                    <p:anim calcmode="lin" valueType="num">
                                      <p:cBhvr additive="base">
                                        <p:cTn id="77"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build="allAtOnce" animBg="1"/>
      <p:bldP spid="8" grpId="0" build="allAtOnce" animBg="1"/>
      <p:bldP spid="13" grpId="0" build="allAtOnce" animBg="1"/>
      <p:bldP spid="14" grpId="0" build="allAtOnce" animBg="1"/>
      <p:bldP spid="20"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285720" y="2845353"/>
            <a:ext cx="6711772" cy="1021563"/>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تعلق شک به بقاء نه حدوث</a:t>
            </a:r>
            <a:endParaRPr lang="fa-IR" sz="2400" b="1" dirty="0"/>
          </a:p>
        </p:txBody>
      </p:sp>
      <p:sp>
        <p:nvSpPr>
          <p:cNvPr id="3" name="سهم إلى اليسار 2"/>
          <p:cNvSpPr/>
          <p:nvPr/>
        </p:nvSpPr>
        <p:spPr>
          <a:xfrm>
            <a:off x="7429520" y="2357430"/>
            <a:ext cx="1500198" cy="2000264"/>
          </a:xfrm>
          <a:prstGeom prst="leftArrow">
            <a:avLst>
              <a:gd name="adj1" fmla="val 83246"/>
              <a:gd name="adj2" fmla="val 2330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300" b="1" dirty="0" smtClean="0"/>
              <a:t>شرایط استصحاب</a:t>
            </a:r>
          </a:p>
          <a:p>
            <a:pPr algn="ctr"/>
            <a:r>
              <a:rPr lang="fa-IR" sz="1900" b="1" dirty="0" smtClean="0"/>
              <a:t>(شرایط درونی)</a:t>
            </a:r>
            <a:endParaRPr lang="fa-IR" sz="1900" b="1" dirty="0"/>
          </a:p>
        </p:txBody>
      </p:sp>
      <p:sp>
        <p:nvSpPr>
          <p:cNvPr id="4" name="سهم إلى اليسار 3"/>
          <p:cNvSpPr/>
          <p:nvPr/>
        </p:nvSpPr>
        <p:spPr>
          <a:xfrm>
            <a:off x="285720" y="857232"/>
            <a:ext cx="6715172" cy="92869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بقـــــــــاء موضــــوع</a:t>
            </a:r>
            <a:endParaRPr lang="fa-IR" sz="2400" b="1" dirty="0"/>
          </a:p>
        </p:txBody>
      </p:sp>
      <p:cxnSp>
        <p:nvCxnSpPr>
          <p:cNvPr id="5" name="رابط مستقيم 4"/>
          <p:cNvCxnSpPr>
            <a:stCxn id="3" idx="1"/>
            <a:endCxn id="4" idx="3"/>
          </p:cNvCxnSpPr>
          <p:nvPr/>
        </p:nvCxnSpPr>
        <p:spPr>
          <a:xfrm rot="10800000">
            <a:off x="7000892" y="1321580"/>
            <a:ext cx="428628" cy="2035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3" idx="1"/>
            <a:endCxn id="2" idx="3"/>
          </p:cNvCxnSpPr>
          <p:nvPr/>
        </p:nvCxnSpPr>
        <p:spPr>
          <a:xfrm rot="10800000">
            <a:off x="6997492" y="3356136"/>
            <a:ext cx="432028" cy="1427"/>
          </a:xfrm>
          <a:prstGeom prst="line">
            <a:avLst/>
          </a:prstGeom>
        </p:spPr>
        <p:style>
          <a:lnRef idx="1">
            <a:schemeClr val="accent1"/>
          </a:lnRef>
          <a:fillRef idx="0">
            <a:schemeClr val="accent1"/>
          </a:fillRef>
          <a:effectRef idx="0">
            <a:schemeClr val="accent1"/>
          </a:effectRef>
          <a:fontRef idx="minor">
            <a:schemeClr val="tx1"/>
          </a:fontRef>
        </p:style>
      </p:cxnSp>
      <p:sp>
        <p:nvSpPr>
          <p:cNvPr id="7" name="سهم إلى اليسار 6"/>
          <p:cNvSpPr/>
          <p:nvPr/>
        </p:nvSpPr>
        <p:spPr>
          <a:xfrm>
            <a:off x="285720" y="4857760"/>
            <a:ext cx="6643736" cy="92869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          مشکوک بودن هر کدام از بقاء و ارتفاع در زمان لاحق</a:t>
            </a:r>
            <a:endParaRPr lang="fa-IR" sz="2400" b="1" dirty="0">
              <a:solidFill>
                <a:srgbClr val="FFFF00"/>
              </a:solidFill>
            </a:endParaRPr>
          </a:p>
        </p:txBody>
      </p:sp>
      <p:cxnSp>
        <p:nvCxnSpPr>
          <p:cNvPr id="8" name="رابط مستقيم 7"/>
          <p:cNvCxnSpPr>
            <a:stCxn id="3" idx="1"/>
            <a:endCxn id="7" idx="3"/>
          </p:cNvCxnSpPr>
          <p:nvPr/>
        </p:nvCxnSpPr>
        <p:spPr>
          <a:xfrm rot="10800000" flipV="1">
            <a:off x="6929456" y="3357561"/>
            <a:ext cx="500064" cy="1964545"/>
          </a:xfrm>
          <a:prstGeom prst="line">
            <a:avLst/>
          </a:prstGeom>
        </p:spPr>
        <p:style>
          <a:lnRef idx="1">
            <a:schemeClr val="accent1"/>
          </a:lnRef>
          <a:fillRef idx="0">
            <a:schemeClr val="accent1"/>
          </a:fillRef>
          <a:effectRef idx="0">
            <a:schemeClr val="accent1"/>
          </a:effectRef>
          <a:fontRef idx="minor">
            <a:schemeClr val="tx1"/>
          </a:fontRef>
        </p:style>
      </p:cxnSp>
      <p:sp>
        <p:nvSpPr>
          <p:cNvPr id="9" name="شكل بيضاوي 8"/>
          <p:cNvSpPr/>
          <p:nvPr/>
        </p:nvSpPr>
        <p:spPr>
          <a:xfrm>
            <a:off x="6215074" y="1000108"/>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1</a:t>
            </a:r>
            <a:endParaRPr lang="fa-IR" sz="3200" b="1" dirty="0"/>
          </a:p>
        </p:txBody>
      </p:sp>
      <p:sp>
        <p:nvSpPr>
          <p:cNvPr id="10" name="شكل بيضاوي 9"/>
          <p:cNvSpPr/>
          <p:nvPr/>
        </p:nvSpPr>
        <p:spPr>
          <a:xfrm>
            <a:off x="6143636" y="3059668"/>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2</a:t>
            </a:r>
            <a:endParaRPr lang="fa-IR" sz="3200" b="1" dirty="0"/>
          </a:p>
        </p:txBody>
      </p:sp>
      <p:sp>
        <p:nvSpPr>
          <p:cNvPr id="11" name="شكل بيضاوي 10"/>
          <p:cNvSpPr/>
          <p:nvPr/>
        </p:nvSpPr>
        <p:spPr>
          <a:xfrm>
            <a:off x="6143636" y="5072074"/>
            <a:ext cx="571504" cy="57150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3</a:t>
            </a:r>
            <a:endParaRPr lang="fa-IR" sz="3200" b="1" dirty="0"/>
          </a:p>
        </p:txBody>
      </p:sp>
      <p:sp>
        <p:nvSpPr>
          <p:cNvPr id="12" name="عنوان 1"/>
          <p:cNvSpPr txBox="1">
            <a:spLocks/>
          </p:cNvSpPr>
          <p:nvPr/>
        </p:nvSpPr>
        <p:spPr>
          <a:xfrm>
            <a:off x="7572396" y="857232"/>
            <a:ext cx="1214446" cy="428628"/>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ص  313</a:t>
            </a:r>
            <a:endParaRPr lang="fa-IR" sz="2000" b="1" dirty="0">
              <a:solidFill>
                <a:schemeClr val="tx1"/>
              </a:solidFill>
            </a:endParaRPr>
          </a:p>
        </p:txBody>
      </p:sp>
      <p:cxnSp>
        <p:nvCxnSpPr>
          <p:cNvPr id="14" name="رابط منحني 13"/>
          <p:cNvCxnSpPr/>
          <p:nvPr/>
        </p:nvCxnSpPr>
        <p:spPr>
          <a:xfrm rot="10800000" flipV="1">
            <a:off x="3500430" y="1643050"/>
            <a:ext cx="714380" cy="571504"/>
          </a:xfrm>
          <a:prstGeom prst="curvedConnector3">
            <a:avLst>
              <a:gd name="adj1" fmla="val -26467"/>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1500166" y="2000240"/>
            <a:ext cx="1928826" cy="369332"/>
          </a:xfrm>
          <a:prstGeom prst="rect">
            <a:avLst/>
          </a:prstGeom>
          <a:noFill/>
        </p:spPr>
        <p:txBody>
          <a:bodyPr wrap="square" rtlCol="1">
            <a:spAutoFit/>
          </a:bodyPr>
          <a:lstStyle/>
          <a:p>
            <a:r>
              <a:rPr lang="fa-IR" b="1" dirty="0" smtClean="0">
                <a:solidFill>
                  <a:srgbClr val="FF0000"/>
                </a:solidFill>
              </a:rPr>
              <a:t>بحث آن گذشت</a:t>
            </a:r>
            <a:endParaRPr lang="fa-IR" b="1" dirty="0">
              <a:solidFill>
                <a:srgbClr val="FF0000"/>
              </a:solidFill>
            </a:endParaRPr>
          </a:p>
        </p:txBody>
      </p:sp>
      <p:cxnSp>
        <p:nvCxnSpPr>
          <p:cNvPr id="17" name="رابط منحني 16"/>
          <p:cNvCxnSpPr/>
          <p:nvPr/>
        </p:nvCxnSpPr>
        <p:spPr>
          <a:xfrm rot="10800000" flipV="1">
            <a:off x="3500430" y="3631172"/>
            <a:ext cx="714380" cy="571504"/>
          </a:xfrm>
          <a:prstGeom prst="curvedConnector3">
            <a:avLst>
              <a:gd name="adj1" fmla="val -26467"/>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مربع نص 17"/>
          <p:cNvSpPr txBox="1"/>
          <p:nvPr/>
        </p:nvSpPr>
        <p:spPr>
          <a:xfrm>
            <a:off x="1500166" y="3988362"/>
            <a:ext cx="1928826" cy="369332"/>
          </a:xfrm>
          <a:prstGeom prst="rect">
            <a:avLst/>
          </a:prstGeom>
          <a:noFill/>
        </p:spPr>
        <p:txBody>
          <a:bodyPr wrap="square" rtlCol="1">
            <a:spAutoFit/>
          </a:bodyPr>
          <a:lstStyle/>
          <a:p>
            <a:r>
              <a:rPr lang="fa-IR" b="1" dirty="0" smtClean="0">
                <a:solidFill>
                  <a:srgbClr val="FF0000"/>
                </a:solidFill>
              </a:rPr>
              <a:t>بحث آن گذشت</a:t>
            </a:r>
            <a:endParaRPr lang="fa-IR" b="1" dirty="0">
              <a:solidFill>
                <a:srgbClr val="FF0000"/>
              </a:solidFill>
            </a:endParaRPr>
          </a:p>
        </p:txBody>
      </p:sp>
      <p:cxnSp>
        <p:nvCxnSpPr>
          <p:cNvPr id="19" name="رابط منحني 18"/>
          <p:cNvCxnSpPr/>
          <p:nvPr/>
        </p:nvCxnSpPr>
        <p:spPr>
          <a:xfrm rot="10800000" flipV="1">
            <a:off x="3500430" y="5643578"/>
            <a:ext cx="714380" cy="571504"/>
          </a:xfrm>
          <a:prstGeom prst="curvedConnector3">
            <a:avLst>
              <a:gd name="adj1" fmla="val -26467"/>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مربع نص 19"/>
          <p:cNvSpPr txBox="1"/>
          <p:nvPr/>
        </p:nvSpPr>
        <p:spPr>
          <a:xfrm>
            <a:off x="1500166" y="6000768"/>
            <a:ext cx="1928826" cy="369332"/>
          </a:xfrm>
          <a:prstGeom prst="rect">
            <a:avLst/>
          </a:prstGeom>
          <a:noFill/>
        </p:spPr>
        <p:txBody>
          <a:bodyPr wrap="square" rtlCol="1">
            <a:spAutoFit/>
          </a:bodyPr>
          <a:lstStyle/>
          <a:p>
            <a:r>
              <a:rPr lang="fa-IR" b="1" dirty="0" smtClean="0">
                <a:solidFill>
                  <a:srgbClr val="FF0000"/>
                </a:solidFill>
              </a:rPr>
              <a:t>بحث بعدی</a:t>
            </a:r>
            <a:endParaRPr lang="fa-IR" b="1" dirty="0">
              <a:solidFill>
                <a:srgbClr val="FF0000"/>
              </a:solidFill>
            </a:endParaRPr>
          </a:p>
        </p:txBody>
      </p:sp>
      <p:sp>
        <p:nvSpPr>
          <p:cNvPr id="21" name="عنصر نائب لرقم الشريحة 20"/>
          <p:cNvSpPr>
            <a:spLocks noGrp="1"/>
          </p:cNvSpPr>
          <p:nvPr>
            <p:ph type="sldNum" sz="quarter" idx="12"/>
          </p:nvPr>
        </p:nvSpPr>
        <p:spPr/>
        <p:txBody>
          <a:bodyPr/>
          <a:lstStyle/>
          <a:p>
            <a:fld id="{0B34F065-1154-456A-91E3-76DE8E75E17B}" type="slidenum">
              <a:rPr lang="ar-SA" smtClean="0"/>
              <a:pPr/>
              <a:t>16</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0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20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20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500"/>
                                        <p:tgtEl>
                                          <p:spTgt spid="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down)">
                                      <p:cBhvr>
                                        <p:cTn id="62" dur="500"/>
                                        <p:tgtEl>
                                          <p:spTgt spid="7"/>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2000"/>
                                        <p:tgtEl>
                                          <p:spTgt spid="1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P spid="4" grpId="0" animBg="1"/>
      <p:bldP spid="7" grpId="0" animBg="1"/>
      <p:bldP spid="9" grpId="0" animBg="1"/>
      <p:bldP spid="10" grpId="0" animBg="1"/>
      <p:bldP spid="11" grpId="0" animBg="1"/>
      <p:bldP spid="16" grpId="0"/>
      <p:bldP spid="18"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214282" y="214290"/>
            <a:ext cx="8715436" cy="414801"/>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200" b="1" dirty="0" smtClean="0">
                <a:solidFill>
                  <a:schemeClr val="tx1"/>
                </a:solidFill>
              </a:rPr>
              <a:t>مقدمه ای برای بیان امر سوم ص313</a:t>
            </a:r>
            <a:endParaRPr lang="fa-IR" sz="2200" b="1" dirty="0">
              <a:solidFill>
                <a:schemeClr val="tx1"/>
              </a:solidFill>
            </a:endParaRPr>
          </a:p>
        </p:txBody>
      </p:sp>
      <p:sp>
        <p:nvSpPr>
          <p:cNvPr id="3" name="سهم إلى اليسار 2"/>
          <p:cNvSpPr/>
          <p:nvPr/>
        </p:nvSpPr>
        <p:spPr>
          <a:xfrm>
            <a:off x="7858148" y="2214554"/>
            <a:ext cx="1143008" cy="1714512"/>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b="1" dirty="0" smtClean="0"/>
              <a:t>دلیل حکم شرعی</a:t>
            </a:r>
            <a:endParaRPr lang="fa-IR" sz="2400" b="1" dirty="0"/>
          </a:p>
        </p:txBody>
      </p:sp>
      <p:sp>
        <p:nvSpPr>
          <p:cNvPr id="4" name="مستطيل مستدير الزوايا 3"/>
          <p:cNvSpPr/>
          <p:nvPr/>
        </p:nvSpPr>
        <p:spPr>
          <a:xfrm>
            <a:off x="6429388" y="1142984"/>
            <a:ext cx="1000132" cy="135732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دلیل اجتهادی</a:t>
            </a:r>
            <a:endParaRPr lang="fa-IR" sz="2000" b="1" dirty="0"/>
          </a:p>
        </p:txBody>
      </p:sp>
      <p:sp>
        <p:nvSpPr>
          <p:cNvPr id="5" name="مستطيل مستدير الزوايا 4"/>
          <p:cNvSpPr/>
          <p:nvPr/>
        </p:nvSpPr>
        <p:spPr>
          <a:xfrm>
            <a:off x="6286512" y="3929065"/>
            <a:ext cx="1143008" cy="1500199"/>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دلیل فقاهتی</a:t>
            </a:r>
            <a:endParaRPr lang="fa-IR" sz="2000" b="1" dirty="0">
              <a:solidFill>
                <a:srgbClr val="FFFF00"/>
              </a:solidFill>
            </a:endParaRPr>
          </a:p>
        </p:txBody>
      </p:sp>
      <p:cxnSp>
        <p:nvCxnSpPr>
          <p:cNvPr id="6" name="رابط مستقيم 5"/>
          <p:cNvCxnSpPr>
            <a:stCxn id="3" idx="1"/>
            <a:endCxn id="4" idx="3"/>
          </p:cNvCxnSpPr>
          <p:nvPr/>
        </p:nvCxnSpPr>
        <p:spPr>
          <a:xfrm rot="10800000">
            <a:off x="7429520" y="1821646"/>
            <a:ext cx="428628" cy="1250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flipV="1">
            <a:off x="7429520" y="3071809"/>
            <a:ext cx="428628" cy="1607355"/>
          </a:xfrm>
          <a:prstGeom prst="line">
            <a:avLst/>
          </a:prstGeom>
        </p:spPr>
        <p:style>
          <a:lnRef idx="1">
            <a:schemeClr val="accent1"/>
          </a:lnRef>
          <a:fillRef idx="0">
            <a:schemeClr val="accent1"/>
          </a:fillRef>
          <a:effectRef idx="0">
            <a:schemeClr val="accent1"/>
          </a:effectRef>
          <a:fontRef idx="minor">
            <a:schemeClr val="tx1"/>
          </a:fontRef>
        </p:style>
      </p:cxnSp>
      <p:sp>
        <p:nvSpPr>
          <p:cNvPr id="8" name="سهم إلى اليسار 7"/>
          <p:cNvSpPr/>
          <p:nvPr/>
        </p:nvSpPr>
        <p:spPr>
          <a:xfrm>
            <a:off x="4929190" y="1142984"/>
            <a:ext cx="1357322" cy="1571636"/>
          </a:xfrm>
          <a:prstGeom prst="leftArrow">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دلیلی است که </a:t>
            </a:r>
            <a:r>
              <a:rPr lang="fa-IR" b="1" dirty="0" smtClean="0">
                <a:solidFill>
                  <a:srgbClr val="FFFF00"/>
                </a:solidFill>
              </a:rPr>
              <a:t>طریق</a:t>
            </a:r>
            <a:r>
              <a:rPr lang="fa-IR" b="1" dirty="0" smtClean="0"/>
              <a:t> به کشف حکم واقعی قرار می گیرد. </a:t>
            </a:r>
            <a:endParaRPr lang="fa-IR" b="1" dirty="0"/>
          </a:p>
        </p:txBody>
      </p:sp>
      <p:sp>
        <p:nvSpPr>
          <p:cNvPr id="9" name="مستطيل 8"/>
          <p:cNvSpPr/>
          <p:nvPr/>
        </p:nvSpPr>
        <p:spPr>
          <a:xfrm>
            <a:off x="4429124" y="3929066"/>
            <a:ext cx="1785950" cy="15001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indent="-342900" algn="justLow"/>
            <a:r>
              <a:rPr lang="fa-IR" b="1" dirty="0" smtClean="0"/>
              <a:t>دلیلی است که در ظرف </a:t>
            </a:r>
            <a:r>
              <a:rPr lang="fa-IR" b="1" dirty="0" smtClean="0">
                <a:solidFill>
                  <a:srgbClr val="FFFF00"/>
                </a:solidFill>
              </a:rPr>
              <a:t>جهل به حکم شرعی</a:t>
            </a:r>
            <a:r>
              <a:rPr lang="fa-IR" b="1" dirty="0" smtClean="0"/>
              <a:t> و برای وصول به </a:t>
            </a:r>
            <a:r>
              <a:rPr lang="fa-IR" b="1" dirty="0" smtClean="0">
                <a:solidFill>
                  <a:srgbClr val="FFFF00"/>
                </a:solidFill>
              </a:rPr>
              <a:t>حکم ظاهری </a:t>
            </a:r>
            <a:r>
              <a:rPr lang="fa-IR" b="1" dirty="0" smtClean="0"/>
              <a:t>به کار می رود</a:t>
            </a:r>
            <a:endParaRPr lang="fa-IR" b="1" dirty="0"/>
          </a:p>
        </p:txBody>
      </p:sp>
      <p:sp>
        <p:nvSpPr>
          <p:cNvPr id="12" name="سهم إلى اليسار 11"/>
          <p:cNvSpPr/>
          <p:nvPr/>
        </p:nvSpPr>
        <p:spPr>
          <a:xfrm>
            <a:off x="4429124" y="1571612"/>
            <a:ext cx="428628"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مستطيل مستدير الزوايا 12"/>
          <p:cNvSpPr/>
          <p:nvPr/>
        </p:nvSpPr>
        <p:spPr>
          <a:xfrm>
            <a:off x="1214414" y="1214422"/>
            <a:ext cx="30003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به طریقیت ذاتی: </a:t>
            </a:r>
            <a:r>
              <a:rPr lang="fa-IR" dirty="0" smtClean="0"/>
              <a:t>دلیل مفید یقین </a:t>
            </a:r>
          </a:p>
          <a:p>
            <a:pPr algn="justLow"/>
            <a:r>
              <a:rPr lang="fa-IR" dirty="0" smtClean="0"/>
              <a:t>مانند خبر متواتر و حکم قطعی عقل </a:t>
            </a:r>
            <a:endParaRPr lang="fa-IR" dirty="0"/>
          </a:p>
        </p:txBody>
      </p:sp>
      <p:sp>
        <p:nvSpPr>
          <p:cNvPr id="21" name="مستطيل مستدير الزوايا 20"/>
          <p:cNvSpPr/>
          <p:nvPr/>
        </p:nvSpPr>
        <p:spPr>
          <a:xfrm>
            <a:off x="1214414" y="2071678"/>
            <a:ext cx="307183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به طریقیت تنزیلی: </a:t>
            </a:r>
            <a:r>
              <a:rPr lang="fa-IR" dirty="0" smtClean="0"/>
              <a:t>دلیل مفید ظن که از سوی شارع معتبر شمرده شده است </a:t>
            </a:r>
          </a:p>
          <a:p>
            <a:pPr algn="justLow"/>
            <a:r>
              <a:rPr lang="fa-IR" dirty="0" smtClean="0"/>
              <a:t>مانند: ظواهر قرآن و خبر ثقه</a:t>
            </a:r>
            <a:endParaRPr lang="fa-IR" dirty="0"/>
          </a:p>
        </p:txBody>
      </p:sp>
      <p:cxnSp>
        <p:nvCxnSpPr>
          <p:cNvPr id="23" name="رابط مستقيم 22"/>
          <p:cNvCxnSpPr>
            <a:stCxn id="12" idx="1"/>
            <a:endCxn id="13" idx="3"/>
          </p:cNvCxnSpPr>
          <p:nvPr/>
        </p:nvCxnSpPr>
        <p:spPr>
          <a:xfrm rot="10800000">
            <a:off x="4214810" y="1571612"/>
            <a:ext cx="214314"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12" idx="1"/>
            <a:endCxn id="21" idx="3"/>
          </p:cNvCxnSpPr>
          <p:nvPr/>
        </p:nvCxnSpPr>
        <p:spPr>
          <a:xfrm rot="10800000" flipV="1">
            <a:off x="4286248" y="1857363"/>
            <a:ext cx="142876" cy="678661"/>
          </a:xfrm>
          <a:prstGeom prst="line">
            <a:avLst/>
          </a:prstGeom>
        </p:spPr>
        <p:style>
          <a:lnRef idx="1">
            <a:schemeClr val="accent1"/>
          </a:lnRef>
          <a:fillRef idx="0">
            <a:schemeClr val="accent1"/>
          </a:fillRef>
          <a:effectRef idx="0">
            <a:schemeClr val="accent1"/>
          </a:effectRef>
          <a:fontRef idx="minor">
            <a:schemeClr val="tx1"/>
          </a:fontRef>
        </p:style>
      </p:cxnSp>
      <p:sp>
        <p:nvSpPr>
          <p:cNvPr id="33" name="قوس كبير أيسر 32"/>
          <p:cNvSpPr/>
          <p:nvPr/>
        </p:nvSpPr>
        <p:spPr>
          <a:xfrm>
            <a:off x="1000100" y="1214422"/>
            <a:ext cx="214314" cy="1785950"/>
          </a:xfrm>
          <a:prstGeom prst="leftBrace">
            <a:avLst>
              <a:gd name="adj1" fmla="val 80367"/>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34" name="مستطيل 33"/>
          <p:cNvSpPr/>
          <p:nvPr/>
        </p:nvSpPr>
        <p:spPr>
          <a:xfrm>
            <a:off x="214282" y="1500174"/>
            <a:ext cx="714348"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solidFill>
                  <a:srgbClr val="FFFF00"/>
                </a:solidFill>
              </a:rPr>
              <a:t>دلیل</a:t>
            </a:r>
            <a:r>
              <a:rPr lang="fa-IR" sz="1600" dirty="0" smtClean="0"/>
              <a:t> </a:t>
            </a:r>
          </a:p>
          <a:p>
            <a:pPr algn="ctr"/>
            <a:r>
              <a:rPr lang="fa-IR" sz="1600" dirty="0" smtClean="0"/>
              <a:t>به معنای اخص</a:t>
            </a:r>
            <a:endParaRPr lang="fa-IR" sz="1600" dirty="0"/>
          </a:p>
        </p:txBody>
      </p:sp>
      <p:cxnSp>
        <p:nvCxnSpPr>
          <p:cNvPr id="39" name="رابط كسهم مستقيم 38"/>
          <p:cNvCxnSpPr/>
          <p:nvPr/>
        </p:nvCxnSpPr>
        <p:spPr>
          <a:xfrm rot="5400000">
            <a:off x="1464447" y="3107529"/>
            <a:ext cx="785818" cy="2857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مربع نص 39"/>
          <p:cNvSpPr txBox="1"/>
          <p:nvPr/>
        </p:nvSpPr>
        <p:spPr>
          <a:xfrm>
            <a:off x="1285852" y="3643314"/>
            <a:ext cx="642942" cy="400110"/>
          </a:xfrm>
          <a:prstGeom prst="rect">
            <a:avLst/>
          </a:prstGeom>
          <a:noFill/>
        </p:spPr>
        <p:txBody>
          <a:bodyPr wrap="square" rtlCol="1">
            <a:spAutoFit/>
          </a:bodyPr>
          <a:lstStyle/>
          <a:p>
            <a:r>
              <a:rPr lang="fa-IR" sz="2000" b="1" dirty="0" smtClean="0">
                <a:solidFill>
                  <a:srgbClr val="FF0000"/>
                </a:solidFill>
              </a:rPr>
              <a:t>اماره</a:t>
            </a:r>
            <a:endParaRPr lang="fa-IR" sz="2000" b="1" dirty="0">
              <a:solidFill>
                <a:srgbClr val="FF0000"/>
              </a:solidFill>
            </a:endParaRPr>
          </a:p>
        </p:txBody>
      </p:sp>
      <p:sp>
        <p:nvSpPr>
          <p:cNvPr id="47" name="سهم إلى اليسار 46"/>
          <p:cNvSpPr/>
          <p:nvPr/>
        </p:nvSpPr>
        <p:spPr>
          <a:xfrm>
            <a:off x="3857620" y="4429132"/>
            <a:ext cx="428628" cy="571504"/>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
        <p:nvSpPr>
          <p:cNvPr id="48" name="مستطيل مستدير الزوايا 47"/>
          <p:cNvSpPr/>
          <p:nvPr/>
        </p:nvSpPr>
        <p:spPr>
          <a:xfrm>
            <a:off x="2571736" y="4357694"/>
            <a:ext cx="1214446" cy="7143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solidFill>
                  <a:srgbClr val="FFFF00"/>
                </a:solidFill>
              </a:rPr>
              <a:t>اصول عملیه</a:t>
            </a:r>
            <a:endParaRPr lang="fa-IR" dirty="0"/>
          </a:p>
        </p:txBody>
      </p:sp>
      <p:sp>
        <p:nvSpPr>
          <p:cNvPr id="22" name="عنصر نائب لرقم الشريحة 21"/>
          <p:cNvSpPr>
            <a:spLocks noGrp="1"/>
          </p:cNvSpPr>
          <p:nvPr>
            <p:ph type="sldNum" sz="quarter" idx="12"/>
          </p:nvPr>
        </p:nvSpPr>
        <p:spPr/>
        <p:txBody>
          <a:bodyPr/>
          <a:lstStyle/>
          <a:p>
            <a:fld id="{0B34F065-1154-456A-91E3-76DE8E75E17B}" type="slidenum">
              <a:rPr lang="ar-SA" smtClean="0"/>
              <a:pPr/>
              <a:t>17</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wipe(down)">
                                      <p:cBhvr>
                                        <p:cTn id="23" dur="500"/>
                                        <p:tgtEl>
                                          <p:spTgt spid="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down)">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par>
                                <p:cTn id="32" presetID="22" presetClass="entr" presetSubtype="4"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down)">
                                      <p:cBhvr>
                                        <p:cTn id="34" dur="500"/>
                                        <p:tgtEl>
                                          <p:spTgt spid="2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down)">
                                      <p:cBhvr>
                                        <p:cTn id="42" dur="500"/>
                                        <p:tgtEl>
                                          <p:spTgt spid="25"/>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down)">
                                      <p:cBhvr>
                                        <p:cTn id="50" dur="500"/>
                                        <p:tgtEl>
                                          <p:spTgt spid="33"/>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down)">
                                      <p:cBhvr>
                                        <p:cTn id="53" dur="500"/>
                                        <p:tgtEl>
                                          <p:spTgt spid="3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down)">
                                      <p:cBhvr>
                                        <p:cTn id="58" dur="500"/>
                                        <p:tgtEl>
                                          <p:spTgt spid="3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down)">
                                      <p:cBhvr>
                                        <p:cTn id="61" dur="500"/>
                                        <p:tgtEl>
                                          <p:spTgt spid="4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wipe(down)">
                                      <p:cBhvr>
                                        <p:cTn id="66" dur="500"/>
                                        <p:tgtEl>
                                          <p:spTgt spid="7"/>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down)">
                                      <p:cBhvr>
                                        <p:cTn id="69" dur="500"/>
                                        <p:tgtEl>
                                          <p:spTgt spid="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9">
                                            <p:bg/>
                                          </p:spTgt>
                                        </p:tgtEl>
                                        <p:attrNameLst>
                                          <p:attrName>style.visibility</p:attrName>
                                        </p:attrNameLst>
                                      </p:cBhvr>
                                      <p:to>
                                        <p:strVal val="visible"/>
                                      </p:to>
                                    </p:set>
                                    <p:animEffect transition="in" filter="wipe(down)">
                                      <p:cBhvr>
                                        <p:cTn id="74" dur="500"/>
                                        <p:tgtEl>
                                          <p:spTgt spid="9">
                                            <p:bg/>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wipe(down)">
                                      <p:cBhvr>
                                        <p:cTn id="77" dur="500"/>
                                        <p:tgtEl>
                                          <p:spTgt spid="9">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47"/>
                                        </p:tgtEl>
                                        <p:attrNameLst>
                                          <p:attrName>style.visibility</p:attrName>
                                        </p:attrNameLst>
                                      </p:cBhvr>
                                      <p:to>
                                        <p:strVal val="visible"/>
                                      </p:to>
                                    </p:set>
                                    <p:anim calcmode="lin" valueType="num">
                                      <p:cBhvr additive="base">
                                        <p:cTn id="82" dur="500" fill="hold"/>
                                        <p:tgtEl>
                                          <p:spTgt spid="47"/>
                                        </p:tgtEl>
                                        <p:attrNameLst>
                                          <p:attrName>ppt_x</p:attrName>
                                        </p:attrNameLst>
                                      </p:cBhvr>
                                      <p:tavLst>
                                        <p:tav tm="0">
                                          <p:val>
                                            <p:strVal val="#ppt_x"/>
                                          </p:val>
                                        </p:tav>
                                        <p:tav tm="100000">
                                          <p:val>
                                            <p:strVal val="#ppt_x"/>
                                          </p:val>
                                        </p:tav>
                                      </p:tavLst>
                                    </p:anim>
                                    <p:anim calcmode="lin" valueType="num">
                                      <p:cBhvr additive="base">
                                        <p:cTn id="83" dur="500" fill="hold"/>
                                        <p:tgtEl>
                                          <p:spTgt spid="47"/>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48"/>
                                        </p:tgtEl>
                                        <p:attrNameLst>
                                          <p:attrName>style.visibility</p:attrName>
                                        </p:attrNameLst>
                                      </p:cBhvr>
                                      <p:to>
                                        <p:strVal val="visible"/>
                                      </p:to>
                                    </p:set>
                                    <p:anim calcmode="lin" valueType="num">
                                      <p:cBhvr additive="base">
                                        <p:cTn id="86" dur="500" fill="hold"/>
                                        <p:tgtEl>
                                          <p:spTgt spid="48"/>
                                        </p:tgtEl>
                                        <p:attrNameLst>
                                          <p:attrName>ppt_x</p:attrName>
                                        </p:attrNameLst>
                                      </p:cBhvr>
                                      <p:tavLst>
                                        <p:tav tm="0">
                                          <p:val>
                                            <p:strVal val="#ppt_x"/>
                                          </p:val>
                                        </p:tav>
                                        <p:tav tm="100000">
                                          <p:val>
                                            <p:strVal val="#ppt_x"/>
                                          </p:val>
                                        </p:tav>
                                      </p:tavLst>
                                    </p:anim>
                                    <p:anim calcmode="lin" valueType="num">
                                      <p:cBhvr additive="base">
                                        <p:cTn id="8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8" grpId="0" build="allAtOnce" animBg="1"/>
      <p:bldP spid="9" grpId="0" build="allAtOnce" animBg="1"/>
      <p:bldP spid="12" grpId="0" animBg="1"/>
      <p:bldP spid="13" grpId="0" animBg="1"/>
      <p:bldP spid="21" grpId="0" animBg="1"/>
      <p:bldP spid="33" grpId="0" animBg="1"/>
      <p:bldP spid="34" grpId="0" animBg="1"/>
      <p:bldP spid="40" grpId="0"/>
      <p:bldP spid="47"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5783661" y="1857365"/>
            <a:ext cx="1213830" cy="86440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تخصص</a:t>
            </a:r>
            <a:endParaRPr lang="fa-IR" sz="2400" b="1" dirty="0"/>
          </a:p>
        </p:txBody>
      </p:sp>
      <p:sp>
        <p:nvSpPr>
          <p:cNvPr id="3" name="سهم إلى اليسار 2"/>
          <p:cNvSpPr/>
          <p:nvPr/>
        </p:nvSpPr>
        <p:spPr>
          <a:xfrm>
            <a:off x="7429520" y="2357430"/>
            <a:ext cx="1500198" cy="2000264"/>
          </a:xfrm>
          <a:prstGeom prst="leftArrow">
            <a:avLst>
              <a:gd name="adj1" fmla="val 83246"/>
              <a:gd name="adj2" fmla="val 2330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300" b="1" dirty="0" smtClean="0"/>
              <a:t>گونه های ارتباط دو دلیل </a:t>
            </a:r>
            <a:endParaRPr lang="fa-IR" sz="1900" b="1" dirty="0"/>
          </a:p>
        </p:txBody>
      </p:sp>
      <p:sp>
        <p:nvSpPr>
          <p:cNvPr id="4" name="سهم إلى اليسار 3"/>
          <p:cNvSpPr/>
          <p:nvPr/>
        </p:nvSpPr>
        <p:spPr>
          <a:xfrm>
            <a:off x="5786446" y="571480"/>
            <a:ext cx="1214445" cy="785818"/>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تخصیص</a:t>
            </a:r>
            <a:endParaRPr lang="fa-IR" sz="2400" b="1" dirty="0"/>
          </a:p>
        </p:txBody>
      </p:sp>
      <p:cxnSp>
        <p:nvCxnSpPr>
          <p:cNvPr id="5" name="رابط مستقيم 4"/>
          <p:cNvCxnSpPr>
            <a:stCxn id="3" idx="1"/>
            <a:endCxn id="4" idx="3"/>
          </p:cNvCxnSpPr>
          <p:nvPr/>
        </p:nvCxnSpPr>
        <p:spPr>
          <a:xfrm rot="10800000">
            <a:off x="7000892" y="964390"/>
            <a:ext cx="428629" cy="239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3" idx="1"/>
            <a:endCxn id="2" idx="3"/>
          </p:cNvCxnSpPr>
          <p:nvPr/>
        </p:nvCxnSpPr>
        <p:spPr>
          <a:xfrm rot="10800000">
            <a:off x="6997492" y="2289566"/>
            <a:ext cx="432029" cy="1067997"/>
          </a:xfrm>
          <a:prstGeom prst="line">
            <a:avLst/>
          </a:prstGeom>
        </p:spPr>
        <p:style>
          <a:lnRef idx="1">
            <a:schemeClr val="accent1"/>
          </a:lnRef>
          <a:fillRef idx="0">
            <a:schemeClr val="accent1"/>
          </a:fillRef>
          <a:effectRef idx="0">
            <a:schemeClr val="accent1"/>
          </a:effectRef>
          <a:fontRef idx="minor">
            <a:schemeClr val="tx1"/>
          </a:fontRef>
        </p:style>
      </p:cxnSp>
      <p:sp>
        <p:nvSpPr>
          <p:cNvPr id="7" name="سهم إلى اليسار 6"/>
          <p:cNvSpPr/>
          <p:nvPr/>
        </p:nvSpPr>
        <p:spPr>
          <a:xfrm>
            <a:off x="5727929" y="3655457"/>
            <a:ext cx="1201526" cy="785818"/>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حکومت</a:t>
            </a:r>
            <a:endParaRPr lang="fa-IR" sz="2400" b="1" dirty="0">
              <a:solidFill>
                <a:srgbClr val="FFFF00"/>
              </a:solidFill>
            </a:endParaRPr>
          </a:p>
        </p:txBody>
      </p:sp>
      <p:cxnSp>
        <p:nvCxnSpPr>
          <p:cNvPr id="8" name="رابط مستقيم 7"/>
          <p:cNvCxnSpPr>
            <a:stCxn id="3" idx="1"/>
            <a:endCxn id="7" idx="3"/>
          </p:cNvCxnSpPr>
          <p:nvPr/>
        </p:nvCxnSpPr>
        <p:spPr>
          <a:xfrm rot="10800000" flipV="1">
            <a:off x="6929456" y="3357562"/>
            <a:ext cx="500065" cy="690804"/>
          </a:xfrm>
          <a:prstGeom prst="line">
            <a:avLst/>
          </a:prstGeom>
        </p:spPr>
        <p:style>
          <a:lnRef idx="1">
            <a:schemeClr val="accent1"/>
          </a:lnRef>
          <a:fillRef idx="0">
            <a:schemeClr val="accent1"/>
          </a:fillRef>
          <a:effectRef idx="0">
            <a:schemeClr val="accent1"/>
          </a:effectRef>
          <a:fontRef idx="minor">
            <a:schemeClr val="tx1"/>
          </a:fontRef>
        </p:style>
      </p:cxnSp>
      <p:sp>
        <p:nvSpPr>
          <p:cNvPr id="12" name="عنوان 1"/>
          <p:cNvSpPr txBox="1">
            <a:spLocks/>
          </p:cNvSpPr>
          <p:nvPr/>
        </p:nvSpPr>
        <p:spPr>
          <a:xfrm>
            <a:off x="7572396" y="857232"/>
            <a:ext cx="1214446" cy="428628"/>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ص  313</a:t>
            </a:r>
            <a:endParaRPr lang="fa-IR" sz="2000" b="1" dirty="0">
              <a:solidFill>
                <a:schemeClr val="tx1"/>
              </a:solidFill>
            </a:endParaRPr>
          </a:p>
        </p:txBody>
      </p:sp>
      <p:sp>
        <p:nvSpPr>
          <p:cNvPr id="19" name="سهم إلى اليسار 18"/>
          <p:cNvSpPr/>
          <p:nvPr/>
        </p:nvSpPr>
        <p:spPr>
          <a:xfrm>
            <a:off x="5727929" y="5429264"/>
            <a:ext cx="1201526" cy="785818"/>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ورود</a:t>
            </a:r>
            <a:endParaRPr lang="fa-IR" sz="2400" b="1" dirty="0">
              <a:solidFill>
                <a:srgbClr val="FFFF00"/>
              </a:solidFill>
            </a:endParaRPr>
          </a:p>
        </p:txBody>
      </p:sp>
      <p:cxnSp>
        <p:nvCxnSpPr>
          <p:cNvPr id="22" name="رابط مستقيم 21"/>
          <p:cNvCxnSpPr>
            <a:stCxn id="3" idx="1"/>
            <a:endCxn id="19" idx="3"/>
          </p:cNvCxnSpPr>
          <p:nvPr/>
        </p:nvCxnSpPr>
        <p:spPr>
          <a:xfrm rot="10800000" flipV="1">
            <a:off x="6929456" y="3357561"/>
            <a:ext cx="500065" cy="2464611"/>
          </a:xfrm>
          <a:prstGeom prst="line">
            <a:avLst/>
          </a:prstGeom>
        </p:spPr>
        <p:style>
          <a:lnRef idx="1">
            <a:schemeClr val="accent1"/>
          </a:lnRef>
          <a:fillRef idx="0">
            <a:schemeClr val="accent1"/>
          </a:fillRef>
          <a:effectRef idx="0">
            <a:schemeClr val="accent1"/>
          </a:effectRef>
          <a:fontRef idx="minor">
            <a:schemeClr val="tx1"/>
          </a:fontRef>
        </p:style>
      </p:cxnSp>
      <p:sp>
        <p:nvSpPr>
          <p:cNvPr id="55" name="مستطيل مستدير الزوايا 54"/>
          <p:cNvSpPr/>
          <p:nvPr/>
        </p:nvSpPr>
        <p:spPr>
          <a:xfrm>
            <a:off x="3428992" y="357166"/>
            <a:ext cx="2214578" cy="121444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اخراج افراد خاص از شمول حکم عام پس از وقوع تنافی بدوی میان دو حکم </a:t>
            </a:r>
          </a:p>
          <a:p>
            <a:pPr algn="ctr"/>
            <a:r>
              <a:rPr lang="fa-IR" dirty="0" smtClean="0"/>
              <a:t>(خروج حکمی)</a:t>
            </a:r>
            <a:endParaRPr lang="fa-IR" dirty="0"/>
          </a:p>
        </p:txBody>
      </p:sp>
      <p:sp>
        <p:nvSpPr>
          <p:cNvPr id="56" name="سهم إلى اليسار 55"/>
          <p:cNvSpPr/>
          <p:nvPr/>
        </p:nvSpPr>
        <p:spPr>
          <a:xfrm>
            <a:off x="2643174" y="642918"/>
            <a:ext cx="642942" cy="714380"/>
          </a:xfrm>
          <a:prstGeom prst="leftArrow">
            <a:avLst>
              <a:gd name="adj1" fmla="val 83246"/>
              <a:gd name="adj2" fmla="val 2298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مثال</a:t>
            </a:r>
            <a:endParaRPr lang="fa-IR" dirty="0"/>
          </a:p>
        </p:txBody>
      </p:sp>
      <p:sp>
        <p:nvSpPr>
          <p:cNvPr id="57" name="مستطيل 56"/>
          <p:cNvSpPr/>
          <p:nvPr/>
        </p:nvSpPr>
        <p:spPr>
          <a:xfrm>
            <a:off x="500034" y="500042"/>
            <a:ext cx="200026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t>1- اکرم العلماء </a:t>
            </a:r>
          </a:p>
          <a:p>
            <a:r>
              <a:rPr lang="fa-IR" dirty="0" smtClean="0"/>
              <a:t>2- لاتکرم زیدا العالم </a:t>
            </a:r>
            <a:endParaRPr lang="fa-IR" dirty="0"/>
          </a:p>
        </p:txBody>
      </p:sp>
      <p:sp>
        <p:nvSpPr>
          <p:cNvPr id="58" name="مستطيل مستدير الزوايا 57"/>
          <p:cNvSpPr/>
          <p:nvPr/>
        </p:nvSpPr>
        <p:spPr>
          <a:xfrm>
            <a:off x="3428992" y="1785926"/>
            <a:ext cx="2214578" cy="10001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خروج حقیقی چیزی از شمول موضوع عام </a:t>
            </a:r>
          </a:p>
          <a:p>
            <a:pPr algn="ctr"/>
            <a:r>
              <a:rPr lang="fa-IR" dirty="0" smtClean="0"/>
              <a:t>(خروج موضوعی)</a:t>
            </a:r>
            <a:endParaRPr lang="fa-IR" dirty="0"/>
          </a:p>
        </p:txBody>
      </p:sp>
      <p:sp>
        <p:nvSpPr>
          <p:cNvPr id="59" name="سهم إلى اليسار 58"/>
          <p:cNvSpPr/>
          <p:nvPr/>
        </p:nvSpPr>
        <p:spPr>
          <a:xfrm>
            <a:off x="2714612" y="1928802"/>
            <a:ext cx="642942" cy="714380"/>
          </a:xfrm>
          <a:prstGeom prst="leftArrow">
            <a:avLst>
              <a:gd name="adj1" fmla="val 83246"/>
              <a:gd name="adj2" fmla="val 2298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مثال</a:t>
            </a:r>
            <a:endParaRPr lang="fa-IR" dirty="0"/>
          </a:p>
        </p:txBody>
      </p:sp>
      <p:sp>
        <p:nvSpPr>
          <p:cNvPr id="60" name="مستطيل 59"/>
          <p:cNvSpPr/>
          <p:nvPr/>
        </p:nvSpPr>
        <p:spPr>
          <a:xfrm>
            <a:off x="500034" y="1857364"/>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t>1- اکرم العلماء </a:t>
            </a:r>
          </a:p>
          <a:p>
            <a:r>
              <a:rPr lang="fa-IR" dirty="0" smtClean="0"/>
              <a:t>2- لاتکرم زیدا الجاهل</a:t>
            </a:r>
            <a:endParaRPr lang="fa-IR" dirty="0"/>
          </a:p>
        </p:txBody>
      </p:sp>
      <p:sp>
        <p:nvSpPr>
          <p:cNvPr id="61" name="مستطيل مستدير الزوايا 60"/>
          <p:cNvSpPr/>
          <p:nvPr/>
        </p:nvSpPr>
        <p:spPr>
          <a:xfrm>
            <a:off x="3428992" y="3571876"/>
            <a:ext cx="2214578" cy="10001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نظارت یک دلیل بر دلیل دیگر به منظور تفسیر تعبدی آن</a:t>
            </a:r>
            <a:endParaRPr lang="fa-IR" dirty="0"/>
          </a:p>
        </p:txBody>
      </p:sp>
      <p:sp>
        <p:nvSpPr>
          <p:cNvPr id="62" name="سهم إلى اليسار 61"/>
          <p:cNvSpPr/>
          <p:nvPr/>
        </p:nvSpPr>
        <p:spPr>
          <a:xfrm>
            <a:off x="2643174" y="3714752"/>
            <a:ext cx="642942" cy="714380"/>
          </a:xfrm>
          <a:prstGeom prst="leftArrow">
            <a:avLst>
              <a:gd name="adj1" fmla="val 83246"/>
              <a:gd name="adj2" fmla="val 2298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مثال</a:t>
            </a:r>
            <a:endParaRPr lang="fa-IR" dirty="0"/>
          </a:p>
        </p:txBody>
      </p:sp>
      <p:sp>
        <p:nvSpPr>
          <p:cNvPr id="63" name="مستطيل 62"/>
          <p:cNvSpPr/>
          <p:nvPr/>
        </p:nvSpPr>
        <p:spPr>
          <a:xfrm>
            <a:off x="285720" y="3000372"/>
            <a:ext cx="221457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توسعه تعبدی:</a:t>
            </a:r>
          </a:p>
          <a:p>
            <a:pPr algn="ctr"/>
            <a:r>
              <a:rPr lang="fa-IR" dirty="0" smtClean="0"/>
              <a:t>1- اکرم العلماء</a:t>
            </a:r>
          </a:p>
          <a:p>
            <a:pPr algn="ctr"/>
            <a:r>
              <a:rPr lang="fa-IR" dirty="0" smtClean="0"/>
              <a:t>2- المتقی عالم</a:t>
            </a:r>
            <a:endParaRPr lang="fa-IR" dirty="0"/>
          </a:p>
        </p:txBody>
      </p:sp>
      <p:sp>
        <p:nvSpPr>
          <p:cNvPr id="64" name="مستطيل 63"/>
          <p:cNvSpPr/>
          <p:nvPr/>
        </p:nvSpPr>
        <p:spPr>
          <a:xfrm>
            <a:off x="285720" y="4071942"/>
            <a:ext cx="221457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تضییق تعبدی:</a:t>
            </a:r>
          </a:p>
          <a:p>
            <a:pPr algn="ctr"/>
            <a:r>
              <a:rPr lang="fa-IR" dirty="0" smtClean="0"/>
              <a:t>1- اکرم العلماء</a:t>
            </a:r>
          </a:p>
          <a:p>
            <a:pPr algn="ctr"/>
            <a:r>
              <a:rPr lang="fa-IR" dirty="0" smtClean="0"/>
              <a:t>2- العالم الفاسق لیس بعالم</a:t>
            </a:r>
            <a:endParaRPr lang="fa-IR" dirty="0"/>
          </a:p>
        </p:txBody>
      </p:sp>
      <p:cxnSp>
        <p:nvCxnSpPr>
          <p:cNvPr id="66" name="رابط مستقيم 65"/>
          <p:cNvCxnSpPr>
            <a:stCxn id="62" idx="1"/>
            <a:endCxn id="63" idx="3"/>
          </p:cNvCxnSpPr>
          <p:nvPr/>
        </p:nvCxnSpPr>
        <p:spPr>
          <a:xfrm rot="10800000">
            <a:off x="2500298" y="3464720"/>
            <a:ext cx="142876"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62" idx="1"/>
            <a:endCxn id="64" idx="3"/>
          </p:cNvCxnSpPr>
          <p:nvPr/>
        </p:nvCxnSpPr>
        <p:spPr>
          <a:xfrm rot="10800000" flipV="1">
            <a:off x="2500298" y="4071942"/>
            <a:ext cx="142876"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69" name="مستطيل مستدير الزوايا 68"/>
          <p:cNvSpPr/>
          <p:nvPr/>
        </p:nvSpPr>
        <p:spPr>
          <a:xfrm>
            <a:off x="3428992" y="5357826"/>
            <a:ext cx="2214578" cy="10001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خروج حقیقی چیزی از موضوع یک حکم به واسطه ورود دلیل شرعی</a:t>
            </a:r>
          </a:p>
        </p:txBody>
      </p:sp>
      <p:sp>
        <p:nvSpPr>
          <p:cNvPr id="70" name="سهم إلى اليسار 69"/>
          <p:cNvSpPr/>
          <p:nvPr/>
        </p:nvSpPr>
        <p:spPr>
          <a:xfrm>
            <a:off x="2714612" y="5500702"/>
            <a:ext cx="642942" cy="714380"/>
          </a:xfrm>
          <a:prstGeom prst="leftArrow">
            <a:avLst>
              <a:gd name="adj1" fmla="val 83246"/>
              <a:gd name="adj2" fmla="val 2298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مثال</a:t>
            </a:r>
            <a:endParaRPr lang="fa-IR" dirty="0"/>
          </a:p>
        </p:txBody>
      </p:sp>
      <p:sp>
        <p:nvSpPr>
          <p:cNvPr id="71" name="مستطيل 70"/>
          <p:cNvSpPr/>
          <p:nvPr/>
        </p:nvSpPr>
        <p:spPr>
          <a:xfrm>
            <a:off x="285720" y="5429264"/>
            <a:ext cx="235745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dirty="0" smtClean="0"/>
              <a:t>1- عقاب بدون بیان قبیح است (برائت عقلی)</a:t>
            </a:r>
          </a:p>
          <a:p>
            <a:r>
              <a:rPr lang="fa-IR" dirty="0" smtClean="0"/>
              <a:t>2- دلیل دال بر حجیت اماره</a:t>
            </a:r>
            <a:endParaRPr lang="fa-IR" dirty="0"/>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18</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5">
                                            <p:bg/>
                                          </p:spTgt>
                                        </p:tgtEl>
                                        <p:attrNameLst>
                                          <p:attrName>style.visibility</p:attrName>
                                        </p:attrNameLst>
                                      </p:cBhvr>
                                      <p:to>
                                        <p:strVal val="visible"/>
                                      </p:to>
                                    </p:set>
                                    <p:animEffect transition="in" filter="wipe(down)">
                                      <p:cBhvr>
                                        <p:cTn id="23" dur="500"/>
                                        <p:tgtEl>
                                          <p:spTgt spid="55">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5">
                                            <p:txEl>
                                              <p:pRg st="0" end="0"/>
                                            </p:txEl>
                                          </p:spTgt>
                                        </p:tgtEl>
                                        <p:attrNameLst>
                                          <p:attrName>style.visibility</p:attrName>
                                        </p:attrNameLst>
                                      </p:cBhvr>
                                      <p:to>
                                        <p:strVal val="visible"/>
                                      </p:to>
                                    </p:set>
                                    <p:animEffect transition="in" filter="wipe(down)">
                                      <p:cBhvr>
                                        <p:cTn id="26" dur="500"/>
                                        <p:tgtEl>
                                          <p:spTgt spid="55">
                                            <p:txEl>
                                              <p:pRg st="0" end="0"/>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5">
                                            <p:txEl>
                                              <p:pRg st="1" end="1"/>
                                            </p:txEl>
                                          </p:spTgt>
                                        </p:tgtEl>
                                        <p:attrNameLst>
                                          <p:attrName>style.visibility</p:attrName>
                                        </p:attrNameLst>
                                      </p:cBhvr>
                                      <p:to>
                                        <p:strVal val="visible"/>
                                      </p:to>
                                    </p:set>
                                    <p:animEffect transition="in" filter="wipe(down)">
                                      <p:cBhvr>
                                        <p:cTn id="29" dur="500"/>
                                        <p:tgtEl>
                                          <p:spTgt spid="55">
                                            <p:txEl>
                                              <p:pRg st="1" end="1"/>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6">
                                            <p:bg/>
                                          </p:spTgt>
                                        </p:tgtEl>
                                        <p:attrNameLst>
                                          <p:attrName>style.visibility</p:attrName>
                                        </p:attrNameLst>
                                      </p:cBhvr>
                                      <p:to>
                                        <p:strVal val="visible"/>
                                      </p:to>
                                    </p:set>
                                    <p:animEffect transition="in" filter="wipe(down)">
                                      <p:cBhvr>
                                        <p:cTn id="32" dur="500"/>
                                        <p:tgtEl>
                                          <p:spTgt spid="56">
                                            <p:bg/>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6">
                                            <p:txEl>
                                              <p:pRg st="0" end="0"/>
                                            </p:txEl>
                                          </p:spTgt>
                                        </p:tgtEl>
                                        <p:attrNameLst>
                                          <p:attrName>style.visibility</p:attrName>
                                        </p:attrNameLst>
                                      </p:cBhvr>
                                      <p:to>
                                        <p:strVal val="visible"/>
                                      </p:to>
                                    </p:set>
                                    <p:animEffect transition="in" filter="wipe(down)">
                                      <p:cBhvr>
                                        <p:cTn id="35" dur="500"/>
                                        <p:tgtEl>
                                          <p:spTgt spid="56">
                                            <p:txEl>
                                              <p:pRg st="0" end="0"/>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7">
                                            <p:bg/>
                                          </p:spTgt>
                                        </p:tgtEl>
                                        <p:attrNameLst>
                                          <p:attrName>style.visibility</p:attrName>
                                        </p:attrNameLst>
                                      </p:cBhvr>
                                      <p:to>
                                        <p:strVal val="visible"/>
                                      </p:to>
                                    </p:set>
                                    <p:animEffect transition="in" filter="wipe(down)">
                                      <p:cBhvr>
                                        <p:cTn id="38" dur="500"/>
                                        <p:tgtEl>
                                          <p:spTgt spid="57">
                                            <p:bg/>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7">
                                            <p:txEl>
                                              <p:pRg st="0" end="0"/>
                                            </p:txEl>
                                          </p:spTgt>
                                        </p:tgtEl>
                                        <p:attrNameLst>
                                          <p:attrName>style.visibility</p:attrName>
                                        </p:attrNameLst>
                                      </p:cBhvr>
                                      <p:to>
                                        <p:strVal val="visible"/>
                                      </p:to>
                                    </p:set>
                                    <p:animEffect transition="in" filter="wipe(down)">
                                      <p:cBhvr>
                                        <p:cTn id="41" dur="500"/>
                                        <p:tgtEl>
                                          <p:spTgt spid="57">
                                            <p:txEl>
                                              <p:pRg st="0" end="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7">
                                            <p:txEl>
                                              <p:pRg st="1" end="1"/>
                                            </p:txEl>
                                          </p:spTgt>
                                        </p:tgtEl>
                                        <p:attrNameLst>
                                          <p:attrName>style.visibility</p:attrName>
                                        </p:attrNameLst>
                                      </p:cBhvr>
                                      <p:to>
                                        <p:strVal val="visible"/>
                                      </p:to>
                                    </p:set>
                                    <p:animEffect transition="in" filter="wipe(down)">
                                      <p:cBhvr>
                                        <p:cTn id="44" dur="500"/>
                                        <p:tgtEl>
                                          <p:spTgt spid="5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8">
                                            <p:bg/>
                                          </p:spTgt>
                                        </p:tgtEl>
                                        <p:attrNameLst>
                                          <p:attrName>style.visibility</p:attrName>
                                        </p:attrNameLst>
                                      </p:cBhvr>
                                      <p:to>
                                        <p:strVal val="visible"/>
                                      </p:to>
                                    </p:set>
                                    <p:anim calcmode="lin" valueType="num">
                                      <p:cBhvr additive="base">
                                        <p:cTn id="57" dur="500" fill="hold"/>
                                        <p:tgtEl>
                                          <p:spTgt spid="58">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58">
                                            <p:bg/>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8">
                                            <p:txEl>
                                              <p:pRg st="0" end="0"/>
                                            </p:txEl>
                                          </p:spTgt>
                                        </p:tgtEl>
                                        <p:attrNameLst>
                                          <p:attrName>style.visibility</p:attrName>
                                        </p:attrNameLst>
                                      </p:cBhvr>
                                      <p:to>
                                        <p:strVal val="visible"/>
                                      </p:to>
                                    </p:set>
                                    <p:anim calcmode="lin" valueType="num">
                                      <p:cBhvr additive="base">
                                        <p:cTn id="61"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
                                            <p:txEl>
                                              <p:pRg st="0" end="0"/>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8">
                                            <p:txEl>
                                              <p:pRg st="1" end="1"/>
                                            </p:txEl>
                                          </p:spTgt>
                                        </p:tgtEl>
                                        <p:attrNameLst>
                                          <p:attrName>style.visibility</p:attrName>
                                        </p:attrNameLst>
                                      </p:cBhvr>
                                      <p:to>
                                        <p:strVal val="visible"/>
                                      </p:to>
                                    </p:set>
                                    <p:anim calcmode="lin" valueType="num">
                                      <p:cBhvr additive="base">
                                        <p:cTn id="65"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59">
                                            <p:bg/>
                                          </p:spTgt>
                                        </p:tgtEl>
                                        <p:attrNameLst>
                                          <p:attrName>style.visibility</p:attrName>
                                        </p:attrNameLst>
                                      </p:cBhvr>
                                      <p:to>
                                        <p:strVal val="visible"/>
                                      </p:to>
                                    </p:set>
                                    <p:animEffect transition="in" filter="wipe(down)">
                                      <p:cBhvr>
                                        <p:cTn id="71" dur="500"/>
                                        <p:tgtEl>
                                          <p:spTgt spid="59">
                                            <p:bg/>
                                          </p:spTgt>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59">
                                            <p:txEl>
                                              <p:pRg st="0" end="0"/>
                                            </p:txEl>
                                          </p:spTgt>
                                        </p:tgtEl>
                                        <p:attrNameLst>
                                          <p:attrName>style.visibility</p:attrName>
                                        </p:attrNameLst>
                                      </p:cBhvr>
                                      <p:to>
                                        <p:strVal val="visible"/>
                                      </p:to>
                                    </p:set>
                                    <p:animEffect transition="in" filter="wipe(down)">
                                      <p:cBhvr>
                                        <p:cTn id="74" dur="500"/>
                                        <p:tgtEl>
                                          <p:spTgt spid="59">
                                            <p:txEl>
                                              <p:pRg st="0" end="0"/>
                                            </p:tx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60">
                                            <p:bg/>
                                          </p:spTgt>
                                        </p:tgtEl>
                                        <p:attrNameLst>
                                          <p:attrName>style.visibility</p:attrName>
                                        </p:attrNameLst>
                                      </p:cBhvr>
                                      <p:to>
                                        <p:strVal val="visible"/>
                                      </p:to>
                                    </p:set>
                                    <p:animEffect transition="in" filter="wipe(down)">
                                      <p:cBhvr>
                                        <p:cTn id="77" dur="500"/>
                                        <p:tgtEl>
                                          <p:spTgt spid="60">
                                            <p:bg/>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0">
                                            <p:txEl>
                                              <p:pRg st="0" end="0"/>
                                            </p:txEl>
                                          </p:spTgt>
                                        </p:tgtEl>
                                        <p:attrNameLst>
                                          <p:attrName>style.visibility</p:attrName>
                                        </p:attrNameLst>
                                      </p:cBhvr>
                                      <p:to>
                                        <p:strVal val="visible"/>
                                      </p:to>
                                    </p:set>
                                    <p:animEffect transition="in" filter="wipe(down)">
                                      <p:cBhvr>
                                        <p:cTn id="80" dur="500"/>
                                        <p:tgtEl>
                                          <p:spTgt spid="60">
                                            <p:txEl>
                                              <p:pRg st="0" end="0"/>
                                            </p:txEl>
                                          </p:spTgt>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60">
                                            <p:txEl>
                                              <p:pRg st="1" end="1"/>
                                            </p:txEl>
                                          </p:spTgt>
                                        </p:tgtEl>
                                        <p:attrNameLst>
                                          <p:attrName>style.visibility</p:attrName>
                                        </p:attrNameLst>
                                      </p:cBhvr>
                                      <p:to>
                                        <p:strVal val="visible"/>
                                      </p:to>
                                    </p:set>
                                    <p:animEffect transition="in" filter="wipe(down)">
                                      <p:cBhvr>
                                        <p:cTn id="83" dur="500"/>
                                        <p:tgtEl>
                                          <p:spTgt spid="60">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wipe(down)">
                                      <p:cBhvr>
                                        <p:cTn id="88" dur="500"/>
                                        <p:tgtEl>
                                          <p:spTgt spid="8"/>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00"/>
                                        <p:tgtEl>
                                          <p:spTgt spid="7"/>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61">
                                            <p:bg/>
                                          </p:spTgt>
                                        </p:tgtEl>
                                        <p:attrNameLst>
                                          <p:attrName>style.visibility</p:attrName>
                                        </p:attrNameLst>
                                      </p:cBhvr>
                                      <p:to>
                                        <p:strVal val="visible"/>
                                      </p:to>
                                    </p:set>
                                    <p:animEffect transition="in" filter="wipe(down)">
                                      <p:cBhvr>
                                        <p:cTn id="96" dur="500"/>
                                        <p:tgtEl>
                                          <p:spTgt spid="61">
                                            <p:bg/>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61">
                                            <p:txEl>
                                              <p:pRg st="0" end="0"/>
                                            </p:txEl>
                                          </p:spTgt>
                                        </p:tgtEl>
                                        <p:attrNameLst>
                                          <p:attrName>style.visibility</p:attrName>
                                        </p:attrNameLst>
                                      </p:cBhvr>
                                      <p:to>
                                        <p:strVal val="visible"/>
                                      </p:to>
                                    </p:set>
                                    <p:animEffect transition="in" filter="wipe(down)">
                                      <p:cBhvr>
                                        <p:cTn id="99" dur="500"/>
                                        <p:tgtEl>
                                          <p:spTgt spid="61">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62"/>
                                        </p:tgtEl>
                                        <p:attrNameLst>
                                          <p:attrName>style.visibility</p:attrName>
                                        </p:attrNameLst>
                                      </p:cBhvr>
                                      <p:to>
                                        <p:strVal val="visible"/>
                                      </p:to>
                                    </p:set>
                                    <p:anim calcmode="lin" valueType="num">
                                      <p:cBhvr additive="base">
                                        <p:cTn id="104" dur="500" fill="hold"/>
                                        <p:tgtEl>
                                          <p:spTgt spid="62"/>
                                        </p:tgtEl>
                                        <p:attrNameLst>
                                          <p:attrName>ppt_x</p:attrName>
                                        </p:attrNameLst>
                                      </p:cBhvr>
                                      <p:tavLst>
                                        <p:tav tm="0">
                                          <p:val>
                                            <p:strVal val="#ppt_x"/>
                                          </p:val>
                                        </p:tav>
                                        <p:tav tm="100000">
                                          <p:val>
                                            <p:strVal val="#ppt_x"/>
                                          </p:val>
                                        </p:tav>
                                      </p:tavLst>
                                    </p:anim>
                                    <p:anim calcmode="lin" valueType="num">
                                      <p:cBhvr additive="base">
                                        <p:cTn id="105" dur="500" fill="hold"/>
                                        <p:tgtEl>
                                          <p:spTgt spid="62"/>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66"/>
                                        </p:tgtEl>
                                        <p:attrNameLst>
                                          <p:attrName>style.visibility</p:attrName>
                                        </p:attrNameLst>
                                      </p:cBhvr>
                                      <p:to>
                                        <p:strVal val="visible"/>
                                      </p:to>
                                    </p:set>
                                    <p:anim calcmode="lin" valueType="num">
                                      <p:cBhvr additive="base">
                                        <p:cTn id="108" dur="500" fill="hold"/>
                                        <p:tgtEl>
                                          <p:spTgt spid="66"/>
                                        </p:tgtEl>
                                        <p:attrNameLst>
                                          <p:attrName>ppt_x</p:attrName>
                                        </p:attrNameLst>
                                      </p:cBhvr>
                                      <p:tavLst>
                                        <p:tav tm="0">
                                          <p:val>
                                            <p:strVal val="#ppt_x"/>
                                          </p:val>
                                        </p:tav>
                                        <p:tav tm="100000">
                                          <p:val>
                                            <p:strVal val="#ppt_x"/>
                                          </p:val>
                                        </p:tav>
                                      </p:tavLst>
                                    </p:anim>
                                    <p:anim calcmode="lin" valueType="num">
                                      <p:cBhvr additive="base">
                                        <p:cTn id="109" dur="500" fill="hold"/>
                                        <p:tgtEl>
                                          <p:spTgt spid="66"/>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 calcmode="lin" valueType="num">
                                      <p:cBhvr additive="base">
                                        <p:cTn id="112" dur="500" fill="hold"/>
                                        <p:tgtEl>
                                          <p:spTgt spid="63"/>
                                        </p:tgtEl>
                                        <p:attrNameLst>
                                          <p:attrName>ppt_x</p:attrName>
                                        </p:attrNameLst>
                                      </p:cBhvr>
                                      <p:tavLst>
                                        <p:tav tm="0">
                                          <p:val>
                                            <p:strVal val="#ppt_x"/>
                                          </p:val>
                                        </p:tav>
                                        <p:tav tm="100000">
                                          <p:val>
                                            <p:strVal val="#ppt_x"/>
                                          </p:val>
                                        </p:tav>
                                      </p:tavLst>
                                    </p:anim>
                                    <p:anim calcmode="lin" valueType="num">
                                      <p:cBhvr additive="base">
                                        <p:cTn id="113"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nodeType="clickEffect">
                                  <p:stCondLst>
                                    <p:cond delay="0"/>
                                  </p:stCondLst>
                                  <p:childTnLst>
                                    <p:set>
                                      <p:cBhvr>
                                        <p:cTn id="117" dur="1" fill="hold">
                                          <p:stCondLst>
                                            <p:cond delay="0"/>
                                          </p:stCondLst>
                                        </p:cTn>
                                        <p:tgtEl>
                                          <p:spTgt spid="68"/>
                                        </p:tgtEl>
                                        <p:attrNameLst>
                                          <p:attrName>style.visibility</p:attrName>
                                        </p:attrNameLst>
                                      </p:cBhvr>
                                      <p:to>
                                        <p:strVal val="visible"/>
                                      </p:to>
                                    </p:set>
                                    <p:anim calcmode="lin" valueType="num">
                                      <p:cBhvr additive="base">
                                        <p:cTn id="118" dur="500" fill="hold"/>
                                        <p:tgtEl>
                                          <p:spTgt spid="68"/>
                                        </p:tgtEl>
                                        <p:attrNameLst>
                                          <p:attrName>ppt_x</p:attrName>
                                        </p:attrNameLst>
                                      </p:cBhvr>
                                      <p:tavLst>
                                        <p:tav tm="0">
                                          <p:val>
                                            <p:strVal val="#ppt_x"/>
                                          </p:val>
                                        </p:tav>
                                        <p:tav tm="100000">
                                          <p:val>
                                            <p:strVal val="#ppt_x"/>
                                          </p:val>
                                        </p:tav>
                                      </p:tavLst>
                                    </p:anim>
                                    <p:anim calcmode="lin" valueType="num">
                                      <p:cBhvr additive="base">
                                        <p:cTn id="119" dur="500" fill="hold"/>
                                        <p:tgtEl>
                                          <p:spTgt spid="6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64"/>
                                        </p:tgtEl>
                                        <p:attrNameLst>
                                          <p:attrName>style.visibility</p:attrName>
                                        </p:attrNameLst>
                                      </p:cBhvr>
                                      <p:to>
                                        <p:strVal val="visible"/>
                                      </p:to>
                                    </p:set>
                                    <p:anim calcmode="lin" valueType="num">
                                      <p:cBhvr additive="base">
                                        <p:cTn id="122" dur="500" fill="hold"/>
                                        <p:tgtEl>
                                          <p:spTgt spid="64"/>
                                        </p:tgtEl>
                                        <p:attrNameLst>
                                          <p:attrName>ppt_x</p:attrName>
                                        </p:attrNameLst>
                                      </p:cBhvr>
                                      <p:tavLst>
                                        <p:tav tm="0">
                                          <p:val>
                                            <p:strVal val="#ppt_x"/>
                                          </p:val>
                                        </p:tav>
                                        <p:tav tm="100000">
                                          <p:val>
                                            <p:strVal val="#ppt_x"/>
                                          </p:val>
                                        </p:tav>
                                      </p:tavLst>
                                    </p:anim>
                                    <p:anim calcmode="lin" valueType="num">
                                      <p:cBhvr additive="base">
                                        <p:cTn id="12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nodeType="clickEffect">
                                  <p:stCondLst>
                                    <p:cond delay="0"/>
                                  </p:stCondLst>
                                  <p:childTnLst>
                                    <p:set>
                                      <p:cBhvr>
                                        <p:cTn id="127" dur="1" fill="hold">
                                          <p:stCondLst>
                                            <p:cond delay="0"/>
                                          </p:stCondLst>
                                        </p:cTn>
                                        <p:tgtEl>
                                          <p:spTgt spid="22"/>
                                        </p:tgtEl>
                                        <p:attrNameLst>
                                          <p:attrName>style.visibility</p:attrName>
                                        </p:attrNameLst>
                                      </p:cBhvr>
                                      <p:to>
                                        <p:strVal val="visible"/>
                                      </p:to>
                                    </p:set>
                                    <p:anim calcmode="lin" valueType="num">
                                      <p:cBhvr additive="base">
                                        <p:cTn id="128" dur="500" fill="hold"/>
                                        <p:tgtEl>
                                          <p:spTgt spid="22"/>
                                        </p:tgtEl>
                                        <p:attrNameLst>
                                          <p:attrName>ppt_x</p:attrName>
                                        </p:attrNameLst>
                                      </p:cBhvr>
                                      <p:tavLst>
                                        <p:tav tm="0">
                                          <p:val>
                                            <p:strVal val="#ppt_x"/>
                                          </p:val>
                                        </p:tav>
                                        <p:tav tm="100000">
                                          <p:val>
                                            <p:strVal val="#ppt_x"/>
                                          </p:val>
                                        </p:tav>
                                      </p:tavLst>
                                    </p:anim>
                                    <p:anim calcmode="lin" valueType="num">
                                      <p:cBhvr additive="base">
                                        <p:cTn id="129" dur="500" fill="hold"/>
                                        <p:tgtEl>
                                          <p:spTgt spid="22"/>
                                        </p:tgtEl>
                                        <p:attrNameLst>
                                          <p:attrName>ppt_y</p:attrName>
                                        </p:attrNameLst>
                                      </p:cBhvr>
                                      <p:tavLst>
                                        <p:tav tm="0">
                                          <p:val>
                                            <p:strVal val="1+#ppt_h/2"/>
                                          </p:val>
                                        </p:tav>
                                        <p:tav tm="100000">
                                          <p:val>
                                            <p:strVal val="#ppt_y"/>
                                          </p:val>
                                        </p:tav>
                                      </p:tavLst>
                                    </p:anim>
                                  </p:childTnLst>
                                </p:cTn>
                              </p:par>
                              <p:par>
                                <p:cTn id="130" presetID="2" presetClass="entr" presetSubtype="4" fill="hold" grpId="0" nodeType="with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additive="base">
                                        <p:cTn id="132" dur="500" fill="hold"/>
                                        <p:tgtEl>
                                          <p:spTgt spid="19"/>
                                        </p:tgtEl>
                                        <p:attrNameLst>
                                          <p:attrName>ppt_x</p:attrName>
                                        </p:attrNameLst>
                                      </p:cBhvr>
                                      <p:tavLst>
                                        <p:tav tm="0">
                                          <p:val>
                                            <p:strVal val="#ppt_x"/>
                                          </p:val>
                                        </p:tav>
                                        <p:tav tm="100000">
                                          <p:val>
                                            <p:strVal val="#ppt_x"/>
                                          </p:val>
                                        </p:tav>
                                      </p:tavLst>
                                    </p:anim>
                                    <p:anim calcmode="lin" valueType="num">
                                      <p:cBhvr additive="base">
                                        <p:cTn id="1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69">
                                            <p:bg/>
                                          </p:spTgt>
                                        </p:tgtEl>
                                        <p:attrNameLst>
                                          <p:attrName>style.visibility</p:attrName>
                                        </p:attrNameLst>
                                      </p:cBhvr>
                                      <p:to>
                                        <p:strVal val="visible"/>
                                      </p:to>
                                    </p:set>
                                    <p:animEffect transition="in" filter="wipe(down)">
                                      <p:cBhvr>
                                        <p:cTn id="138" dur="500"/>
                                        <p:tgtEl>
                                          <p:spTgt spid="69">
                                            <p:bg/>
                                          </p:spTgt>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69">
                                            <p:txEl>
                                              <p:pRg st="0" end="0"/>
                                            </p:txEl>
                                          </p:spTgt>
                                        </p:tgtEl>
                                        <p:attrNameLst>
                                          <p:attrName>style.visibility</p:attrName>
                                        </p:attrNameLst>
                                      </p:cBhvr>
                                      <p:to>
                                        <p:strVal val="visible"/>
                                      </p:to>
                                    </p:set>
                                    <p:animEffect transition="in" filter="wipe(down)">
                                      <p:cBhvr>
                                        <p:cTn id="141" dur="500"/>
                                        <p:tgtEl>
                                          <p:spTgt spid="69">
                                            <p:txEl>
                                              <p:pRg st="0" end="0"/>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4" fill="hold" grpId="0" nodeType="clickEffect">
                                  <p:stCondLst>
                                    <p:cond delay="0"/>
                                  </p:stCondLst>
                                  <p:childTnLst>
                                    <p:set>
                                      <p:cBhvr>
                                        <p:cTn id="145" dur="1" fill="hold">
                                          <p:stCondLst>
                                            <p:cond delay="0"/>
                                          </p:stCondLst>
                                        </p:cTn>
                                        <p:tgtEl>
                                          <p:spTgt spid="70">
                                            <p:bg/>
                                          </p:spTgt>
                                        </p:tgtEl>
                                        <p:attrNameLst>
                                          <p:attrName>style.visibility</p:attrName>
                                        </p:attrNameLst>
                                      </p:cBhvr>
                                      <p:to>
                                        <p:strVal val="visible"/>
                                      </p:to>
                                    </p:set>
                                    <p:animEffect transition="in" filter="wipe(down)">
                                      <p:cBhvr>
                                        <p:cTn id="146" dur="500"/>
                                        <p:tgtEl>
                                          <p:spTgt spid="70">
                                            <p:bg/>
                                          </p:spTgt>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70">
                                            <p:txEl>
                                              <p:pRg st="0" end="0"/>
                                            </p:txEl>
                                          </p:spTgt>
                                        </p:tgtEl>
                                        <p:attrNameLst>
                                          <p:attrName>style.visibility</p:attrName>
                                        </p:attrNameLst>
                                      </p:cBhvr>
                                      <p:to>
                                        <p:strVal val="visible"/>
                                      </p:to>
                                    </p:set>
                                    <p:animEffect transition="in" filter="wipe(down)">
                                      <p:cBhvr>
                                        <p:cTn id="149" dur="500"/>
                                        <p:tgtEl>
                                          <p:spTgt spid="70">
                                            <p:txEl>
                                              <p:pRg st="0" end="0"/>
                                            </p:txEl>
                                          </p:spTgt>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71">
                                            <p:bg/>
                                          </p:spTgt>
                                        </p:tgtEl>
                                        <p:attrNameLst>
                                          <p:attrName>style.visibility</p:attrName>
                                        </p:attrNameLst>
                                      </p:cBhvr>
                                      <p:to>
                                        <p:strVal val="visible"/>
                                      </p:to>
                                    </p:set>
                                    <p:animEffect transition="in" filter="wipe(down)">
                                      <p:cBhvr>
                                        <p:cTn id="152" dur="500"/>
                                        <p:tgtEl>
                                          <p:spTgt spid="71">
                                            <p:bg/>
                                          </p:spTgt>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71">
                                            <p:txEl>
                                              <p:pRg st="0" end="0"/>
                                            </p:txEl>
                                          </p:spTgt>
                                        </p:tgtEl>
                                        <p:attrNameLst>
                                          <p:attrName>style.visibility</p:attrName>
                                        </p:attrNameLst>
                                      </p:cBhvr>
                                      <p:to>
                                        <p:strVal val="visible"/>
                                      </p:to>
                                    </p:set>
                                    <p:animEffect transition="in" filter="wipe(down)">
                                      <p:cBhvr>
                                        <p:cTn id="155" dur="500"/>
                                        <p:tgtEl>
                                          <p:spTgt spid="71">
                                            <p:txEl>
                                              <p:pRg st="0" end="0"/>
                                            </p:txEl>
                                          </p:spTgt>
                                        </p:tgtEl>
                                      </p:cBhvr>
                                    </p:animEffect>
                                  </p:childTnLst>
                                </p:cTn>
                              </p:par>
                              <p:par>
                                <p:cTn id="156" presetID="22" presetClass="entr" presetSubtype="4" fill="hold" grpId="0" nodeType="withEffect">
                                  <p:stCondLst>
                                    <p:cond delay="0"/>
                                  </p:stCondLst>
                                  <p:childTnLst>
                                    <p:set>
                                      <p:cBhvr>
                                        <p:cTn id="157" dur="1" fill="hold">
                                          <p:stCondLst>
                                            <p:cond delay="0"/>
                                          </p:stCondLst>
                                        </p:cTn>
                                        <p:tgtEl>
                                          <p:spTgt spid="71">
                                            <p:txEl>
                                              <p:pRg st="1" end="1"/>
                                            </p:txEl>
                                          </p:spTgt>
                                        </p:tgtEl>
                                        <p:attrNameLst>
                                          <p:attrName>style.visibility</p:attrName>
                                        </p:attrNameLst>
                                      </p:cBhvr>
                                      <p:to>
                                        <p:strVal val="visible"/>
                                      </p:to>
                                    </p:set>
                                    <p:animEffect transition="in" filter="wipe(down)">
                                      <p:cBhvr>
                                        <p:cTn id="158" dur="500"/>
                                        <p:tgtEl>
                                          <p:spTgt spid="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P spid="4" grpId="0" animBg="1"/>
      <p:bldP spid="7" grpId="0" animBg="1"/>
      <p:bldP spid="19" grpId="0" animBg="1"/>
      <p:bldP spid="55" grpId="0" build="allAtOnce" animBg="1"/>
      <p:bldP spid="56" grpId="0" build="allAtOnce" animBg="1"/>
      <p:bldP spid="57" grpId="0" build="allAtOnce" animBg="1"/>
      <p:bldP spid="58" grpId="0" build="allAtOnce" animBg="1"/>
      <p:bldP spid="59" grpId="0" build="allAtOnce" animBg="1"/>
      <p:bldP spid="60" grpId="0" build="allAtOnce" animBg="1"/>
      <p:bldP spid="61" grpId="0" build="allAtOnce" animBg="1"/>
      <p:bldP spid="62" grpId="0" animBg="1"/>
      <p:bldP spid="63" grpId="0" animBg="1"/>
      <p:bldP spid="64" grpId="0" animBg="1"/>
      <p:bldP spid="69" grpId="0" build="allAtOnce" animBg="1"/>
      <p:bldP spid="70" grpId="0" build="allAtOnce" animBg="1"/>
      <p:bldP spid="71"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إلى اليسار 2"/>
          <p:cNvSpPr/>
          <p:nvPr/>
        </p:nvSpPr>
        <p:spPr>
          <a:xfrm>
            <a:off x="7858148" y="1285860"/>
            <a:ext cx="1143008" cy="1714512"/>
          </a:xfrm>
          <a:prstGeom prst="leftArrow">
            <a:avLst>
              <a:gd name="adj1" fmla="val 83246"/>
              <a:gd name="adj2" fmla="val 1203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1600" b="1" dirty="0" smtClean="0"/>
              <a:t>گونه رابطه میان اماره و استصحاب</a:t>
            </a:r>
            <a:endParaRPr lang="fa-IR" sz="1400" b="1" dirty="0"/>
          </a:p>
        </p:txBody>
      </p:sp>
      <p:cxnSp>
        <p:nvCxnSpPr>
          <p:cNvPr id="6" name="رابط مستقيم 5"/>
          <p:cNvCxnSpPr>
            <a:stCxn id="3" idx="1"/>
            <a:endCxn id="82" idx="3"/>
          </p:cNvCxnSpPr>
          <p:nvPr/>
        </p:nvCxnSpPr>
        <p:spPr>
          <a:xfrm rot="10800000" flipV="1">
            <a:off x="7643802" y="2143116"/>
            <a:ext cx="214346" cy="785818"/>
          </a:xfrm>
          <a:prstGeom prst="line">
            <a:avLst/>
          </a:prstGeom>
        </p:spPr>
        <p:style>
          <a:lnRef idx="1">
            <a:schemeClr val="accent1"/>
          </a:lnRef>
          <a:fillRef idx="0">
            <a:schemeClr val="accent1"/>
          </a:fillRef>
          <a:effectRef idx="0">
            <a:schemeClr val="accent1"/>
          </a:effectRef>
          <a:fontRef idx="minor">
            <a:schemeClr val="tx1"/>
          </a:fontRef>
        </p:style>
      </p:cxnSp>
      <p:sp>
        <p:nvSpPr>
          <p:cNvPr id="7" name="سهم إلى اليسار 6"/>
          <p:cNvSpPr/>
          <p:nvPr/>
        </p:nvSpPr>
        <p:spPr>
          <a:xfrm>
            <a:off x="5429256" y="142852"/>
            <a:ext cx="2214578" cy="428628"/>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t>نظر شیخ: حکومت</a:t>
            </a:r>
            <a:endParaRPr lang="fa-IR" sz="2000" b="1" dirty="0">
              <a:solidFill>
                <a:srgbClr val="FFFF00"/>
              </a:solidFill>
            </a:endParaRPr>
          </a:p>
        </p:txBody>
      </p:sp>
      <p:cxnSp>
        <p:nvCxnSpPr>
          <p:cNvPr id="8" name="رابط مستقيم 7"/>
          <p:cNvCxnSpPr>
            <a:stCxn id="3" idx="1"/>
            <a:endCxn id="7" idx="3"/>
          </p:cNvCxnSpPr>
          <p:nvPr/>
        </p:nvCxnSpPr>
        <p:spPr>
          <a:xfrm rot="10800000">
            <a:off x="7643834" y="357166"/>
            <a:ext cx="214314" cy="1785950"/>
          </a:xfrm>
          <a:prstGeom prst="line">
            <a:avLst/>
          </a:prstGeom>
        </p:spPr>
        <p:style>
          <a:lnRef idx="1">
            <a:schemeClr val="accent1"/>
          </a:lnRef>
          <a:fillRef idx="0">
            <a:schemeClr val="accent1"/>
          </a:fillRef>
          <a:effectRef idx="0">
            <a:schemeClr val="accent1"/>
          </a:effectRef>
          <a:fontRef idx="minor">
            <a:schemeClr val="tx1"/>
          </a:fontRef>
        </p:style>
      </p:cxnSp>
      <p:sp>
        <p:nvSpPr>
          <p:cNvPr id="9" name="عنوان 1"/>
          <p:cNvSpPr txBox="1">
            <a:spLocks/>
          </p:cNvSpPr>
          <p:nvPr/>
        </p:nvSpPr>
        <p:spPr>
          <a:xfrm>
            <a:off x="7929586" y="500042"/>
            <a:ext cx="1071570" cy="285752"/>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200" b="1" dirty="0" smtClean="0">
                <a:solidFill>
                  <a:schemeClr val="tx1"/>
                </a:solidFill>
              </a:rPr>
              <a:t>ص  314 و 315</a:t>
            </a:r>
            <a:endParaRPr lang="fa-IR" sz="1200" b="1" dirty="0">
              <a:solidFill>
                <a:schemeClr val="tx1"/>
              </a:solidFill>
            </a:endParaRPr>
          </a:p>
        </p:txBody>
      </p:sp>
      <p:sp>
        <p:nvSpPr>
          <p:cNvPr id="18" name="مستطيل مستدير الزوايا 17"/>
          <p:cNvSpPr/>
          <p:nvPr/>
        </p:nvSpPr>
        <p:spPr>
          <a:xfrm>
            <a:off x="71438" y="642918"/>
            <a:ext cx="7572396" cy="92869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1400" b="1" dirty="0" smtClean="0"/>
              <a:t>1. شارع در ضمن </a:t>
            </a:r>
            <a:r>
              <a:rPr lang="fa-IR" sz="1400" b="1" dirty="0" smtClean="0">
                <a:solidFill>
                  <a:srgbClr val="FFFF00"/>
                </a:solidFill>
              </a:rPr>
              <a:t>دلیل الف </a:t>
            </a:r>
            <a:r>
              <a:rPr lang="fa-IR" sz="1400" b="1" dirty="0" smtClean="0"/>
              <a:t>حکم می کند به وجوب عمل به آنچه که </a:t>
            </a:r>
            <a:r>
              <a:rPr lang="fa-IR" sz="1400" b="1" dirty="0" smtClean="0">
                <a:solidFill>
                  <a:srgbClr val="FFFF00"/>
                </a:solidFill>
              </a:rPr>
              <a:t>دلیل ب </a:t>
            </a:r>
            <a:r>
              <a:rPr lang="fa-IR" sz="1400" b="1" dirty="0" smtClean="0"/>
              <a:t>در صورت نبود دلیل الف اقتضا نمی کرد.</a:t>
            </a:r>
          </a:p>
          <a:p>
            <a:endParaRPr lang="fa-IR" sz="1400" b="1" dirty="0" smtClean="0"/>
          </a:p>
          <a:p>
            <a:r>
              <a:rPr lang="fa-IR" sz="1400" b="1" dirty="0" smtClean="0"/>
              <a:t>2. شارع در ضمن </a:t>
            </a:r>
            <a:r>
              <a:rPr lang="fa-IR" sz="1400" b="1" dirty="0" smtClean="0">
                <a:solidFill>
                  <a:srgbClr val="FFFF00"/>
                </a:solidFill>
              </a:rPr>
              <a:t>دلیل الف </a:t>
            </a:r>
            <a:r>
              <a:rPr lang="fa-IR" sz="1400" b="1" dirty="0" smtClean="0"/>
              <a:t>حکم می کند به وجوب دست کشیدن از آنچه که </a:t>
            </a:r>
            <a:r>
              <a:rPr lang="fa-IR" sz="1400" b="1" dirty="0" smtClean="0">
                <a:solidFill>
                  <a:srgbClr val="FFFF00"/>
                </a:solidFill>
              </a:rPr>
              <a:t>دلیل ب </a:t>
            </a:r>
            <a:r>
              <a:rPr lang="fa-IR" sz="1400" b="1" dirty="0" smtClean="0"/>
              <a:t>در صورت نبود دلیل الف اقتضا می کرد.</a:t>
            </a:r>
            <a:endParaRPr lang="fa-IR" sz="1400" b="1" dirty="0"/>
          </a:p>
        </p:txBody>
      </p:sp>
      <p:cxnSp>
        <p:nvCxnSpPr>
          <p:cNvPr id="71" name="رابط كسهم مستقيم 70"/>
          <p:cNvCxnSpPr/>
          <p:nvPr/>
        </p:nvCxnSpPr>
        <p:spPr>
          <a:xfrm rot="5400000">
            <a:off x="6108711" y="1677975"/>
            <a:ext cx="35719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4" name="شكل بيضاوي 73"/>
          <p:cNvSpPr/>
          <p:nvPr/>
        </p:nvSpPr>
        <p:spPr>
          <a:xfrm>
            <a:off x="5357818" y="1857364"/>
            <a:ext cx="1785950" cy="71438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b="1" dirty="0" smtClean="0">
                <a:solidFill>
                  <a:srgbClr val="002060"/>
                </a:solidFill>
              </a:rPr>
              <a:t>اعمل بالبینه</a:t>
            </a:r>
          </a:p>
          <a:p>
            <a:pPr algn="ctr"/>
            <a:r>
              <a:rPr lang="fa-IR" sz="1600" dirty="0" smtClean="0"/>
              <a:t>(درباره نجاست لباس مثلا)</a:t>
            </a:r>
            <a:endParaRPr lang="fa-IR" sz="1600" dirty="0"/>
          </a:p>
        </p:txBody>
      </p:sp>
      <p:cxnSp>
        <p:nvCxnSpPr>
          <p:cNvPr id="75" name="رابط كسهم مستقيم 74"/>
          <p:cNvCxnSpPr/>
          <p:nvPr/>
        </p:nvCxnSpPr>
        <p:spPr>
          <a:xfrm rot="16200000" flipH="1">
            <a:off x="2588802" y="1697422"/>
            <a:ext cx="428628" cy="3413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6" name="شكل بيضاوي 75"/>
          <p:cNvSpPr/>
          <p:nvPr/>
        </p:nvSpPr>
        <p:spPr>
          <a:xfrm>
            <a:off x="2071670" y="1928802"/>
            <a:ext cx="1500198" cy="64294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400" b="1" dirty="0" smtClean="0">
                <a:solidFill>
                  <a:srgbClr val="002060"/>
                </a:solidFill>
              </a:rPr>
              <a:t>لاتنقض الیقین بالشک</a:t>
            </a:r>
            <a:endParaRPr lang="fa-IR" sz="1400" b="1" dirty="0">
              <a:solidFill>
                <a:srgbClr val="002060"/>
              </a:solidFill>
            </a:endParaRPr>
          </a:p>
        </p:txBody>
      </p:sp>
      <p:sp>
        <p:nvSpPr>
          <p:cNvPr id="77" name="قوس كبير أيسر 76"/>
          <p:cNvSpPr/>
          <p:nvPr/>
        </p:nvSpPr>
        <p:spPr>
          <a:xfrm rot="16200000">
            <a:off x="1607323" y="35695"/>
            <a:ext cx="500066" cy="3286148"/>
          </a:xfrm>
          <a:prstGeom prst="leftBrace">
            <a:avLst>
              <a:gd name="adj1" fmla="val 56705"/>
              <a:gd name="adj2" fmla="val 24033"/>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79" name="شكل بيضاوي 78"/>
          <p:cNvSpPr/>
          <p:nvPr/>
        </p:nvSpPr>
        <p:spPr>
          <a:xfrm>
            <a:off x="428596" y="1928802"/>
            <a:ext cx="1143008" cy="71438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400" b="1" dirty="0" smtClean="0"/>
              <a:t>استصحاب طهارت</a:t>
            </a:r>
            <a:endParaRPr lang="fa-IR" sz="1400" b="1" dirty="0"/>
          </a:p>
        </p:txBody>
      </p:sp>
      <p:sp>
        <p:nvSpPr>
          <p:cNvPr id="82" name="سهم إلى اليسار 81"/>
          <p:cNvSpPr/>
          <p:nvPr/>
        </p:nvSpPr>
        <p:spPr>
          <a:xfrm>
            <a:off x="3786182" y="2714620"/>
            <a:ext cx="3857620" cy="428628"/>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t>قول دیگر: تخصص (</a:t>
            </a:r>
            <a:r>
              <a:rPr lang="fa-IR" dirty="0" smtClean="0"/>
              <a:t>یا تعبیر دقیقتر: </a:t>
            </a:r>
            <a:r>
              <a:rPr lang="fa-IR" sz="2000" b="1" dirty="0" smtClean="0"/>
              <a:t>ورود)</a:t>
            </a:r>
            <a:endParaRPr lang="fa-IR" sz="2000" b="1" dirty="0">
              <a:solidFill>
                <a:srgbClr val="FFFF00"/>
              </a:solidFill>
            </a:endParaRPr>
          </a:p>
        </p:txBody>
      </p:sp>
      <p:sp>
        <p:nvSpPr>
          <p:cNvPr id="83" name="مستطيل مستدير الزوايا 82"/>
          <p:cNvSpPr/>
          <p:nvPr/>
        </p:nvSpPr>
        <p:spPr>
          <a:xfrm>
            <a:off x="71406" y="3214686"/>
            <a:ext cx="7572396" cy="500066"/>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marL="342900" indent="-342900"/>
            <a:r>
              <a:rPr lang="fa-IR" sz="1600" b="1" dirty="0" smtClean="0"/>
              <a:t>خروج حقیقی چیـــــزی از شمــــــــول موضـوع عام </a:t>
            </a:r>
            <a:r>
              <a:rPr lang="fa-IR" sz="1600" dirty="0" smtClean="0"/>
              <a:t>(تکوینی یا به واسطه ورد دلیل شرعی) </a:t>
            </a:r>
          </a:p>
        </p:txBody>
      </p:sp>
      <p:cxnSp>
        <p:nvCxnSpPr>
          <p:cNvPr id="84" name="رابط كسهم مستقيم 83"/>
          <p:cNvCxnSpPr/>
          <p:nvPr/>
        </p:nvCxnSpPr>
        <p:spPr>
          <a:xfrm rot="16200000" flipH="1">
            <a:off x="6232140" y="3769125"/>
            <a:ext cx="428628" cy="3413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5" name="شكل بيضاوي 84"/>
          <p:cNvSpPr/>
          <p:nvPr/>
        </p:nvSpPr>
        <p:spPr>
          <a:xfrm>
            <a:off x="4714876" y="4000505"/>
            <a:ext cx="3500462" cy="1214445"/>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400" b="1" dirty="0" smtClean="0">
                <a:solidFill>
                  <a:srgbClr val="002060"/>
                </a:solidFill>
              </a:rPr>
              <a:t>دلیل اماره</a:t>
            </a:r>
          </a:p>
          <a:p>
            <a:pPr algn="ctr"/>
            <a:r>
              <a:rPr lang="fa-IR" sz="1400" dirty="0" smtClean="0">
                <a:solidFill>
                  <a:srgbClr val="002060"/>
                </a:solidFill>
              </a:rPr>
              <a:t>(مقصود از شک ـ که موضوع استصحاب است ـ </a:t>
            </a:r>
            <a:r>
              <a:rPr lang="fa-IR" sz="1400" b="1" u="sng" dirty="0" smtClean="0">
                <a:solidFill>
                  <a:srgbClr val="002060"/>
                </a:solidFill>
              </a:rPr>
              <a:t>عدم علم وجدانی </a:t>
            </a:r>
            <a:r>
              <a:rPr lang="fa-IR" sz="1400" dirty="0" smtClean="0">
                <a:solidFill>
                  <a:srgbClr val="002060"/>
                </a:solidFill>
              </a:rPr>
              <a:t>نیست بلکه </a:t>
            </a:r>
            <a:r>
              <a:rPr lang="fa-IR" sz="1400" b="1" u="sng" dirty="0" smtClean="0">
                <a:solidFill>
                  <a:schemeClr val="tx1"/>
                </a:solidFill>
              </a:rPr>
              <a:t>عدم طریق </a:t>
            </a:r>
            <a:r>
              <a:rPr lang="fa-IR" sz="1400" dirty="0" smtClean="0">
                <a:solidFill>
                  <a:srgbClr val="002060"/>
                </a:solidFill>
              </a:rPr>
              <a:t>و </a:t>
            </a:r>
            <a:r>
              <a:rPr lang="fa-IR" sz="1400" b="1" u="sng" dirty="0" smtClean="0">
                <a:solidFill>
                  <a:srgbClr val="002060"/>
                </a:solidFill>
              </a:rPr>
              <a:t>تحیر</a:t>
            </a:r>
            <a:r>
              <a:rPr lang="fa-IR" sz="1400" dirty="0" smtClean="0">
                <a:solidFill>
                  <a:srgbClr val="002060"/>
                </a:solidFill>
              </a:rPr>
              <a:t> است و اماره طریق و رافع تحیر است )</a:t>
            </a:r>
            <a:endParaRPr lang="fa-IR" sz="1400" dirty="0">
              <a:solidFill>
                <a:srgbClr val="002060"/>
              </a:solidFill>
            </a:endParaRPr>
          </a:p>
        </p:txBody>
      </p:sp>
      <p:sp>
        <p:nvSpPr>
          <p:cNvPr id="86" name="شكل بيضاوي 85"/>
          <p:cNvSpPr/>
          <p:nvPr/>
        </p:nvSpPr>
        <p:spPr>
          <a:xfrm>
            <a:off x="2928926" y="4000504"/>
            <a:ext cx="1500198" cy="64294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400" b="1" dirty="0" smtClean="0">
                <a:solidFill>
                  <a:srgbClr val="002060"/>
                </a:solidFill>
              </a:rPr>
              <a:t>لاتنقض الیقین بالشک</a:t>
            </a:r>
            <a:endParaRPr lang="fa-IR" sz="1400" b="1" dirty="0">
              <a:solidFill>
                <a:srgbClr val="002060"/>
              </a:solidFill>
            </a:endParaRPr>
          </a:p>
        </p:txBody>
      </p:sp>
      <p:cxnSp>
        <p:nvCxnSpPr>
          <p:cNvPr id="87" name="رابط كسهم مستقيم 86"/>
          <p:cNvCxnSpPr>
            <a:endCxn id="86" idx="0"/>
          </p:cNvCxnSpPr>
          <p:nvPr/>
        </p:nvCxnSpPr>
        <p:spPr>
          <a:xfrm rot="5400000">
            <a:off x="3554008" y="3696893"/>
            <a:ext cx="428628" cy="17859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شكل بيضاوي 19"/>
          <p:cNvSpPr/>
          <p:nvPr/>
        </p:nvSpPr>
        <p:spPr>
          <a:xfrm>
            <a:off x="4714876" y="5286388"/>
            <a:ext cx="3571900" cy="142876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400" b="1" dirty="0" smtClean="0">
                <a:solidFill>
                  <a:srgbClr val="002060"/>
                </a:solidFill>
              </a:rPr>
              <a:t>دلیل اماره</a:t>
            </a:r>
          </a:p>
          <a:p>
            <a:pPr algn="ctr"/>
            <a:r>
              <a:rPr lang="fa-IR" sz="1400" dirty="0" smtClean="0">
                <a:solidFill>
                  <a:srgbClr val="002060"/>
                </a:solidFill>
              </a:rPr>
              <a:t>(اگر مقصود از شک ـ که موضوع استصحاب است ـ </a:t>
            </a:r>
            <a:r>
              <a:rPr lang="fa-IR" sz="1400" b="1" u="sng" dirty="0" smtClean="0">
                <a:solidFill>
                  <a:srgbClr val="002060"/>
                </a:solidFill>
              </a:rPr>
              <a:t>عدم علم وجدانی </a:t>
            </a:r>
            <a:r>
              <a:rPr lang="fa-IR" sz="1400" dirty="0" smtClean="0">
                <a:solidFill>
                  <a:srgbClr val="002060"/>
                </a:solidFill>
              </a:rPr>
              <a:t>نیز باشد باز باید گفت: که اماره اعتبار و حجیت قطعی دارد دارد پس نقض حالت سابقه، نقض به یقین وجدانی است )</a:t>
            </a:r>
            <a:endParaRPr lang="fa-IR" sz="1400" dirty="0">
              <a:solidFill>
                <a:srgbClr val="002060"/>
              </a:solidFill>
            </a:endParaRPr>
          </a:p>
        </p:txBody>
      </p:sp>
      <p:sp>
        <p:nvSpPr>
          <p:cNvPr id="23" name="سهم إلى اليمين 22"/>
          <p:cNvSpPr/>
          <p:nvPr/>
        </p:nvSpPr>
        <p:spPr>
          <a:xfrm>
            <a:off x="142844" y="5286388"/>
            <a:ext cx="642942" cy="1000132"/>
          </a:xfrm>
          <a:prstGeom prst="rightArrow">
            <a:avLst>
              <a:gd name="adj1" fmla="val 75515"/>
              <a:gd name="adj2" fmla="val 2668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300" b="1" dirty="0" smtClean="0"/>
              <a:t>پاسخ شیخ</a:t>
            </a:r>
            <a:endParaRPr lang="fa-IR" sz="1300" b="1" dirty="0"/>
          </a:p>
        </p:txBody>
      </p:sp>
      <p:sp>
        <p:nvSpPr>
          <p:cNvPr id="24" name="مستطيل 23"/>
          <p:cNvSpPr/>
          <p:nvPr/>
        </p:nvSpPr>
        <p:spPr>
          <a:xfrm>
            <a:off x="1000100" y="4786322"/>
            <a:ext cx="350046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300" b="1" dirty="0" smtClean="0"/>
              <a:t>شک به معنای تحیر نیست بلکه به قرینه مقابله با یقین، به معنای عدم یقین است که با اماره سازگار است.</a:t>
            </a:r>
            <a:endParaRPr lang="fa-IR" sz="1300" b="1" dirty="0"/>
          </a:p>
        </p:txBody>
      </p:sp>
      <p:sp>
        <p:nvSpPr>
          <p:cNvPr id="25" name="مستطيل 24"/>
          <p:cNvSpPr/>
          <p:nvPr/>
        </p:nvSpPr>
        <p:spPr>
          <a:xfrm>
            <a:off x="1000100" y="5357826"/>
            <a:ext cx="350046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300" b="1" dirty="0" smtClean="0"/>
              <a:t>در «بل انقضه بیقین آخر» مقصود از یقین یقین به خلاف حالت سابقه است نه یقین به امر دیگری (حجیت اماره) </a:t>
            </a:r>
            <a:endParaRPr lang="fa-IR" sz="1300" b="1" dirty="0"/>
          </a:p>
        </p:txBody>
      </p:sp>
      <p:sp>
        <p:nvSpPr>
          <p:cNvPr id="26" name="مستطيل 25"/>
          <p:cNvSpPr/>
          <p:nvPr/>
        </p:nvSpPr>
        <p:spPr>
          <a:xfrm>
            <a:off x="1000100" y="5929330"/>
            <a:ext cx="350046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300" b="1" dirty="0" smtClean="0"/>
              <a:t>جواب مشترک: همانگونه که دلیل اماره عمومیت دارد دلیل استصحاب نیز عمومیت دارد پس تعارض و تساقط می کنند. پس چاره ای برای تقدیم اماره بر استصحاب نیست جز حکومتی که از آن یاد شد</a:t>
            </a:r>
            <a:endParaRPr lang="fa-IR" sz="1300" b="1" dirty="0"/>
          </a:p>
        </p:txBody>
      </p:sp>
      <p:cxnSp>
        <p:nvCxnSpPr>
          <p:cNvPr id="27" name="رابط كسهم مستقيم 26"/>
          <p:cNvCxnSpPr/>
          <p:nvPr/>
        </p:nvCxnSpPr>
        <p:spPr>
          <a:xfrm flipV="1">
            <a:off x="4357686" y="4786322"/>
            <a:ext cx="785818" cy="2857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p:nvPr/>
        </p:nvCxnSpPr>
        <p:spPr>
          <a:xfrm>
            <a:off x="4357686" y="5643578"/>
            <a:ext cx="714380" cy="21431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23" idx="3"/>
            <a:endCxn id="24" idx="1"/>
          </p:cNvCxnSpPr>
          <p:nvPr/>
        </p:nvCxnSpPr>
        <p:spPr>
          <a:xfrm flipV="1">
            <a:off x="785786" y="5036355"/>
            <a:ext cx="214314"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23" idx="3"/>
            <a:endCxn id="25" idx="1"/>
          </p:cNvCxnSpPr>
          <p:nvPr/>
        </p:nvCxnSpPr>
        <p:spPr>
          <a:xfrm flipV="1">
            <a:off x="785786" y="5607859"/>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a:stCxn id="23" idx="3"/>
            <a:endCxn id="26" idx="1"/>
          </p:cNvCxnSpPr>
          <p:nvPr/>
        </p:nvCxnSpPr>
        <p:spPr>
          <a:xfrm>
            <a:off x="785786" y="5786454"/>
            <a:ext cx="214314" cy="535785"/>
          </a:xfrm>
          <a:prstGeom prst="line">
            <a:avLst/>
          </a:prstGeom>
        </p:spPr>
        <p:style>
          <a:lnRef idx="1">
            <a:schemeClr val="accent1"/>
          </a:lnRef>
          <a:fillRef idx="0">
            <a:schemeClr val="accent1"/>
          </a:fillRef>
          <a:effectRef idx="0">
            <a:schemeClr val="accent1"/>
          </a:effectRef>
          <a:fontRef idx="minor">
            <a:schemeClr val="tx1"/>
          </a:fontRef>
        </p:style>
      </p:cxnSp>
      <p:sp>
        <p:nvSpPr>
          <p:cNvPr id="30" name="عنصر نائب لرقم الشريحة 29"/>
          <p:cNvSpPr>
            <a:spLocks noGrp="1"/>
          </p:cNvSpPr>
          <p:nvPr>
            <p:ph type="sldNum" sz="quarter" idx="12"/>
          </p:nvPr>
        </p:nvSpPr>
        <p:spPr/>
        <p:txBody>
          <a:bodyPr/>
          <a:lstStyle/>
          <a:p>
            <a:fld id="{0B34F065-1154-456A-91E3-76DE8E75E17B}" type="slidenum">
              <a:rPr lang="ar-SA" smtClean="0"/>
              <a:pPr/>
              <a:t>19</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8">
                                            <p:bg/>
                                          </p:spTgt>
                                        </p:tgtEl>
                                        <p:attrNameLst>
                                          <p:attrName>style.visibility</p:attrName>
                                        </p:attrNameLst>
                                      </p:cBhvr>
                                      <p:to>
                                        <p:strVal val="visible"/>
                                      </p:to>
                                    </p:set>
                                    <p:animEffect transition="in" filter="wipe(down)">
                                      <p:cBhvr>
                                        <p:cTn id="23" dur="500"/>
                                        <p:tgtEl>
                                          <p:spTgt spid="1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8">
                                            <p:txEl>
                                              <p:pRg st="0" end="0"/>
                                            </p:txEl>
                                          </p:spTgt>
                                        </p:tgtEl>
                                        <p:attrNameLst>
                                          <p:attrName>style.visibility</p:attrName>
                                        </p:attrNameLst>
                                      </p:cBhvr>
                                      <p:to>
                                        <p:strVal val="visible"/>
                                      </p:to>
                                    </p:set>
                                    <p:animEffect transition="in" filter="wipe(down)">
                                      <p:cBhvr>
                                        <p:cTn id="26" dur="500"/>
                                        <p:tgtEl>
                                          <p:spTgt spid="18">
                                            <p:txEl>
                                              <p:pRg st="0" end="0"/>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8">
                                            <p:txEl>
                                              <p:pRg st="2" end="2"/>
                                            </p:txEl>
                                          </p:spTgt>
                                        </p:tgtEl>
                                        <p:attrNameLst>
                                          <p:attrName>style.visibility</p:attrName>
                                        </p:attrNameLst>
                                      </p:cBhvr>
                                      <p:to>
                                        <p:strVal val="visible"/>
                                      </p:to>
                                    </p:set>
                                    <p:animEffect transition="in" filter="wipe(down)">
                                      <p:cBhvr>
                                        <p:cTn id="29" dur="500"/>
                                        <p:tgtEl>
                                          <p:spTgt spid="1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500" fill="hold"/>
                                        <p:tgtEl>
                                          <p:spTgt spid="71"/>
                                        </p:tgtEl>
                                        <p:attrNameLst>
                                          <p:attrName>ppt_x</p:attrName>
                                        </p:attrNameLst>
                                      </p:cBhvr>
                                      <p:tavLst>
                                        <p:tav tm="0">
                                          <p:val>
                                            <p:strVal val="#ppt_x"/>
                                          </p:val>
                                        </p:tav>
                                        <p:tav tm="100000">
                                          <p:val>
                                            <p:strVal val="#ppt_x"/>
                                          </p:val>
                                        </p:tav>
                                      </p:tavLst>
                                    </p:anim>
                                    <p:anim calcmode="lin" valueType="num">
                                      <p:cBhvr additive="base">
                                        <p:cTn id="35" dur="50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74"/>
                                        </p:tgtEl>
                                        <p:attrNameLst>
                                          <p:attrName>style.visibility</p:attrName>
                                        </p:attrNameLst>
                                      </p:cBhvr>
                                      <p:to>
                                        <p:strVal val="visible"/>
                                      </p:to>
                                    </p:set>
                                    <p:anim calcmode="lin" valueType="num">
                                      <p:cBhvr additive="base">
                                        <p:cTn id="38" dur="500" fill="hold"/>
                                        <p:tgtEl>
                                          <p:spTgt spid="74"/>
                                        </p:tgtEl>
                                        <p:attrNameLst>
                                          <p:attrName>ppt_x</p:attrName>
                                        </p:attrNameLst>
                                      </p:cBhvr>
                                      <p:tavLst>
                                        <p:tav tm="0">
                                          <p:val>
                                            <p:strVal val="#ppt_x"/>
                                          </p:val>
                                        </p:tav>
                                        <p:tav tm="100000">
                                          <p:val>
                                            <p:strVal val="#ppt_x"/>
                                          </p:val>
                                        </p:tav>
                                      </p:tavLst>
                                    </p:anim>
                                    <p:anim calcmode="lin" valueType="num">
                                      <p:cBhvr additive="base">
                                        <p:cTn id="39"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75"/>
                                        </p:tgtEl>
                                        <p:attrNameLst>
                                          <p:attrName>style.visibility</p:attrName>
                                        </p:attrNameLst>
                                      </p:cBhvr>
                                      <p:to>
                                        <p:strVal val="visible"/>
                                      </p:to>
                                    </p:set>
                                    <p:anim calcmode="lin" valueType="num">
                                      <p:cBhvr additive="base">
                                        <p:cTn id="44" dur="500" fill="hold"/>
                                        <p:tgtEl>
                                          <p:spTgt spid="75"/>
                                        </p:tgtEl>
                                        <p:attrNameLst>
                                          <p:attrName>ppt_x</p:attrName>
                                        </p:attrNameLst>
                                      </p:cBhvr>
                                      <p:tavLst>
                                        <p:tav tm="0">
                                          <p:val>
                                            <p:strVal val="#ppt_x"/>
                                          </p:val>
                                        </p:tav>
                                        <p:tav tm="100000">
                                          <p:val>
                                            <p:strVal val="#ppt_x"/>
                                          </p:val>
                                        </p:tav>
                                      </p:tavLst>
                                    </p:anim>
                                    <p:anim calcmode="lin" valueType="num">
                                      <p:cBhvr additive="base">
                                        <p:cTn id="45" dur="500" fill="hold"/>
                                        <p:tgtEl>
                                          <p:spTgt spid="75"/>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76"/>
                                        </p:tgtEl>
                                        <p:attrNameLst>
                                          <p:attrName>style.visibility</p:attrName>
                                        </p:attrNameLst>
                                      </p:cBhvr>
                                      <p:to>
                                        <p:strVal val="visible"/>
                                      </p:to>
                                    </p:set>
                                    <p:anim calcmode="lin" valueType="num">
                                      <p:cBhvr additive="base">
                                        <p:cTn id="48" dur="500" fill="hold"/>
                                        <p:tgtEl>
                                          <p:spTgt spid="76"/>
                                        </p:tgtEl>
                                        <p:attrNameLst>
                                          <p:attrName>ppt_x</p:attrName>
                                        </p:attrNameLst>
                                      </p:cBhvr>
                                      <p:tavLst>
                                        <p:tav tm="0">
                                          <p:val>
                                            <p:strVal val="#ppt_x"/>
                                          </p:val>
                                        </p:tav>
                                        <p:tav tm="100000">
                                          <p:val>
                                            <p:strVal val="#ppt_x"/>
                                          </p:val>
                                        </p:tav>
                                      </p:tavLst>
                                    </p:anim>
                                    <p:anim calcmode="lin" valueType="num">
                                      <p:cBhvr additive="base">
                                        <p:cTn id="49"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77"/>
                                        </p:tgtEl>
                                        <p:attrNameLst>
                                          <p:attrName>style.visibility</p:attrName>
                                        </p:attrNameLst>
                                      </p:cBhvr>
                                      <p:to>
                                        <p:strVal val="visible"/>
                                      </p:to>
                                    </p:set>
                                    <p:anim calcmode="lin" valueType="num">
                                      <p:cBhvr additive="base">
                                        <p:cTn id="54" dur="500" fill="hold"/>
                                        <p:tgtEl>
                                          <p:spTgt spid="77"/>
                                        </p:tgtEl>
                                        <p:attrNameLst>
                                          <p:attrName>ppt_x</p:attrName>
                                        </p:attrNameLst>
                                      </p:cBhvr>
                                      <p:tavLst>
                                        <p:tav tm="0">
                                          <p:val>
                                            <p:strVal val="#ppt_x"/>
                                          </p:val>
                                        </p:tav>
                                        <p:tav tm="100000">
                                          <p:val>
                                            <p:strVal val="#ppt_x"/>
                                          </p:val>
                                        </p:tav>
                                      </p:tavLst>
                                    </p:anim>
                                    <p:anim calcmode="lin" valueType="num">
                                      <p:cBhvr additive="base">
                                        <p:cTn id="55" dur="500" fill="hold"/>
                                        <p:tgtEl>
                                          <p:spTgt spid="77"/>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9"/>
                                        </p:tgtEl>
                                        <p:attrNameLst>
                                          <p:attrName>style.visibility</p:attrName>
                                        </p:attrNameLst>
                                      </p:cBhvr>
                                      <p:to>
                                        <p:strVal val="visible"/>
                                      </p:to>
                                    </p:set>
                                    <p:anim calcmode="lin" valueType="num">
                                      <p:cBhvr additive="base">
                                        <p:cTn id="58" dur="500" fill="hold"/>
                                        <p:tgtEl>
                                          <p:spTgt spid="79"/>
                                        </p:tgtEl>
                                        <p:attrNameLst>
                                          <p:attrName>ppt_x</p:attrName>
                                        </p:attrNameLst>
                                      </p:cBhvr>
                                      <p:tavLst>
                                        <p:tav tm="0">
                                          <p:val>
                                            <p:strVal val="#ppt_x"/>
                                          </p:val>
                                        </p:tav>
                                        <p:tav tm="100000">
                                          <p:val>
                                            <p:strVal val="#ppt_x"/>
                                          </p:val>
                                        </p:tav>
                                      </p:tavLst>
                                    </p:anim>
                                    <p:anim calcmode="lin" valueType="num">
                                      <p:cBhvr additive="base">
                                        <p:cTn id="59"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wipe(down)">
                                      <p:cBhvr>
                                        <p:cTn id="64" dur="500"/>
                                        <p:tgtEl>
                                          <p:spTgt spid="6"/>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wipe(down)">
                                      <p:cBhvr>
                                        <p:cTn id="67" dur="500"/>
                                        <p:tgtEl>
                                          <p:spTgt spid="8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83">
                                            <p:bg/>
                                          </p:spTgt>
                                        </p:tgtEl>
                                        <p:attrNameLst>
                                          <p:attrName>style.visibility</p:attrName>
                                        </p:attrNameLst>
                                      </p:cBhvr>
                                      <p:to>
                                        <p:strVal val="visible"/>
                                      </p:to>
                                    </p:set>
                                    <p:animEffect transition="in" filter="wipe(down)">
                                      <p:cBhvr>
                                        <p:cTn id="72" dur="500"/>
                                        <p:tgtEl>
                                          <p:spTgt spid="83">
                                            <p:bg/>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83">
                                            <p:txEl>
                                              <p:pRg st="0" end="0"/>
                                            </p:txEl>
                                          </p:spTgt>
                                        </p:tgtEl>
                                        <p:attrNameLst>
                                          <p:attrName>style.visibility</p:attrName>
                                        </p:attrNameLst>
                                      </p:cBhvr>
                                      <p:to>
                                        <p:strVal val="visible"/>
                                      </p:to>
                                    </p:set>
                                    <p:animEffect transition="in" filter="wipe(down)">
                                      <p:cBhvr>
                                        <p:cTn id="75" dur="500"/>
                                        <p:tgtEl>
                                          <p:spTgt spid="83">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87"/>
                                        </p:tgtEl>
                                        <p:attrNameLst>
                                          <p:attrName>style.visibility</p:attrName>
                                        </p:attrNameLst>
                                      </p:cBhvr>
                                      <p:to>
                                        <p:strVal val="visible"/>
                                      </p:to>
                                    </p:set>
                                    <p:anim calcmode="lin" valueType="num">
                                      <p:cBhvr additive="base">
                                        <p:cTn id="80" dur="500" fill="hold"/>
                                        <p:tgtEl>
                                          <p:spTgt spid="87"/>
                                        </p:tgtEl>
                                        <p:attrNameLst>
                                          <p:attrName>ppt_x</p:attrName>
                                        </p:attrNameLst>
                                      </p:cBhvr>
                                      <p:tavLst>
                                        <p:tav tm="0">
                                          <p:val>
                                            <p:strVal val="#ppt_x"/>
                                          </p:val>
                                        </p:tav>
                                        <p:tav tm="100000">
                                          <p:val>
                                            <p:strVal val="#ppt_x"/>
                                          </p:val>
                                        </p:tav>
                                      </p:tavLst>
                                    </p:anim>
                                    <p:anim calcmode="lin" valueType="num">
                                      <p:cBhvr additive="base">
                                        <p:cTn id="81" dur="500" fill="hold"/>
                                        <p:tgtEl>
                                          <p:spTgt spid="87"/>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86"/>
                                        </p:tgtEl>
                                        <p:attrNameLst>
                                          <p:attrName>style.visibility</p:attrName>
                                        </p:attrNameLst>
                                      </p:cBhvr>
                                      <p:to>
                                        <p:strVal val="visible"/>
                                      </p:to>
                                    </p:set>
                                    <p:anim calcmode="lin" valueType="num">
                                      <p:cBhvr additive="base">
                                        <p:cTn id="84" dur="500" fill="hold"/>
                                        <p:tgtEl>
                                          <p:spTgt spid="86"/>
                                        </p:tgtEl>
                                        <p:attrNameLst>
                                          <p:attrName>ppt_x</p:attrName>
                                        </p:attrNameLst>
                                      </p:cBhvr>
                                      <p:tavLst>
                                        <p:tav tm="0">
                                          <p:val>
                                            <p:strVal val="#ppt_x"/>
                                          </p:val>
                                        </p:tav>
                                        <p:tav tm="100000">
                                          <p:val>
                                            <p:strVal val="#ppt_x"/>
                                          </p:val>
                                        </p:tav>
                                      </p:tavLst>
                                    </p:anim>
                                    <p:anim calcmode="lin" valueType="num">
                                      <p:cBhvr additive="base">
                                        <p:cTn id="85"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84"/>
                                        </p:tgtEl>
                                        <p:attrNameLst>
                                          <p:attrName>style.visibility</p:attrName>
                                        </p:attrNameLst>
                                      </p:cBhvr>
                                      <p:to>
                                        <p:strVal val="visible"/>
                                      </p:to>
                                    </p:set>
                                    <p:anim calcmode="lin" valueType="num">
                                      <p:cBhvr additive="base">
                                        <p:cTn id="90" dur="500" fill="hold"/>
                                        <p:tgtEl>
                                          <p:spTgt spid="84"/>
                                        </p:tgtEl>
                                        <p:attrNameLst>
                                          <p:attrName>ppt_x</p:attrName>
                                        </p:attrNameLst>
                                      </p:cBhvr>
                                      <p:tavLst>
                                        <p:tav tm="0">
                                          <p:val>
                                            <p:strVal val="#ppt_x"/>
                                          </p:val>
                                        </p:tav>
                                        <p:tav tm="100000">
                                          <p:val>
                                            <p:strVal val="#ppt_x"/>
                                          </p:val>
                                        </p:tav>
                                      </p:tavLst>
                                    </p:anim>
                                    <p:anim calcmode="lin" valueType="num">
                                      <p:cBhvr additive="base">
                                        <p:cTn id="91" dur="500" fill="hold"/>
                                        <p:tgtEl>
                                          <p:spTgt spid="84"/>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5"/>
                                        </p:tgtEl>
                                        <p:attrNameLst>
                                          <p:attrName>style.visibility</p:attrName>
                                        </p:attrNameLst>
                                      </p:cBhvr>
                                      <p:to>
                                        <p:strVal val="visible"/>
                                      </p:to>
                                    </p:set>
                                    <p:anim calcmode="lin" valueType="num">
                                      <p:cBhvr additive="base">
                                        <p:cTn id="94" dur="500" fill="hold"/>
                                        <p:tgtEl>
                                          <p:spTgt spid="85"/>
                                        </p:tgtEl>
                                        <p:attrNameLst>
                                          <p:attrName>ppt_x</p:attrName>
                                        </p:attrNameLst>
                                      </p:cBhvr>
                                      <p:tavLst>
                                        <p:tav tm="0">
                                          <p:val>
                                            <p:strVal val="#ppt_x"/>
                                          </p:val>
                                        </p:tav>
                                        <p:tav tm="100000">
                                          <p:val>
                                            <p:strVal val="#ppt_x"/>
                                          </p:val>
                                        </p:tav>
                                      </p:tavLst>
                                    </p:anim>
                                    <p:anim calcmode="lin" valueType="num">
                                      <p:cBhvr additive="base">
                                        <p:cTn id="95"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20">
                                            <p:bg/>
                                          </p:spTgt>
                                        </p:tgtEl>
                                        <p:attrNameLst>
                                          <p:attrName>style.visibility</p:attrName>
                                        </p:attrNameLst>
                                      </p:cBhvr>
                                      <p:to>
                                        <p:strVal val="visible"/>
                                      </p:to>
                                    </p:set>
                                    <p:anim calcmode="lin" valueType="num">
                                      <p:cBhvr additive="base">
                                        <p:cTn id="100"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101" dur="500" fill="hold"/>
                                        <p:tgtEl>
                                          <p:spTgt spid="20">
                                            <p:bg/>
                                          </p:spTgt>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20">
                                            <p:txEl>
                                              <p:pRg st="0" end="0"/>
                                            </p:txEl>
                                          </p:spTgt>
                                        </p:tgtEl>
                                        <p:attrNameLst>
                                          <p:attrName>style.visibility</p:attrName>
                                        </p:attrNameLst>
                                      </p:cBhvr>
                                      <p:to>
                                        <p:strVal val="visible"/>
                                      </p:to>
                                    </p:set>
                                    <p:anim calcmode="lin" valueType="num">
                                      <p:cBhvr additive="base">
                                        <p:cTn id="104"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20">
                                            <p:txEl>
                                              <p:pRg st="0" end="0"/>
                                            </p:txEl>
                                          </p:spTgt>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0">
                                            <p:txEl>
                                              <p:pRg st="1" end="1"/>
                                            </p:txEl>
                                          </p:spTgt>
                                        </p:tgtEl>
                                        <p:attrNameLst>
                                          <p:attrName>style.visibility</p:attrName>
                                        </p:attrNameLst>
                                      </p:cBhvr>
                                      <p:to>
                                        <p:strVal val="visible"/>
                                      </p:to>
                                    </p:set>
                                    <p:anim calcmode="lin" valueType="num">
                                      <p:cBhvr additive="base">
                                        <p:cTn id="108"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23">
                                            <p:bg/>
                                          </p:spTgt>
                                        </p:tgtEl>
                                        <p:attrNameLst>
                                          <p:attrName>style.visibility</p:attrName>
                                        </p:attrNameLst>
                                      </p:cBhvr>
                                      <p:to>
                                        <p:strVal val="visible"/>
                                      </p:to>
                                    </p:set>
                                    <p:animEffect transition="in" filter="wipe(down)">
                                      <p:cBhvr>
                                        <p:cTn id="114" dur="500"/>
                                        <p:tgtEl>
                                          <p:spTgt spid="23">
                                            <p:bg/>
                                          </p:spTgt>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23">
                                            <p:txEl>
                                              <p:pRg st="0" end="0"/>
                                            </p:txEl>
                                          </p:spTgt>
                                        </p:tgtEl>
                                        <p:attrNameLst>
                                          <p:attrName>style.visibility</p:attrName>
                                        </p:attrNameLst>
                                      </p:cBhvr>
                                      <p:to>
                                        <p:strVal val="visible"/>
                                      </p:to>
                                    </p:set>
                                    <p:animEffect transition="in" filter="wipe(down)">
                                      <p:cBhvr>
                                        <p:cTn id="117" dur="500"/>
                                        <p:tgtEl>
                                          <p:spTgt spid="23">
                                            <p:txEl>
                                              <p:pRg st="0" end="0"/>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nodeType="clickEffect">
                                  <p:stCondLst>
                                    <p:cond delay="0"/>
                                  </p:stCondLst>
                                  <p:childTnLst>
                                    <p:set>
                                      <p:cBhvr>
                                        <p:cTn id="121" dur="1" fill="hold">
                                          <p:stCondLst>
                                            <p:cond delay="0"/>
                                          </p:stCondLst>
                                        </p:cTn>
                                        <p:tgtEl>
                                          <p:spTgt spid="34"/>
                                        </p:tgtEl>
                                        <p:attrNameLst>
                                          <p:attrName>style.visibility</p:attrName>
                                        </p:attrNameLst>
                                      </p:cBhvr>
                                      <p:to>
                                        <p:strVal val="visible"/>
                                      </p:to>
                                    </p:set>
                                    <p:anim calcmode="lin" valueType="num">
                                      <p:cBhvr additive="base">
                                        <p:cTn id="122" dur="500" fill="hold"/>
                                        <p:tgtEl>
                                          <p:spTgt spid="34"/>
                                        </p:tgtEl>
                                        <p:attrNameLst>
                                          <p:attrName>ppt_x</p:attrName>
                                        </p:attrNameLst>
                                      </p:cBhvr>
                                      <p:tavLst>
                                        <p:tav tm="0">
                                          <p:val>
                                            <p:strVal val="#ppt_x"/>
                                          </p:val>
                                        </p:tav>
                                        <p:tav tm="100000">
                                          <p:val>
                                            <p:strVal val="#ppt_x"/>
                                          </p:val>
                                        </p:tav>
                                      </p:tavLst>
                                    </p:anim>
                                    <p:anim calcmode="lin" valueType="num">
                                      <p:cBhvr additive="base">
                                        <p:cTn id="123" dur="500" fill="hold"/>
                                        <p:tgtEl>
                                          <p:spTgt spid="34"/>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24"/>
                                        </p:tgtEl>
                                        <p:attrNameLst>
                                          <p:attrName>style.visibility</p:attrName>
                                        </p:attrNameLst>
                                      </p:cBhvr>
                                      <p:to>
                                        <p:strVal val="visible"/>
                                      </p:to>
                                    </p:set>
                                    <p:anim calcmode="lin" valueType="num">
                                      <p:cBhvr additive="base">
                                        <p:cTn id="126" dur="500" fill="hold"/>
                                        <p:tgtEl>
                                          <p:spTgt spid="24"/>
                                        </p:tgtEl>
                                        <p:attrNameLst>
                                          <p:attrName>ppt_x</p:attrName>
                                        </p:attrNameLst>
                                      </p:cBhvr>
                                      <p:tavLst>
                                        <p:tav tm="0">
                                          <p:val>
                                            <p:strVal val="#ppt_x"/>
                                          </p:val>
                                        </p:tav>
                                        <p:tav tm="100000">
                                          <p:val>
                                            <p:strVal val="#ppt_x"/>
                                          </p:val>
                                        </p:tav>
                                      </p:tavLst>
                                    </p:anim>
                                    <p:anim calcmode="lin" valueType="num">
                                      <p:cBhvr additive="base">
                                        <p:cTn id="12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nodeType="clickEffect">
                                  <p:stCondLst>
                                    <p:cond delay="0"/>
                                  </p:stCondLst>
                                  <p:childTnLst>
                                    <p:set>
                                      <p:cBhvr>
                                        <p:cTn id="131" dur="1" fill="hold">
                                          <p:stCondLst>
                                            <p:cond delay="0"/>
                                          </p:stCondLst>
                                        </p:cTn>
                                        <p:tgtEl>
                                          <p:spTgt spid="27"/>
                                        </p:tgtEl>
                                        <p:attrNameLst>
                                          <p:attrName>style.visibility</p:attrName>
                                        </p:attrNameLst>
                                      </p:cBhvr>
                                      <p:to>
                                        <p:strVal val="visible"/>
                                      </p:to>
                                    </p:set>
                                    <p:anim calcmode="lin" valueType="num">
                                      <p:cBhvr additive="base">
                                        <p:cTn id="132" dur="500" fill="hold"/>
                                        <p:tgtEl>
                                          <p:spTgt spid="27"/>
                                        </p:tgtEl>
                                        <p:attrNameLst>
                                          <p:attrName>ppt_x</p:attrName>
                                        </p:attrNameLst>
                                      </p:cBhvr>
                                      <p:tavLst>
                                        <p:tav tm="0">
                                          <p:val>
                                            <p:strVal val="#ppt_x"/>
                                          </p:val>
                                        </p:tav>
                                        <p:tav tm="100000">
                                          <p:val>
                                            <p:strVal val="#ppt_x"/>
                                          </p:val>
                                        </p:tav>
                                      </p:tavLst>
                                    </p:anim>
                                    <p:anim calcmode="lin" valueType="num">
                                      <p:cBhvr additive="base">
                                        <p:cTn id="13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nodeType="click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additive="base">
                                        <p:cTn id="138" dur="500" fill="hold"/>
                                        <p:tgtEl>
                                          <p:spTgt spid="36"/>
                                        </p:tgtEl>
                                        <p:attrNameLst>
                                          <p:attrName>ppt_x</p:attrName>
                                        </p:attrNameLst>
                                      </p:cBhvr>
                                      <p:tavLst>
                                        <p:tav tm="0">
                                          <p:val>
                                            <p:strVal val="#ppt_x"/>
                                          </p:val>
                                        </p:tav>
                                        <p:tav tm="100000">
                                          <p:val>
                                            <p:strVal val="#ppt_x"/>
                                          </p:val>
                                        </p:tav>
                                      </p:tavLst>
                                    </p:anim>
                                    <p:anim calcmode="lin" valueType="num">
                                      <p:cBhvr additive="base">
                                        <p:cTn id="139" dur="500" fill="hold"/>
                                        <p:tgtEl>
                                          <p:spTgt spid="36"/>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25"/>
                                        </p:tgtEl>
                                        <p:attrNameLst>
                                          <p:attrName>style.visibility</p:attrName>
                                        </p:attrNameLst>
                                      </p:cBhvr>
                                      <p:to>
                                        <p:strVal val="visible"/>
                                      </p:to>
                                    </p:set>
                                    <p:anim calcmode="lin" valueType="num">
                                      <p:cBhvr additive="base">
                                        <p:cTn id="142" dur="500" fill="hold"/>
                                        <p:tgtEl>
                                          <p:spTgt spid="25"/>
                                        </p:tgtEl>
                                        <p:attrNameLst>
                                          <p:attrName>ppt_x</p:attrName>
                                        </p:attrNameLst>
                                      </p:cBhvr>
                                      <p:tavLst>
                                        <p:tav tm="0">
                                          <p:val>
                                            <p:strVal val="#ppt_x"/>
                                          </p:val>
                                        </p:tav>
                                        <p:tav tm="100000">
                                          <p:val>
                                            <p:strVal val="#ppt_x"/>
                                          </p:val>
                                        </p:tav>
                                      </p:tavLst>
                                    </p:anim>
                                    <p:anim calcmode="lin" valueType="num">
                                      <p:cBhvr additive="base">
                                        <p:cTn id="14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nodeType="clickEffect">
                                  <p:stCondLst>
                                    <p:cond delay="0"/>
                                  </p:stCondLst>
                                  <p:childTnLst>
                                    <p:set>
                                      <p:cBhvr>
                                        <p:cTn id="147" dur="1" fill="hold">
                                          <p:stCondLst>
                                            <p:cond delay="0"/>
                                          </p:stCondLst>
                                        </p:cTn>
                                        <p:tgtEl>
                                          <p:spTgt spid="31"/>
                                        </p:tgtEl>
                                        <p:attrNameLst>
                                          <p:attrName>style.visibility</p:attrName>
                                        </p:attrNameLst>
                                      </p:cBhvr>
                                      <p:to>
                                        <p:strVal val="visible"/>
                                      </p:to>
                                    </p:set>
                                    <p:anim calcmode="lin" valueType="num">
                                      <p:cBhvr additive="base">
                                        <p:cTn id="148" dur="500" fill="hold"/>
                                        <p:tgtEl>
                                          <p:spTgt spid="31"/>
                                        </p:tgtEl>
                                        <p:attrNameLst>
                                          <p:attrName>ppt_x</p:attrName>
                                        </p:attrNameLst>
                                      </p:cBhvr>
                                      <p:tavLst>
                                        <p:tav tm="0">
                                          <p:val>
                                            <p:strVal val="#ppt_x"/>
                                          </p:val>
                                        </p:tav>
                                        <p:tav tm="100000">
                                          <p:val>
                                            <p:strVal val="#ppt_x"/>
                                          </p:val>
                                        </p:tav>
                                      </p:tavLst>
                                    </p:anim>
                                    <p:anim calcmode="lin" valueType="num">
                                      <p:cBhvr additive="base">
                                        <p:cTn id="14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nodeType="clickEffect">
                                  <p:stCondLst>
                                    <p:cond delay="0"/>
                                  </p:stCondLst>
                                  <p:childTnLst>
                                    <p:set>
                                      <p:cBhvr>
                                        <p:cTn id="153" dur="1" fill="hold">
                                          <p:stCondLst>
                                            <p:cond delay="0"/>
                                          </p:stCondLst>
                                        </p:cTn>
                                        <p:tgtEl>
                                          <p:spTgt spid="39"/>
                                        </p:tgtEl>
                                        <p:attrNameLst>
                                          <p:attrName>style.visibility</p:attrName>
                                        </p:attrNameLst>
                                      </p:cBhvr>
                                      <p:to>
                                        <p:strVal val="visible"/>
                                      </p:to>
                                    </p:set>
                                    <p:anim calcmode="lin" valueType="num">
                                      <p:cBhvr additive="base">
                                        <p:cTn id="154" dur="500" fill="hold"/>
                                        <p:tgtEl>
                                          <p:spTgt spid="39"/>
                                        </p:tgtEl>
                                        <p:attrNameLst>
                                          <p:attrName>ppt_x</p:attrName>
                                        </p:attrNameLst>
                                      </p:cBhvr>
                                      <p:tavLst>
                                        <p:tav tm="0">
                                          <p:val>
                                            <p:strVal val="#ppt_x"/>
                                          </p:val>
                                        </p:tav>
                                        <p:tav tm="100000">
                                          <p:val>
                                            <p:strVal val="#ppt_x"/>
                                          </p:val>
                                        </p:tav>
                                      </p:tavLst>
                                    </p:anim>
                                    <p:anim calcmode="lin" valueType="num">
                                      <p:cBhvr additive="base">
                                        <p:cTn id="155" dur="500" fill="hold"/>
                                        <p:tgtEl>
                                          <p:spTgt spid="39"/>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26"/>
                                        </p:tgtEl>
                                        <p:attrNameLst>
                                          <p:attrName>style.visibility</p:attrName>
                                        </p:attrNameLst>
                                      </p:cBhvr>
                                      <p:to>
                                        <p:strVal val="visible"/>
                                      </p:to>
                                    </p:set>
                                    <p:anim calcmode="lin" valueType="num">
                                      <p:cBhvr additive="base">
                                        <p:cTn id="158" dur="500" fill="hold"/>
                                        <p:tgtEl>
                                          <p:spTgt spid="26"/>
                                        </p:tgtEl>
                                        <p:attrNameLst>
                                          <p:attrName>ppt_x</p:attrName>
                                        </p:attrNameLst>
                                      </p:cBhvr>
                                      <p:tavLst>
                                        <p:tav tm="0">
                                          <p:val>
                                            <p:strVal val="#ppt_x"/>
                                          </p:val>
                                        </p:tav>
                                        <p:tav tm="100000">
                                          <p:val>
                                            <p:strVal val="#ppt_x"/>
                                          </p:val>
                                        </p:tav>
                                      </p:tavLst>
                                    </p:anim>
                                    <p:anim calcmode="lin" valueType="num">
                                      <p:cBhvr additive="base">
                                        <p:cTn id="15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7" grpId="0" animBg="1"/>
      <p:bldP spid="18" grpId="0" build="allAtOnce" animBg="1"/>
      <p:bldP spid="74" grpId="0" animBg="1"/>
      <p:bldP spid="76" grpId="0" animBg="1"/>
      <p:bldP spid="77" grpId="0" animBg="1"/>
      <p:bldP spid="79" grpId="0" animBg="1"/>
      <p:bldP spid="82" grpId="0" animBg="1"/>
      <p:bldP spid="83" grpId="0" build="allAtOnce" animBg="1"/>
      <p:bldP spid="85" grpId="0" animBg="1"/>
      <p:bldP spid="86" grpId="0" animBg="1"/>
      <p:bldP spid="20" grpId="0" build="allAtOnce" animBg="1"/>
      <p:bldP spid="23" grpId="0" build="allAtOnce" animBg="1"/>
      <p:bldP spid="24" grpId="0" animBg="1"/>
      <p:bldP spid="25"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7429520" y="2143116"/>
            <a:ext cx="1357322" cy="2071701"/>
          </a:xfrm>
          <a:prstGeom prst="leftArrow">
            <a:avLst>
              <a:gd name="adj1" fmla="val 89915"/>
              <a:gd name="adj2" fmla="val 21226"/>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lvl="0" algn="ctr"/>
            <a:r>
              <a:rPr lang="fa-IR" sz="2000" b="1" dirty="0" smtClean="0"/>
              <a:t>تنبیهات  استصحاب</a:t>
            </a:r>
            <a:endParaRPr lang="fa-IR" sz="2000" dirty="0" smtClean="0"/>
          </a:p>
        </p:txBody>
      </p:sp>
      <p:cxnSp>
        <p:nvCxnSpPr>
          <p:cNvPr id="7" name="رابط مستقيم 6"/>
          <p:cNvCxnSpPr>
            <a:stCxn id="2" idx="1"/>
            <a:endCxn id="3" idx="3"/>
          </p:cNvCxnSpPr>
          <p:nvPr/>
        </p:nvCxnSpPr>
        <p:spPr>
          <a:xfrm rot="10800000">
            <a:off x="6500826" y="352607"/>
            <a:ext cx="928694" cy="2826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a:stCxn id="2" idx="1"/>
            <a:endCxn id="26" idx="3"/>
          </p:cNvCxnSpPr>
          <p:nvPr/>
        </p:nvCxnSpPr>
        <p:spPr>
          <a:xfrm rot="10800000">
            <a:off x="6500826" y="911953"/>
            <a:ext cx="928694" cy="22670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a:stCxn id="2" idx="1"/>
            <a:endCxn id="51" idx="3"/>
          </p:cNvCxnSpPr>
          <p:nvPr/>
        </p:nvCxnSpPr>
        <p:spPr>
          <a:xfrm rot="10800000" flipV="1">
            <a:off x="6500826" y="3178967"/>
            <a:ext cx="928694" cy="529718"/>
          </a:xfrm>
          <a:prstGeom prst="line">
            <a:avLst/>
          </a:prstGeom>
        </p:spPr>
        <p:style>
          <a:lnRef idx="1">
            <a:schemeClr val="accent1"/>
          </a:lnRef>
          <a:fillRef idx="0">
            <a:schemeClr val="accent1"/>
          </a:fillRef>
          <a:effectRef idx="0">
            <a:schemeClr val="accent1"/>
          </a:effectRef>
          <a:fontRef idx="minor">
            <a:schemeClr val="tx1"/>
          </a:fontRef>
        </p:style>
      </p:cxnSp>
      <p:sp>
        <p:nvSpPr>
          <p:cNvPr id="11" name="عنوان 1"/>
          <p:cNvSpPr txBox="1">
            <a:spLocks/>
          </p:cNvSpPr>
          <p:nvPr/>
        </p:nvSpPr>
        <p:spPr>
          <a:xfrm>
            <a:off x="7358082" y="714356"/>
            <a:ext cx="142876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191 تا 288 </a:t>
            </a:r>
            <a:endParaRPr lang="fa-IR" b="1" dirty="0">
              <a:solidFill>
                <a:schemeClr val="tx1"/>
              </a:solidFill>
            </a:endParaRPr>
          </a:p>
        </p:txBody>
      </p:sp>
      <p:sp>
        <p:nvSpPr>
          <p:cNvPr id="3" name="مستطيل 2"/>
          <p:cNvSpPr/>
          <p:nvPr/>
        </p:nvSpPr>
        <p:spPr>
          <a:xfrm>
            <a:off x="2643174" y="142852"/>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600" b="1" dirty="0" smtClean="0"/>
              <a:t>1. گونه های استصحاب کلی</a:t>
            </a:r>
            <a:endParaRPr lang="fa-IR" sz="1600" b="1" dirty="0"/>
          </a:p>
        </p:txBody>
      </p:sp>
      <p:sp>
        <p:nvSpPr>
          <p:cNvPr id="26" name="مستطيل 25"/>
          <p:cNvSpPr/>
          <p:nvPr/>
        </p:nvSpPr>
        <p:spPr>
          <a:xfrm>
            <a:off x="2643174" y="702198"/>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600" b="1" dirty="0" smtClean="0"/>
              <a:t>2. استصحاب زمان و زمانیات</a:t>
            </a:r>
            <a:endParaRPr lang="fa-IR" sz="1600" b="1" dirty="0"/>
          </a:p>
        </p:txBody>
      </p:sp>
      <p:sp>
        <p:nvSpPr>
          <p:cNvPr id="30" name="مستطيل 29"/>
          <p:cNvSpPr/>
          <p:nvPr/>
        </p:nvSpPr>
        <p:spPr>
          <a:xfrm>
            <a:off x="2643174" y="1261545"/>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600" b="1" dirty="0" smtClean="0"/>
              <a:t>3. استصحاب در عقلیات</a:t>
            </a:r>
            <a:endParaRPr lang="fa-IR" sz="1600" b="1" dirty="0"/>
          </a:p>
        </p:txBody>
      </p:sp>
      <p:sp>
        <p:nvSpPr>
          <p:cNvPr id="31" name="مستطيل 30"/>
          <p:cNvSpPr/>
          <p:nvPr/>
        </p:nvSpPr>
        <p:spPr>
          <a:xfrm>
            <a:off x="2643174" y="1820891"/>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600" b="1" dirty="0" smtClean="0"/>
              <a:t>4. استصحاب تعلیقی</a:t>
            </a:r>
            <a:endParaRPr lang="fa-IR" sz="1600" b="1" dirty="0"/>
          </a:p>
        </p:txBody>
      </p:sp>
      <p:sp>
        <p:nvSpPr>
          <p:cNvPr id="32" name="مستطيل 31"/>
          <p:cNvSpPr/>
          <p:nvPr/>
        </p:nvSpPr>
        <p:spPr>
          <a:xfrm>
            <a:off x="2643174" y="2380237"/>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5. استصحاب احکام شریعتهای پیشین</a:t>
            </a:r>
            <a:endParaRPr lang="fa-IR" sz="1500" b="1" dirty="0"/>
          </a:p>
        </p:txBody>
      </p:sp>
      <p:sp>
        <p:nvSpPr>
          <p:cNvPr id="40" name="مستطيل 39"/>
          <p:cNvSpPr/>
          <p:nvPr/>
        </p:nvSpPr>
        <p:spPr>
          <a:xfrm>
            <a:off x="2643174" y="2939584"/>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6. استصحاب آثار غیر شرعی (اصول مثبته)</a:t>
            </a:r>
            <a:endParaRPr lang="fa-IR" sz="1500" b="1" dirty="0"/>
          </a:p>
        </p:txBody>
      </p:sp>
      <p:sp>
        <p:nvSpPr>
          <p:cNvPr id="51" name="مستطيل 50"/>
          <p:cNvSpPr/>
          <p:nvPr/>
        </p:nvSpPr>
        <p:spPr>
          <a:xfrm>
            <a:off x="2643174" y="3498930"/>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7. اصالت تأخر حادث</a:t>
            </a:r>
            <a:endParaRPr lang="fa-IR" sz="1500" b="1" dirty="0"/>
          </a:p>
        </p:txBody>
      </p:sp>
      <p:sp>
        <p:nvSpPr>
          <p:cNvPr id="59" name="مستطيل 58"/>
          <p:cNvSpPr/>
          <p:nvPr/>
        </p:nvSpPr>
        <p:spPr>
          <a:xfrm>
            <a:off x="2643174" y="4058276"/>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8. استصحاب صحت عبادت در صورت عروض مفسد</a:t>
            </a:r>
            <a:endParaRPr lang="fa-IR" sz="1500" b="1" dirty="0"/>
          </a:p>
        </p:txBody>
      </p:sp>
      <p:sp>
        <p:nvSpPr>
          <p:cNvPr id="60" name="مستطيل 59"/>
          <p:cNvSpPr/>
          <p:nvPr/>
        </p:nvSpPr>
        <p:spPr>
          <a:xfrm>
            <a:off x="2643174" y="4617623"/>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9. استصحاب امور اعتقادی</a:t>
            </a:r>
            <a:endParaRPr lang="fa-IR" sz="1500" b="1" dirty="0"/>
          </a:p>
        </p:txBody>
      </p:sp>
      <p:sp>
        <p:nvSpPr>
          <p:cNvPr id="61" name="مستطيل 60"/>
          <p:cNvSpPr/>
          <p:nvPr/>
        </p:nvSpPr>
        <p:spPr>
          <a:xfrm>
            <a:off x="2643174" y="5176969"/>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10. دوران بین تمسک به عام و استصحاب حکم مخصص</a:t>
            </a:r>
            <a:endParaRPr lang="fa-IR" sz="1500" b="1" dirty="0"/>
          </a:p>
        </p:txBody>
      </p:sp>
      <p:sp>
        <p:nvSpPr>
          <p:cNvPr id="62" name="مستطيل 61"/>
          <p:cNvSpPr/>
          <p:nvPr/>
        </p:nvSpPr>
        <p:spPr>
          <a:xfrm>
            <a:off x="2643174" y="5736315"/>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11. استصحاب بقیه مأموربه در صورت تعذر بعض آن</a:t>
            </a:r>
            <a:endParaRPr lang="fa-IR" sz="1500" b="1" dirty="0"/>
          </a:p>
        </p:txBody>
      </p:sp>
      <p:sp>
        <p:nvSpPr>
          <p:cNvPr id="63" name="مستطيل 62"/>
          <p:cNvSpPr/>
          <p:nvPr/>
        </p:nvSpPr>
        <p:spPr>
          <a:xfrm>
            <a:off x="2643174" y="6295638"/>
            <a:ext cx="3857652" cy="4195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1500" b="1" dirty="0" smtClean="0"/>
              <a:t>12. استصحاب در صورت ظن به خلاف</a:t>
            </a:r>
            <a:endParaRPr lang="fa-IR" sz="1500" b="1" dirty="0"/>
          </a:p>
        </p:txBody>
      </p:sp>
      <p:cxnSp>
        <p:nvCxnSpPr>
          <p:cNvPr id="70" name="رابط مستقيم 69"/>
          <p:cNvCxnSpPr>
            <a:stCxn id="2" idx="1"/>
            <a:endCxn id="30" idx="3"/>
          </p:cNvCxnSpPr>
          <p:nvPr/>
        </p:nvCxnSpPr>
        <p:spPr>
          <a:xfrm rot="10800000">
            <a:off x="6500826" y="1471301"/>
            <a:ext cx="928694" cy="1707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2" idx="1"/>
            <a:endCxn id="31" idx="3"/>
          </p:cNvCxnSpPr>
          <p:nvPr/>
        </p:nvCxnSpPr>
        <p:spPr>
          <a:xfrm rot="10800000">
            <a:off x="6500826" y="2030647"/>
            <a:ext cx="928694" cy="1148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2" idx="1"/>
            <a:endCxn id="32" idx="3"/>
          </p:cNvCxnSpPr>
          <p:nvPr/>
        </p:nvCxnSpPr>
        <p:spPr>
          <a:xfrm rot="10800000">
            <a:off x="6500826" y="2589993"/>
            <a:ext cx="928694" cy="588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2" idx="1"/>
            <a:endCxn id="40" idx="3"/>
          </p:cNvCxnSpPr>
          <p:nvPr/>
        </p:nvCxnSpPr>
        <p:spPr>
          <a:xfrm rot="10800000">
            <a:off x="6500826" y="3149339"/>
            <a:ext cx="928694" cy="29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a:stCxn id="2" idx="1"/>
            <a:endCxn id="59" idx="3"/>
          </p:cNvCxnSpPr>
          <p:nvPr/>
        </p:nvCxnSpPr>
        <p:spPr>
          <a:xfrm rot="10800000" flipV="1">
            <a:off x="6500826" y="3178967"/>
            <a:ext cx="928694" cy="1089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رابط مستقيم 79"/>
          <p:cNvCxnSpPr>
            <a:stCxn id="2" idx="1"/>
            <a:endCxn id="60" idx="3"/>
          </p:cNvCxnSpPr>
          <p:nvPr/>
        </p:nvCxnSpPr>
        <p:spPr>
          <a:xfrm rot="10800000" flipV="1">
            <a:off x="6500826" y="3178966"/>
            <a:ext cx="928694" cy="1648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رابط مستقيم 81"/>
          <p:cNvCxnSpPr>
            <a:stCxn id="2" idx="1"/>
            <a:endCxn id="61" idx="3"/>
          </p:cNvCxnSpPr>
          <p:nvPr/>
        </p:nvCxnSpPr>
        <p:spPr>
          <a:xfrm rot="10800000" flipV="1">
            <a:off x="6500826" y="3178966"/>
            <a:ext cx="928694" cy="2207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رابط مستقيم 83"/>
          <p:cNvCxnSpPr>
            <a:stCxn id="2" idx="1"/>
            <a:endCxn id="62" idx="3"/>
          </p:cNvCxnSpPr>
          <p:nvPr/>
        </p:nvCxnSpPr>
        <p:spPr>
          <a:xfrm rot="10800000" flipV="1">
            <a:off x="6500826" y="3178966"/>
            <a:ext cx="928694" cy="2767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2" idx="1"/>
            <a:endCxn id="63" idx="3"/>
          </p:cNvCxnSpPr>
          <p:nvPr/>
        </p:nvCxnSpPr>
        <p:spPr>
          <a:xfrm rot="10800000" flipV="1">
            <a:off x="6500826" y="3178967"/>
            <a:ext cx="928694" cy="3326426"/>
          </a:xfrm>
          <a:prstGeom prst="line">
            <a:avLst/>
          </a:prstGeom>
        </p:spPr>
        <p:style>
          <a:lnRef idx="1">
            <a:schemeClr val="accent1"/>
          </a:lnRef>
          <a:fillRef idx="0">
            <a:schemeClr val="accent1"/>
          </a:fillRef>
          <a:effectRef idx="0">
            <a:schemeClr val="accent1"/>
          </a:effectRef>
          <a:fontRef idx="minor">
            <a:schemeClr val="tx1"/>
          </a:fontRef>
        </p:style>
      </p:cxnSp>
      <p:sp>
        <p:nvSpPr>
          <p:cNvPr id="28" name="عنصر نائب لرقم الشريحة 27"/>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down)">
                                      <p:cBhvr>
                                        <p:cTn id="23" dur="500"/>
                                        <p:tgtEl>
                                          <p:spTgt spid="26"/>
                                        </p:tgtEl>
                                      </p:cBhvr>
                                    </p:animEffect>
                                  </p:childTnLst>
                                </p:cTn>
                              </p:par>
                              <p:par>
                                <p:cTn id="24" presetID="22" presetClass="entr" presetSubtype="4"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wipe(down)">
                                      <p:cBhvr>
                                        <p:cTn id="31" dur="500"/>
                                        <p:tgtEl>
                                          <p:spTgt spid="70"/>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wipe(down)">
                                      <p:cBhvr>
                                        <p:cTn id="39" dur="500"/>
                                        <p:tgtEl>
                                          <p:spTgt spid="72"/>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wipe(down)">
                                      <p:cBhvr>
                                        <p:cTn id="47" dur="500"/>
                                        <p:tgtEl>
                                          <p:spTgt spid="74"/>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down)">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wipe(down)">
                                      <p:cBhvr>
                                        <p:cTn id="55" dur="500"/>
                                        <p:tgtEl>
                                          <p:spTgt spid="76"/>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down)">
                                      <p:cBhvr>
                                        <p:cTn id="58" dur="500"/>
                                        <p:tgtEl>
                                          <p:spTgt spid="4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down)">
                                      <p:cBhvr>
                                        <p:cTn id="63" dur="500"/>
                                        <p:tgtEl>
                                          <p:spTgt spid="9"/>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wipe(down)">
                                      <p:cBhvr>
                                        <p:cTn id="66" dur="500"/>
                                        <p:tgtEl>
                                          <p:spTgt spid="5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wipe(down)">
                                      <p:cBhvr>
                                        <p:cTn id="71" dur="500"/>
                                        <p:tgtEl>
                                          <p:spTgt spid="7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down)">
                                      <p:cBhvr>
                                        <p:cTn id="74" dur="500"/>
                                        <p:tgtEl>
                                          <p:spTgt spid="5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down)">
                                      <p:cBhvr>
                                        <p:cTn id="79" dur="500"/>
                                        <p:tgtEl>
                                          <p:spTgt spid="8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60"/>
                                        </p:tgtEl>
                                        <p:attrNameLst>
                                          <p:attrName>style.visibility</p:attrName>
                                        </p:attrNameLst>
                                      </p:cBhvr>
                                      <p:to>
                                        <p:strVal val="visible"/>
                                      </p:to>
                                    </p:set>
                                    <p:animEffect transition="in" filter="wipe(down)">
                                      <p:cBhvr>
                                        <p:cTn id="82" dur="500"/>
                                        <p:tgtEl>
                                          <p:spTgt spid="6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82"/>
                                        </p:tgtEl>
                                        <p:attrNameLst>
                                          <p:attrName>style.visibility</p:attrName>
                                        </p:attrNameLst>
                                      </p:cBhvr>
                                      <p:to>
                                        <p:strVal val="visible"/>
                                      </p:to>
                                    </p:set>
                                    <p:animEffect transition="in" filter="wipe(down)">
                                      <p:cBhvr>
                                        <p:cTn id="87" dur="500"/>
                                        <p:tgtEl>
                                          <p:spTgt spid="82"/>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down)">
                                      <p:cBhvr>
                                        <p:cTn id="90" dur="500"/>
                                        <p:tgtEl>
                                          <p:spTgt spid="6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nodeType="clickEffect">
                                  <p:stCondLst>
                                    <p:cond delay="0"/>
                                  </p:stCondLst>
                                  <p:childTnLst>
                                    <p:set>
                                      <p:cBhvr>
                                        <p:cTn id="94" dur="1" fill="hold">
                                          <p:stCondLst>
                                            <p:cond delay="0"/>
                                          </p:stCondLst>
                                        </p:cTn>
                                        <p:tgtEl>
                                          <p:spTgt spid="84"/>
                                        </p:tgtEl>
                                        <p:attrNameLst>
                                          <p:attrName>style.visibility</p:attrName>
                                        </p:attrNameLst>
                                      </p:cBhvr>
                                      <p:to>
                                        <p:strVal val="visible"/>
                                      </p:to>
                                    </p:set>
                                    <p:animEffect transition="in" filter="wipe(down)">
                                      <p:cBhvr>
                                        <p:cTn id="95" dur="500"/>
                                        <p:tgtEl>
                                          <p:spTgt spid="84"/>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62"/>
                                        </p:tgtEl>
                                        <p:attrNameLst>
                                          <p:attrName>style.visibility</p:attrName>
                                        </p:attrNameLst>
                                      </p:cBhvr>
                                      <p:to>
                                        <p:strVal val="visible"/>
                                      </p:to>
                                    </p:set>
                                    <p:animEffect transition="in" filter="wipe(down)">
                                      <p:cBhvr>
                                        <p:cTn id="98" dur="500"/>
                                        <p:tgtEl>
                                          <p:spTgt spid="62"/>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wipe(down)">
                                      <p:cBhvr>
                                        <p:cTn id="103" dur="500"/>
                                        <p:tgtEl>
                                          <p:spTgt spid="86"/>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down)">
                                      <p:cBhvr>
                                        <p:cTn id="106"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P spid="26" grpId="0" animBg="1"/>
      <p:bldP spid="30" grpId="0" animBg="1"/>
      <p:bldP spid="31" grpId="0" animBg="1"/>
      <p:bldP spid="32" grpId="0" animBg="1"/>
      <p:bldP spid="40" grpId="0" animBg="1"/>
      <p:bldP spid="51" grpId="0" animBg="1"/>
      <p:bldP spid="59" grpId="0" animBg="1"/>
      <p:bldP spid="60" grpId="0" animBg="1"/>
      <p:bldP spid="61" grpId="0" animBg="1"/>
      <p:bldP spid="62" grpId="0" animBg="1"/>
      <p:bldP spid="6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7715272" y="1285860"/>
            <a:ext cx="1285884" cy="2143140"/>
          </a:xfrm>
          <a:prstGeom prst="leftArrow">
            <a:avLst>
              <a:gd name="adj1" fmla="val 83246"/>
              <a:gd name="adj2" fmla="val 14971"/>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1600" b="1" dirty="0" smtClean="0"/>
              <a:t>گونه های دلیلی که مقابل  استصحاب واقع می شود</a:t>
            </a:r>
            <a:endParaRPr lang="fa-IR" sz="1400" b="1" dirty="0"/>
          </a:p>
        </p:txBody>
      </p:sp>
      <p:cxnSp>
        <p:nvCxnSpPr>
          <p:cNvPr id="3" name="رابط مستقيم 2"/>
          <p:cNvCxnSpPr>
            <a:stCxn id="2" idx="1"/>
            <a:endCxn id="55" idx="3"/>
          </p:cNvCxnSpPr>
          <p:nvPr/>
        </p:nvCxnSpPr>
        <p:spPr>
          <a:xfrm rot="10800000" flipV="1">
            <a:off x="7215206" y="2357430"/>
            <a:ext cx="500066" cy="2643206"/>
          </a:xfrm>
          <a:prstGeom prst="line">
            <a:avLst/>
          </a:prstGeom>
        </p:spPr>
        <p:style>
          <a:lnRef idx="1">
            <a:schemeClr val="accent1"/>
          </a:lnRef>
          <a:fillRef idx="0">
            <a:schemeClr val="accent1"/>
          </a:fillRef>
          <a:effectRef idx="0">
            <a:schemeClr val="accent1"/>
          </a:effectRef>
          <a:fontRef idx="minor">
            <a:schemeClr val="tx1"/>
          </a:fontRef>
        </p:style>
      </p:cxnSp>
      <p:sp>
        <p:nvSpPr>
          <p:cNvPr id="4" name="سهم إلى اليسار 3"/>
          <p:cNvSpPr/>
          <p:nvPr/>
        </p:nvSpPr>
        <p:spPr>
          <a:xfrm>
            <a:off x="214282" y="142852"/>
            <a:ext cx="7072362" cy="85725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دلیلی که بر </a:t>
            </a:r>
            <a:r>
              <a:rPr lang="fa-IR" sz="2400" b="1" dirty="0" smtClean="0">
                <a:solidFill>
                  <a:srgbClr val="FFFF00"/>
                </a:solidFill>
              </a:rPr>
              <a:t>خلاف</a:t>
            </a:r>
            <a:r>
              <a:rPr lang="fa-IR" sz="2400" b="1" dirty="0" smtClean="0"/>
              <a:t> حالت سابقه دلالت می کند. </a:t>
            </a:r>
          </a:p>
          <a:p>
            <a:pPr algn="ctr"/>
            <a:r>
              <a:rPr lang="fa-IR" sz="1600" b="1" dirty="0" smtClean="0"/>
              <a:t>(با حالت سابقه کاری ندارد بلکه با مقتضای حالت سابقه کار دارد) </a:t>
            </a:r>
            <a:endParaRPr lang="fa-IR" sz="2400" b="1" dirty="0">
              <a:solidFill>
                <a:srgbClr val="FFFF00"/>
              </a:solidFill>
            </a:endParaRPr>
          </a:p>
        </p:txBody>
      </p:sp>
      <p:cxnSp>
        <p:nvCxnSpPr>
          <p:cNvPr id="5" name="رابط مستقيم 4"/>
          <p:cNvCxnSpPr>
            <a:stCxn id="2" idx="1"/>
            <a:endCxn id="4" idx="3"/>
          </p:cNvCxnSpPr>
          <p:nvPr/>
        </p:nvCxnSpPr>
        <p:spPr>
          <a:xfrm rot="10800000">
            <a:off x="7286644" y="571480"/>
            <a:ext cx="428628" cy="1785950"/>
          </a:xfrm>
          <a:prstGeom prst="line">
            <a:avLst/>
          </a:prstGeom>
        </p:spPr>
        <p:style>
          <a:lnRef idx="1">
            <a:schemeClr val="accent1"/>
          </a:lnRef>
          <a:fillRef idx="0">
            <a:schemeClr val="accent1"/>
          </a:fillRef>
          <a:effectRef idx="0">
            <a:schemeClr val="accent1"/>
          </a:effectRef>
          <a:fontRef idx="minor">
            <a:schemeClr val="tx1"/>
          </a:fontRef>
        </p:style>
      </p:cxnSp>
      <p:sp>
        <p:nvSpPr>
          <p:cNvPr id="6" name="عنوان 1"/>
          <p:cNvSpPr txBox="1">
            <a:spLocks/>
          </p:cNvSpPr>
          <p:nvPr/>
        </p:nvSpPr>
        <p:spPr>
          <a:xfrm>
            <a:off x="7858148" y="500042"/>
            <a:ext cx="1143008" cy="35719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400" b="1" dirty="0" smtClean="0">
                <a:solidFill>
                  <a:schemeClr val="tx1"/>
                </a:solidFill>
              </a:rPr>
              <a:t>ص  316 و 317</a:t>
            </a:r>
            <a:endParaRPr lang="fa-IR" sz="1400" b="1" dirty="0">
              <a:solidFill>
                <a:schemeClr val="tx1"/>
              </a:solidFill>
            </a:endParaRPr>
          </a:p>
        </p:txBody>
      </p:sp>
      <p:sp>
        <p:nvSpPr>
          <p:cNvPr id="7" name="مستطيل مستدير الزوايا 6"/>
          <p:cNvSpPr/>
          <p:nvPr/>
        </p:nvSpPr>
        <p:spPr>
          <a:xfrm>
            <a:off x="214282" y="2857496"/>
            <a:ext cx="6286544" cy="164307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1600" b="1" dirty="0" smtClean="0"/>
              <a:t>فاضل تونی این را از شرایط عمل به استصحاب دانسته است: </a:t>
            </a:r>
          </a:p>
          <a:p>
            <a:r>
              <a:rPr lang="fa-IR" sz="2000" b="1" dirty="0" smtClean="0"/>
              <a:t>«عدم دلیل اجتهادی بر خلاف حالت سابقه» </a:t>
            </a:r>
          </a:p>
          <a:p>
            <a:r>
              <a:rPr lang="fa-IR" sz="1600" b="1" dirty="0" smtClean="0"/>
              <a:t>ظهور سخن وی در این قسم از دلیل است اما ظاهرا مقصود ایشان قسم بعدی باشد.</a:t>
            </a:r>
          </a:p>
          <a:p>
            <a:r>
              <a:rPr lang="fa-IR" sz="1600" b="1" dirty="0" smtClean="0"/>
              <a:t>چون تقدیم خاص بر عام به نحو تخصیص در مورد شمول هر دو دلیل در اینجا روشن است و اختصاص به استصحاب ندارد (اجرای اصالت عموم در هر عامی مشروط به فحص و یأس از مخصص معتبر است) پس بعید است مقصود وی چنین امر روشنی باشد.</a:t>
            </a:r>
            <a:endParaRPr lang="fa-IR" sz="1600" b="1" dirty="0"/>
          </a:p>
        </p:txBody>
      </p:sp>
      <p:sp>
        <p:nvSpPr>
          <p:cNvPr id="55" name="سهم إلى اليسار 54"/>
          <p:cNvSpPr/>
          <p:nvPr/>
        </p:nvSpPr>
        <p:spPr>
          <a:xfrm>
            <a:off x="214282" y="4643446"/>
            <a:ext cx="7000924" cy="71438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دلیلی که بر </a:t>
            </a:r>
            <a:r>
              <a:rPr lang="fa-IR" sz="2400" b="1" dirty="0" smtClean="0">
                <a:solidFill>
                  <a:srgbClr val="FFFF00"/>
                </a:solidFill>
              </a:rPr>
              <a:t>ارتفاع </a:t>
            </a:r>
            <a:r>
              <a:rPr lang="fa-IR" sz="2400" b="1" dirty="0" smtClean="0"/>
              <a:t>حالت سابقه دلالت می کند. </a:t>
            </a:r>
          </a:p>
        </p:txBody>
      </p:sp>
      <p:sp>
        <p:nvSpPr>
          <p:cNvPr id="62" name="مستطيل مستدير الزوايا 61"/>
          <p:cNvSpPr/>
          <p:nvPr/>
        </p:nvSpPr>
        <p:spPr>
          <a:xfrm>
            <a:off x="214282" y="1142984"/>
            <a:ext cx="6286544" cy="571504"/>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1- لا تنقض الیقین بالشک (عام)</a:t>
            </a:r>
          </a:p>
          <a:p>
            <a:r>
              <a:rPr lang="fa-IR" sz="1600" b="1" dirty="0" smtClean="0"/>
              <a:t>2-ابن علی الاکثر (خاص) </a:t>
            </a:r>
            <a:r>
              <a:rPr lang="fa-IR" sz="1200" b="1" dirty="0" smtClean="0"/>
              <a:t>این دلیل با عدم اتیان سابق کاری ندارد و تنها با اقتضای آن در نتیجه مخالف است.</a:t>
            </a:r>
            <a:endParaRPr lang="fa-IR" sz="1600" b="1" dirty="0" smtClean="0"/>
          </a:p>
        </p:txBody>
      </p:sp>
      <p:sp>
        <p:nvSpPr>
          <p:cNvPr id="63" name="سهم إلى اليسار 62"/>
          <p:cNvSpPr/>
          <p:nvPr/>
        </p:nvSpPr>
        <p:spPr>
          <a:xfrm>
            <a:off x="6643702" y="1428736"/>
            <a:ext cx="642942" cy="785818"/>
          </a:xfrm>
          <a:prstGeom prst="leftArrow">
            <a:avLst>
              <a:gd name="adj1" fmla="val 65112"/>
              <a:gd name="adj2" fmla="val 3942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مثال</a:t>
            </a:r>
            <a:endParaRPr lang="fa-IR" sz="1400" dirty="0"/>
          </a:p>
        </p:txBody>
      </p:sp>
      <p:sp>
        <p:nvSpPr>
          <p:cNvPr id="64" name="مستطيل مستدير الزوايا 63"/>
          <p:cNvSpPr/>
          <p:nvPr/>
        </p:nvSpPr>
        <p:spPr>
          <a:xfrm>
            <a:off x="214282" y="1857364"/>
            <a:ext cx="6286544" cy="85725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1- لا تنقض الیقین بالشک (عام)</a:t>
            </a:r>
          </a:p>
          <a:p>
            <a:r>
              <a:rPr lang="fa-IR" sz="1600" b="1" dirty="0" smtClean="0"/>
              <a:t>2-قسموا مال المفقود بعد اربع سنین (خاص) </a:t>
            </a:r>
            <a:r>
              <a:rPr lang="fa-IR" sz="1200" b="1" dirty="0" smtClean="0"/>
              <a:t>این دلیل با حیات مفقود کاری ندارد و تنها با اقتضای آن در نتیجه مخالف است.</a:t>
            </a:r>
            <a:r>
              <a:rPr lang="fa-IR" sz="1600" b="1" dirty="0" smtClean="0"/>
              <a:t> </a:t>
            </a:r>
          </a:p>
        </p:txBody>
      </p:sp>
      <p:cxnSp>
        <p:nvCxnSpPr>
          <p:cNvPr id="66" name="رابط مستقيم 65"/>
          <p:cNvCxnSpPr>
            <a:stCxn id="63" idx="1"/>
            <a:endCxn id="62" idx="3"/>
          </p:cNvCxnSpPr>
          <p:nvPr/>
        </p:nvCxnSpPr>
        <p:spPr>
          <a:xfrm rot="10800000">
            <a:off x="6500826" y="1428737"/>
            <a:ext cx="142876"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63" idx="1"/>
            <a:endCxn id="64" idx="3"/>
          </p:cNvCxnSpPr>
          <p:nvPr/>
        </p:nvCxnSpPr>
        <p:spPr>
          <a:xfrm rot="10800000" flipV="1">
            <a:off x="6500826" y="1821644"/>
            <a:ext cx="142876" cy="464347"/>
          </a:xfrm>
          <a:prstGeom prst="line">
            <a:avLst/>
          </a:prstGeom>
        </p:spPr>
        <p:style>
          <a:lnRef idx="1">
            <a:schemeClr val="accent1"/>
          </a:lnRef>
          <a:fillRef idx="0">
            <a:schemeClr val="accent1"/>
          </a:fillRef>
          <a:effectRef idx="0">
            <a:schemeClr val="accent1"/>
          </a:effectRef>
          <a:fontRef idx="minor">
            <a:schemeClr val="tx1"/>
          </a:fontRef>
        </p:style>
      </p:cxnSp>
      <p:sp>
        <p:nvSpPr>
          <p:cNvPr id="16" name="مستطيل مستدير الزوايا 15"/>
          <p:cNvSpPr/>
          <p:nvPr/>
        </p:nvSpPr>
        <p:spPr>
          <a:xfrm>
            <a:off x="214282" y="5500702"/>
            <a:ext cx="7215238" cy="1143008"/>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1600" b="1" dirty="0" smtClean="0"/>
              <a:t>در این صورت اساسا تقدیم استصحاب بر اماره تصور نمی شود. </a:t>
            </a:r>
          </a:p>
          <a:p>
            <a:r>
              <a:rPr lang="fa-IR" sz="1500" b="1" dirty="0" smtClean="0"/>
              <a:t>چه استصحاب را از باب تعبد بدانیم .......... که تقدیم اماره بر آن حکومت یا ورود است (چنانچه گفته شد)</a:t>
            </a:r>
          </a:p>
          <a:p>
            <a:r>
              <a:rPr lang="fa-IR" sz="1400" b="1" dirty="0" smtClean="0"/>
              <a:t>و چه از باب ظن باشد (قول قدما) .............. ظاهرا هیچ کسی قائل به استصحاب در صورت وجود اماره به خلاف نیست. </a:t>
            </a:r>
            <a:endParaRPr lang="fa-IR" sz="1400" b="1" dirty="0"/>
          </a:p>
        </p:txBody>
      </p:sp>
      <p:sp>
        <p:nvSpPr>
          <p:cNvPr id="15" name="عنصر نائب لرقم الشريحة 14"/>
          <p:cNvSpPr>
            <a:spLocks noGrp="1"/>
          </p:cNvSpPr>
          <p:nvPr>
            <p:ph type="sldNum" sz="quarter" idx="12"/>
          </p:nvPr>
        </p:nvSpPr>
        <p:spPr/>
        <p:txBody>
          <a:bodyPr/>
          <a:lstStyle/>
          <a:p>
            <a:fld id="{0B34F065-1154-456A-91E3-76DE8E75E17B}" type="slidenum">
              <a:rPr lang="ar-SA" smtClean="0"/>
              <a:pPr/>
              <a:t>20</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wipe(down)">
                                      <p:cBhvr>
                                        <p:cTn id="23" dur="500"/>
                                        <p:tgtEl>
                                          <p:spTgt spid="63"/>
                                        </p:tgtEl>
                                      </p:cBhvr>
                                    </p:animEffect>
                                  </p:childTnLst>
                                </p:cTn>
                              </p:par>
                              <p:par>
                                <p:cTn id="24" presetID="22" presetClass="entr" presetSubtype="4"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wipe(down)">
                                      <p:cBhvr>
                                        <p:cTn id="26" dur="500"/>
                                        <p:tgtEl>
                                          <p:spTgt spid="66"/>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wipe(down)">
                                      <p:cBhvr>
                                        <p:cTn id="29" dur="500"/>
                                        <p:tgtEl>
                                          <p:spTgt spid="6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8"/>
                                        </p:tgtEl>
                                        <p:attrNameLst>
                                          <p:attrName>style.visibility</p:attrName>
                                        </p:attrNameLst>
                                      </p:cBhvr>
                                      <p:to>
                                        <p:strVal val="visible"/>
                                      </p:to>
                                    </p:set>
                                    <p:anim calcmode="lin" valueType="num">
                                      <p:cBhvr additive="base">
                                        <p:cTn id="34" dur="500" fill="hold"/>
                                        <p:tgtEl>
                                          <p:spTgt spid="68"/>
                                        </p:tgtEl>
                                        <p:attrNameLst>
                                          <p:attrName>ppt_x</p:attrName>
                                        </p:attrNameLst>
                                      </p:cBhvr>
                                      <p:tavLst>
                                        <p:tav tm="0">
                                          <p:val>
                                            <p:strVal val="#ppt_x"/>
                                          </p:val>
                                        </p:tav>
                                        <p:tav tm="100000">
                                          <p:val>
                                            <p:strVal val="#ppt_x"/>
                                          </p:val>
                                        </p:tav>
                                      </p:tavLst>
                                    </p:anim>
                                    <p:anim calcmode="lin" valueType="num">
                                      <p:cBhvr additive="base">
                                        <p:cTn id="35" dur="500" fill="hold"/>
                                        <p:tgtEl>
                                          <p:spTgt spid="68"/>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7">
                                            <p:bg/>
                                          </p:spTgt>
                                        </p:tgtEl>
                                        <p:attrNameLst>
                                          <p:attrName>style.visibility</p:attrName>
                                        </p:attrNameLst>
                                      </p:cBhvr>
                                      <p:to>
                                        <p:strVal val="visible"/>
                                      </p:to>
                                    </p:set>
                                    <p:animEffect transition="in" filter="wipe(down)">
                                      <p:cBhvr>
                                        <p:cTn id="44" dur="500"/>
                                        <p:tgtEl>
                                          <p:spTgt spid="7">
                                            <p:bg/>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wipe(down)">
                                      <p:cBhvr>
                                        <p:cTn id="47" dur="500"/>
                                        <p:tgtEl>
                                          <p:spTgt spid="7">
                                            <p:txEl>
                                              <p:pRg st="0" end="0"/>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7">
                                            <p:txEl>
                                              <p:pRg st="1" end="1"/>
                                            </p:txEl>
                                          </p:spTgt>
                                        </p:tgtEl>
                                        <p:attrNameLst>
                                          <p:attrName>style.visibility</p:attrName>
                                        </p:attrNameLst>
                                      </p:cBhvr>
                                      <p:to>
                                        <p:strVal val="visible"/>
                                      </p:to>
                                    </p:set>
                                    <p:animEffect transition="in" filter="wipe(down)">
                                      <p:cBhvr>
                                        <p:cTn id="50" dur="500"/>
                                        <p:tgtEl>
                                          <p:spTgt spid="7">
                                            <p:txEl>
                                              <p:pRg st="1" end="1"/>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
                                            <p:txEl>
                                              <p:pRg st="2" end="2"/>
                                            </p:txEl>
                                          </p:spTgt>
                                        </p:tgtEl>
                                        <p:attrNameLst>
                                          <p:attrName>style.visibility</p:attrName>
                                        </p:attrNameLst>
                                      </p:cBhvr>
                                      <p:to>
                                        <p:strVal val="visible"/>
                                      </p:to>
                                    </p:set>
                                    <p:animEffect transition="in" filter="wipe(down)">
                                      <p:cBhvr>
                                        <p:cTn id="53" dur="500"/>
                                        <p:tgtEl>
                                          <p:spTgt spid="7">
                                            <p:txEl>
                                              <p:pRg st="2" end="2"/>
                                            </p:txEl>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7">
                                            <p:txEl>
                                              <p:pRg st="3" end="3"/>
                                            </p:txEl>
                                          </p:spTgt>
                                        </p:tgtEl>
                                        <p:attrNameLst>
                                          <p:attrName>style.visibility</p:attrName>
                                        </p:attrNameLst>
                                      </p:cBhvr>
                                      <p:to>
                                        <p:strVal val="visible"/>
                                      </p:to>
                                    </p:set>
                                    <p:animEffect transition="in" filter="wipe(down)">
                                      <p:cBhvr>
                                        <p:cTn id="56" dur="500"/>
                                        <p:tgtEl>
                                          <p:spTgt spid="7">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ppt_x"/>
                                          </p:val>
                                        </p:tav>
                                        <p:tav tm="100000">
                                          <p:val>
                                            <p:strVal val="#ppt_x"/>
                                          </p:val>
                                        </p:tav>
                                      </p:tavLst>
                                    </p:anim>
                                    <p:anim calcmode="lin" valueType="num">
                                      <p:cBhvr additive="base">
                                        <p:cTn id="62" dur="500" fill="hold"/>
                                        <p:tgtEl>
                                          <p:spTgt spid="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5"/>
                                        </p:tgtEl>
                                        <p:attrNameLst>
                                          <p:attrName>style.visibility</p:attrName>
                                        </p:attrNameLst>
                                      </p:cBhvr>
                                      <p:to>
                                        <p:strVal val="visible"/>
                                      </p:to>
                                    </p:set>
                                    <p:anim calcmode="lin" valueType="num">
                                      <p:cBhvr additive="base">
                                        <p:cTn id="65" dur="500" fill="hold"/>
                                        <p:tgtEl>
                                          <p:spTgt spid="55"/>
                                        </p:tgtEl>
                                        <p:attrNameLst>
                                          <p:attrName>ppt_x</p:attrName>
                                        </p:attrNameLst>
                                      </p:cBhvr>
                                      <p:tavLst>
                                        <p:tav tm="0">
                                          <p:val>
                                            <p:strVal val="#ppt_x"/>
                                          </p:val>
                                        </p:tav>
                                        <p:tav tm="100000">
                                          <p:val>
                                            <p:strVal val="#ppt_x"/>
                                          </p:val>
                                        </p:tav>
                                      </p:tavLst>
                                    </p:anim>
                                    <p:anim calcmode="lin" valueType="num">
                                      <p:cBhvr additive="base">
                                        <p:cTn id="6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6">
                                            <p:bg/>
                                          </p:spTgt>
                                        </p:tgtEl>
                                        <p:attrNameLst>
                                          <p:attrName>style.visibility</p:attrName>
                                        </p:attrNameLst>
                                      </p:cBhvr>
                                      <p:to>
                                        <p:strVal val="visible"/>
                                      </p:to>
                                    </p:set>
                                    <p:animEffect transition="in" filter="wipe(down)">
                                      <p:cBhvr>
                                        <p:cTn id="71" dur="500"/>
                                        <p:tgtEl>
                                          <p:spTgt spid="16">
                                            <p:bg/>
                                          </p:spTgt>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16">
                                            <p:txEl>
                                              <p:pRg st="0" end="0"/>
                                            </p:txEl>
                                          </p:spTgt>
                                        </p:tgtEl>
                                        <p:attrNameLst>
                                          <p:attrName>style.visibility</p:attrName>
                                        </p:attrNameLst>
                                      </p:cBhvr>
                                      <p:to>
                                        <p:strVal val="visible"/>
                                      </p:to>
                                    </p:set>
                                    <p:animEffect transition="in" filter="wipe(down)">
                                      <p:cBhvr>
                                        <p:cTn id="74" dur="500"/>
                                        <p:tgtEl>
                                          <p:spTgt spid="16">
                                            <p:txEl>
                                              <p:pRg st="0" end="0"/>
                                            </p:tx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6">
                                            <p:txEl>
                                              <p:pRg st="1" end="1"/>
                                            </p:txEl>
                                          </p:spTgt>
                                        </p:tgtEl>
                                        <p:attrNameLst>
                                          <p:attrName>style.visibility</p:attrName>
                                        </p:attrNameLst>
                                      </p:cBhvr>
                                      <p:to>
                                        <p:strVal val="visible"/>
                                      </p:to>
                                    </p:set>
                                    <p:animEffect transition="in" filter="wipe(down)">
                                      <p:cBhvr>
                                        <p:cTn id="77" dur="500"/>
                                        <p:tgtEl>
                                          <p:spTgt spid="16">
                                            <p:txEl>
                                              <p:pRg st="1" end="1"/>
                                            </p:txEl>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16">
                                            <p:txEl>
                                              <p:pRg st="2" end="2"/>
                                            </p:txEl>
                                          </p:spTgt>
                                        </p:tgtEl>
                                        <p:attrNameLst>
                                          <p:attrName>style.visibility</p:attrName>
                                        </p:attrNameLst>
                                      </p:cBhvr>
                                      <p:to>
                                        <p:strVal val="visible"/>
                                      </p:to>
                                    </p:set>
                                    <p:animEffect transition="in" filter="wipe(down)">
                                      <p:cBhvr>
                                        <p:cTn id="80"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animBg="1"/>
      <p:bldP spid="7" grpId="0" build="allAtOnce" animBg="1"/>
      <p:bldP spid="55" grpId="0" animBg="1"/>
      <p:bldP spid="62" grpId="0" animBg="1"/>
      <p:bldP spid="63" grpId="0" animBg="1"/>
      <p:bldP spid="64" grpId="0" animBg="1"/>
      <p:bldP spid="16"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7643834" y="357166"/>
            <a:ext cx="1285884"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ص318 و 319</a:t>
            </a:r>
            <a:endParaRPr lang="fa-IR" b="1" dirty="0">
              <a:solidFill>
                <a:schemeClr val="tx1"/>
              </a:solidFill>
            </a:endParaRPr>
          </a:p>
        </p:txBody>
      </p:sp>
      <p:sp>
        <p:nvSpPr>
          <p:cNvPr id="3" name="سهم إلى اليسار 2"/>
          <p:cNvSpPr/>
          <p:nvPr/>
        </p:nvSpPr>
        <p:spPr>
          <a:xfrm>
            <a:off x="8001024" y="2214554"/>
            <a:ext cx="1000132" cy="1714512"/>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000" b="1" dirty="0" smtClean="0"/>
              <a:t>دلیل حکم شرعی</a:t>
            </a:r>
            <a:endParaRPr lang="fa-IR" sz="2000" b="1" dirty="0"/>
          </a:p>
        </p:txBody>
      </p:sp>
      <p:sp>
        <p:nvSpPr>
          <p:cNvPr id="4" name="مستطيل مستدير الزوايا 3"/>
          <p:cNvSpPr/>
          <p:nvPr/>
        </p:nvSpPr>
        <p:spPr>
          <a:xfrm>
            <a:off x="5929322" y="1142984"/>
            <a:ext cx="1714512" cy="785818"/>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دلیل اجتهادی</a:t>
            </a:r>
            <a:endParaRPr lang="fa-IR" sz="2400" b="1" dirty="0"/>
          </a:p>
        </p:txBody>
      </p:sp>
      <p:cxnSp>
        <p:nvCxnSpPr>
          <p:cNvPr id="6" name="رابط مستقيم 5"/>
          <p:cNvCxnSpPr>
            <a:stCxn id="3" idx="1"/>
            <a:endCxn id="4" idx="3"/>
          </p:cNvCxnSpPr>
          <p:nvPr/>
        </p:nvCxnSpPr>
        <p:spPr>
          <a:xfrm rot="10800000">
            <a:off x="7643834" y="1535894"/>
            <a:ext cx="357190" cy="1535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4" idx="3"/>
          </p:cNvCxnSpPr>
          <p:nvPr/>
        </p:nvCxnSpPr>
        <p:spPr>
          <a:xfrm rot="10800000" flipV="1">
            <a:off x="7715272" y="3071809"/>
            <a:ext cx="285752" cy="2035983"/>
          </a:xfrm>
          <a:prstGeom prst="line">
            <a:avLst/>
          </a:prstGeom>
        </p:spPr>
        <p:style>
          <a:lnRef idx="1">
            <a:schemeClr val="accent1"/>
          </a:lnRef>
          <a:fillRef idx="0">
            <a:schemeClr val="accent1"/>
          </a:fillRef>
          <a:effectRef idx="0">
            <a:schemeClr val="accent1"/>
          </a:effectRef>
          <a:fontRef idx="minor">
            <a:schemeClr val="tx1"/>
          </a:fontRef>
        </p:style>
      </p:cxnSp>
      <p:sp>
        <p:nvSpPr>
          <p:cNvPr id="8" name="سهم إلى اليسار 7"/>
          <p:cNvSpPr/>
          <p:nvPr/>
        </p:nvSpPr>
        <p:spPr>
          <a:xfrm>
            <a:off x="5715008" y="2000240"/>
            <a:ext cx="1928826" cy="642942"/>
          </a:xfrm>
          <a:prstGeom prst="leftArrow">
            <a:avLst>
              <a:gd name="adj1" fmla="val 100000"/>
              <a:gd name="adj2" fmla="val 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دلیلی است که </a:t>
            </a:r>
            <a:r>
              <a:rPr lang="fa-IR" sz="1600" b="1" dirty="0" smtClean="0">
                <a:solidFill>
                  <a:srgbClr val="FFFF00"/>
                </a:solidFill>
              </a:rPr>
              <a:t>طریق به کشف واقع </a:t>
            </a:r>
            <a:r>
              <a:rPr lang="fa-IR" sz="1600" b="1" dirty="0" smtClean="0"/>
              <a:t>قرار می گیرد. </a:t>
            </a:r>
            <a:endParaRPr lang="fa-IR" sz="1600" b="1" dirty="0"/>
          </a:p>
        </p:txBody>
      </p:sp>
      <p:sp>
        <p:nvSpPr>
          <p:cNvPr id="10" name="سهم إلى اليسار 9"/>
          <p:cNvSpPr/>
          <p:nvPr/>
        </p:nvSpPr>
        <p:spPr>
          <a:xfrm>
            <a:off x="5429256" y="1242940"/>
            <a:ext cx="428628"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مستطيل مستدير الزوايا 10"/>
          <p:cNvSpPr/>
          <p:nvPr/>
        </p:nvSpPr>
        <p:spPr>
          <a:xfrm>
            <a:off x="2571736" y="428604"/>
            <a:ext cx="271464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به طریقیت ذاتی: </a:t>
            </a:r>
            <a:r>
              <a:rPr lang="fa-IR" dirty="0" smtClean="0"/>
              <a:t>دلیل مفید قطع</a:t>
            </a:r>
          </a:p>
        </p:txBody>
      </p:sp>
      <p:sp>
        <p:nvSpPr>
          <p:cNvPr id="12" name="مستطيل مستدير الزوايا 11"/>
          <p:cNvSpPr/>
          <p:nvPr/>
        </p:nvSpPr>
        <p:spPr>
          <a:xfrm>
            <a:off x="3428992" y="1571612"/>
            <a:ext cx="1857388" cy="1185928"/>
          </a:xfrm>
          <a:prstGeom prst="roundRect">
            <a:avLst>
              <a:gd name="adj" fmla="val 765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به طریقیت تنزیلی: </a:t>
            </a:r>
            <a:r>
              <a:rPr lang="fa-IR" dirty="0" smtClean="0"/>
              <a:t>دلیل مفید ظن که از سوی شارع معتبر شمرده شده است </a:t>
            </a:r>
          </a:p>
        </p:txBody>
      </p:sp>
      <p:cxnSp>
        <p:nvCxnSpPr>
          <p:cNvPr id="13" name="رابط مستقيم 12"/>
          <p:cNvCxnSpPr>
            <a:stCxn id="10" idx="1"/>
            <a:endCxn id="11" idx="3"/>
          </p:cNvCxnSpPr>
          <p:nvPr/>
        </p:nvCxnSpPr>
        <p:spPr>
          <a:xfrm rot="10800000">
            <a:off x="5286380" y="714356"/>
            <a:ext cx="142876" cy="8143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10" idx="1"/>
            <a:endCxn id="12" idx="3"/>
          </p:cNvCxnSpPr>
          <p:nvPr/>
        </p:nvCxnSpPr>
        <p:spPr>
          <a:xfrm rot="10800000" flipV="1">
            <a:off x="5286380" y="1528692"/>
            <a:ext cx="142876" cy="635884"/>
          </a:xfrm>
          <a:prstGeom prst="line">
            <a:avLst/>
          </a:prstGeom>
        </p:spPr>
        <p:style>
          <a:lnRef idx="1">
            <a:schemeClr val="accent1"/>
          </a:lnRef>
          <a:fillRef idx="0">
            <a:schemeClr val="accent1"/>
          </a:fillRef>
          <a:effectRef idx="0">
            <a:schemeClr val="accent1"/>
          </a:effectRef>
          <a:fontRef idx="minor">
            <a:schemeClr val="tx1"/>
          </a:fontRef>
        </p:style>
      </p:cxnSp>
      <p:sp>
        <p:nvSpPr>
          <p:cNvPr id="19" name="سهم إلى اليسار 18"/>
          <p:cNvSpPr/>
          <p:nvPr/>
        </p:nvSpPr>
        <p:spPr>
          <a:xfrm>
            <a:off x="5429256" y="4857760"/>
            <a:ext cx="428628" cy="571504"/>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
        <p:nvSpPr>
          <p:cNvPr id="20" name="مستطيل مستدير الزوايا 19"/>
          <p:cNvSpPr/>
          <p:nvPr/>
        </p:nvSpPr>
        <p:spPr>
          <a:xfrm>
            <a:off x="4572000" y="4786322"/>
            <a:ext cx="785818" cy="7143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solidFill>
                  <a:srgbClr val="FFFF00"/>
                </a:solidFill>
              </a:rPr>
              <a:t>اصول عملیه</a:t>
            </a:r>
            <a:endParaRPr lang="fa-IR" dirty="0"/>
          </a:p>
        </p:txBody>
      </p:sp>
      <p:sp>
        <p:nvSpPr>
          <p:cNvPr id="36" name="مستطيل 35"/>
          <p:cNvSpPr/>
          <p:nvPr/>
        </p:nvSpPr>
        <p:spPr>
          <a:xfrm>
            <a:off x="6000760" y="428604"/>
            <a:ext cx="1428744" cy="307777"/>
          </a:xfrm>
          <a:prstGeom prst="rect">
            <a:avLst/>
          </a:prstGeom>
        </p:spPr>
        <p:txBody>
          <a:bodyPr wrap="square">
            <a:spAutoFit/>
          </a:bodyPr>
          <a:lstStyle/>
          <a:p>
            <a:pPr algn="ctr"/>
            <a:r>
              <a:rPr lang="fa-IR" sz="1400" b="1" dirty="0" smtClean="0">
                <a:solidFill>
                  <a:srgbClr val="FF0000"/>
                </a:solidFill>
              </a:rPr>
              <a:t>دلیل به معنای خاص</a:t>
            </a:r>
            <a:endParaRPr lang="fa-IR" sz="1400" b="1" dirty="0">
              <a:solidFill>
                <a:srgbClr val="FF0000"/>
              </a:solidFill>
            </a:endParaRPr>
          </a:p>
        </p:txBody>
      </p:sp>
      <p:sp>
        <p:nvSpPr>
          <p:cNvPr id="37" name="مستطيل 36"/>
          <p:cNvSpPr/>
          <p:nvPr/>
        </p:nvSpPr>
        <p:spPr>
          <a:xfrm>
            <a:off x="7786726" y="1406711"/>
            <a:ext cx="1285868" cy="307777"/>
          </a:xfrm>
          <a:prstGeom prst="rect">
            <a:avLst/>
          </a:prstGeom>
        </p:spPr>
        <p:txBody>
          <a:bodyPr wrap="square">
            <a:spAutoFit/>
          </a:bodyPr>
          <a:lstStyle/>
          <a:p>
            <a:pPr algn="ctr"/>
            <a:r>
              <a:rPr lang="fa-IR" sz="1400" b="1" dirty="0" smtClean="0">
                <a:solidFill>
                  <a:srgbClr val="FF0000"/>
                </a:solidFill>
              </a:rPr>
              <a:t>دلیل به معنای عام</a:t>
            </a:r>
            <a:endParaRPr lang="fa-IR" sz="1400" b="1" dirty="0">
              <a:solidFill>
                <a:srgbClr val="FF0000"/>
              </a:solidFill>
            </a:endParaRPr>
          </a:p>
        </p:txBody>
      </p:sp>
      <p:cxnSp>
        <p:nvCxnSpPr>
          <p:cNvPr id="38" name="رابط كسهم مستقيم 37"/>
          <p:cNvCxnSpPr/>
          <p:nvPr/>
        </p:nvCxnSpPr>
        <p:spPr>
          <a:xfrm rot="5400000" flipH="1" flipV="1">
            <a:off x="8144694" y="2143116"/>
            <a:ext cx="856462"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16200000" flipV="1">
            <a:off x="6851568" y="1006556"/>
            <a:ext cx="512962" cy="71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سهم إلى اليسار 45"/>
          <p:cNvSpPr/>
          <p:nvPr/>
        </p:nvSpPr>
        <p:spPr>
          <a:xfrm>
            <a:off x="1857356" y="428604"/>
            <a:ext cx="642942" cy="571504"/>
          </a:xfrm>
          <a:prstGeom prst="leftArrow">
            <a:avLst>
              <a:gd name="adj1" fmla="val 70779"/>
              <a:gd name="adj2" fmla="val 25758"/>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مانند</a:t>
            </a:r>
            <a:endParaRPr lang="fa-IR" sz="1600" b="1" dirty="0"/>
          </a:p>
        </p:txBody>
      </p:sp>
      <p:sp>
        <p:nvSpPr>
          <p:cNvPr id="47" name="مستطيل مستدير الزوايا 46"/>
          <p:cNvSpPr/>
          <p:nvPr/>
        </p:nvSpPr>
        <p:spPr>
          <a:xfrm>
            <a:off x="142844" y="357166"/>
            <a:ext cx="1643074" cy="7143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600" b="1" dirty="0" smtClean="0">
                <a:solidFill>
                  <a:schemeClr val="bg1"/>
                </a:solidFill>
              </a:rPr>
              <a:t>1- خبر متواتر</a:t>
            </a:r>
          </a:p>
          <a:p>
            <a:pPr algn="justLow"/>
            <a:r>
              <a:rPr lang="fa-IR" sz="1600" b="1" dirty="0" smtClean="0">
                <a:solidFill>
                  <a:schemeClr val="bg1"/>
                </a:solidFill>
              </a:rPr>
              <a:t>2- حکم قطعی عقل</a:t>
            </a:r>
            <a:endParaRPr lang="fa-IR" sz="1600" dirty="0">
              <a:solidFill>
                <a:schemeClr val="bg1"/>
              </a:solidFill>
            </a:endParaRPr>
          </a:p>
        </p:txBody>
      </p:sp>
      <p:sp>
        <p:nvSpPr>
          <p:cNvPr id="54" name="مستطيل مستدير الزوايا 53"/>
          <p:cNvSpPr/>
          <p:nvPr/>
        </p:nvSpPr>
        <p:spPr>
          <a:xfrm>
            <a:off x="5929322" y="4714884"/>
            <a:ext cx="1785950" cy="785818"/>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دلیل فقاهتی</a:t>
            </a:r>
            <a:endParaRPr lang="fa-IR" sz="2400" b="1" dirty="0"/>
          </a:p>
        </p:txBody>
      </p:sp>
      <p:sp>
        <p:nvSpPr>
          <p:cNvPr id="55" name="سهم إلى اليسار 54"/>
          <p:cNvSpPr/>
          <p:nvPr/>
        </p:nvSpPr>
        <p:spPr>
          <a:xfrm>
            <a:off x="5929322" y="5572140"/>
            <a:ext cx="1785950" cy="1071570"/>
          </a:xfrm>
          <a:prstGeom prst="leftArrow">
            <a:avLst>
              <a:gd name="adj1" fmla="val 100000"/>
              <a:gd name="adj2" fmla="val 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342900" algn="justLow"/>
            <a:r>
              <a:rPr lang="fa-IR" sz="1600" b="1" dirty="0" smtClean="0"/>
              <a:t>دلیلی است که در ظرف </a:t>
            </a:r>
            <a:r>
              <a:rPr lang="fa-IR" sz="1600" b="1" dirty="0" smtClean="0">
                <a:solidFill>
                  <a:srgbClr val="FFFF00"/>
                </a:solidFill>
              </a:rPr>
              <a:t>جهل به حکم شرعی</a:t>
            </a:r>
            <a:r>
              <a:rPr lang="fa-IR" sz="1600" b="1" dirty="0" smtClean="0"/>
              <a:t> و برای وصول به </a:t>
            </a:r>
            <a:r>
              <a:rPr lang="fa-IR" sz="1600" b="1" dirty="0" smtClean="0">
                <a:solidFill>
                  <a:srgbClr val="FFFF00"/>
                </a:solidFill>
              </a:rPr>
              <a:t>حکم ظاهری </a:t>
            </a:r>
            <a:r>
              <a:rPr lang="fa-IR" sz="1600" b="1" dirty="0" smtClean="0"/>
              <a:t>به کار می رود</a:t>
            </a:r>
            <a:endParaRPr lang="fa-IR" sz="1600" b="1" dirty="0"/>
          </a:p>
        </p:txBody>
      </p:sp>
      <p:sp>
        <p:nvSpPr>
          <p:cNvPr id="56" name="سهم إلى اليسار 55"/>
          <p:cNvSpPr/>
          <p:nvPr/>
        </p:nvSpPr>
        <p:spPr>
          <a:xfrm>
            <a:off x="1714480" y="2786058"/>
            <a:ext cx="642942" cy="571504"/>
          </a:xfrm>
          <a:prstGeom prst="leftArrow">
            <a:avLst>
              <a:gd name="adj1" fmla="val 70779"/>
              <a:gd name="adj2" fmla="val 25758"/>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مانند</a:t>
            </a:r>
            <a:endParaRPr lang="fa-IR" sz="1600" b="1" dirty="0"/>
          </a:p>
        </p:txBody>
      </p:sp>
      <p:sp>
        <p:nvSpPr>
          <p:cNvPr id="57" name="مستطيل مستدير الزوايا 56"/>
          <p:cNvSpPr/>
          <p:nvPr/>
        </p:nvSpPr>
        <p:spPr>
          <a:xfrm>
            <a:off x="142844" y="1928802"/>
            <a:ext cx="1500198" cy="1428760"/>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1- ظواهر</a:t>
            </a:r>
          </a:p>
          <a:p>
            <a:pPr algn="justLow"/>
            <a:r>
              <a:rPr lang="fa-IR" sz="1300" b="1" dirty="0" smtClean="0">
                <a:solidFill>
                  <a:schemeClr val="bg1"/>
                </a:solidFill>
              </a:rPr>
              <a:t>2- قول لغوی</a:t>
            </a:r>
          </a:p>
          <a:p>
            <a:pPr algn="justLow"/>
            <a:r>
              <a:rPr lang="fa-IR" sz="1300" b="1" dirty="0" smtClean="0">
                <a:solidFill>
                  <a:schemeClr val="bg1"/>
                </a:solidFill>
              </a:rPr>
              <a:t>3- اجماع منقول</a:t>
            </a:r>
          </a:p>
          <a:p>
            <a:pPr algn="justLow"/>
            <a:r>
              <a:rPr lang="fa-IR" sz="1300" b="1" dirty="0" smtClean="0">
                <a:solidFill>
                  <a:schemeClr val="bg1"/>
                </a:solidFill>
              </a:rPr>
              <a:t>4- شهرت فتوایی</a:t>
            </a:r>
          </a:p>
          <a:p>
            <a:pPr algn="justLow"/>
            <a:r>
              <a:rPr lang="fa-IR" sz="1300" b="1" dirty="0" smtClean="0">
                <a:solidFill>
                  <a:schemeClr val="bg1"/>
                </a:solidFill>
              </a:rPr>
              <a:t>5- اخبار ثقه یا عادل</a:t>
            </a:r>
            <a:endParaRPr lang="fa-IR" sz="1300" dirty="0">
              <a:solidFill>
                <a:schemeClr val="bg1"/>
              </a:solidFill>
            </a:endParaRPr>
          </a:p>
        </p:txBody>
      </p:sp>
      <p:sp>
        <p:nvSpPr>
          <p:cNvPr id="64" name="سهم منحني 63"/>
          <p:cNvSpPr/>
          <p:nvPr/>
        </p:nvSpPr>
        <p:spPr>
          <a:xfrm rot="10800000">
            <a:off x="3571868" y="2857496"/>
            <a:ext cx="1000132" cy="114300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69" name="مستطيل مستدير الزوايا 68"/>
          <p:cNvSpPr/>
          <p:nvPr/>
        </p:nvSpPr>
        <p:spPr>
          <a:xfrm>
            <a:off x="2500298" y="2786058"/>
            <a:ext cx="928694" cy="7143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در احکام شرعی</a:t>
            </a:r>
            <a:endParaRPr lang="fa-IR" sz="1600" dirty="0"/>
          </a:p>
        </p:txBody>
      </p:sp>
      <p:sp>
        <p:nvSpPr>
          <p:cNvPr id="70" name="مستطيل مستدير الزوايا 69"/>
          <p:cNvSpPr/>
          <p:nvPr/>
        </p:nvSpPr>
        <p:spPr>
          <a:xfrm>
            <a:off x="2500298" y="3571876"/>
            <a:ext cx="928694" cy="6429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در موضوعات</a:t>
            </a:r>
            <a:endParaRPr lang="fa-IR" sz="1600" dirty="0"/>
          </a:p>
        </p:txBody>
      </p:sp>
      <p:cxnSp>
        <p:nvCxnSpPr>
          <p:cNvPr id="72" name="رابط مستقيم 71"/>
          <p:cNvCxnSpPr>
            <a:stCxn id="64" idx="3"/>
            <a:endCxn id="69" idx="3"/>
          </p:cNvCxnSpPr>
          <p:nvPr/>
        </p:nvCxnSpPr>
        <p:spPr>
          <a:xfrm rot="10800000">
            <a:off x="3428992" y="3143249"/>
            <a:ext cx="142876"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64" idx="3"/>
            <a:endCxn id="70" idx="3"/>
          </p:cNvCxnSpPr>
          <p:nvPr/>
        </p:nvCxnSpPr>
        <p:spPr>
          <a:xfrm rot="10800000" flipV="1">
            <a:off x="3428992" y="3750471"/>
            <a:ext cx="142876"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75" name="مستطيل مستدير الزوايا 74"/>
          <p:cNvSpPr/>
          <p:nvPr/>
        </p:nvSpPr>
        <p:spPr>
          <a:xfrm>
            <a:off x="142844" y="3429000"/>
            <a:ext cx="1500198" cy="1500198"/>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1- بینه</a:t>
            </a:r>
          </a:p>
          <a:p>
            <a:pPr algn="justLow"/>
            <a:r>
              <a:rPr lang="fa-IR" sz="1300" b="1" dirty="0" smtClean="0">
                <a:solidFill>
                  <a:schemeClr val="bg1"/>
                </a:solidFill>
              </a:rPr>
              <a:t>2- خبر ثقه (در موضوعات)</a:t>
            </a:r>
          </a:p>
          <a:p>
            <a:pPr algn="justLow"/>
            <a:r>
              <a:rPr lang="fa-IR" sz="1300" b="1" dirty="0" smtClean="0">
                <a:solidFill>
                  <a:schemeClr val="bg1"/>
                </a:solidFill>
              </a:rPr>
              <a:t>3- قاعده فراغ و تجاوز</a:t>
            </a:r>
          </a:p>
          <a:p>
            <a:pPr algn="justLow"/>
            <a:r>
              <a:rPr lang="fa-IR" sz="1300" b="1" dirty="0" smtClean="0">
                <a:solidFill>
                  <a:schemeClr val="bg1"/>
                </a:solidFill>
              </a:rPr>
              <a:t>4- اقرار</a:t>
            </a:r>
          </a:p>
          <a:p>
            <a:pPr algn="justLow"/>
            <a:r>
              <a:rPr lang="fa-IR" sz="1300" b="1" dirty="0" smtClean="0">
                <a:solidFill>
                  <a:schemeClr val="bg1"/>
                </a:solidFill>
              </a:rPr>
              <a:t>5- قاعده ید</a:t>
            </a:r>
          </a:p>
          <a:p>
            <a:pPr algn="justLow"/>
            <a:r>
              <a:rPr lang="fa-IR" sz="1300" b="1" dirty="0" smtClean="0">
                <a:solidFill>
                  <a:schemeClr val="bg1"/>
                </a:solidFill>
              </a:rPr>
              <a:t>6- سوق مسلمین</a:t>
            </a:r>
            <a:endParaRPr lang="fa-IR" sz="1300" dirty="0">
              <a:solidFill>
                <a:schemeClr val="bg1"/>
              </a:solidFill>
            </a:endParaRPr>
          </a:p>
        </p:txBody>
      </p:sp>
      <p:sp>
        <p:nvSpPr>
          <p:cNvPr id="76" name="سهم إلى اليسار 75"/>
          <p:cNvSpPr/>
          <p:nvPr/>
        </p:nvSpPr>
        <p:spPr>
          <a:xfrm>
            <a:off x="1714480" y="3643314"/>
            <a:ext cx="642942" cy="571504"/>
          </a:xfrm>
          <a:prstGeom prst="leftArrow">
            <a:avLst>
              <a:gd name="adj1" fmla="val 70779"/>
              <a:gd name="adj2" fmla="val 25758"/>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مانند</a:t>
            </a:r>
            <a:endParaRPr lang="fa-IR" sz="1600" b="1" dirty="0"/>
          </a:p>
        </p:txBody>
      </p:sp>
      <p:sp>
        <p:nvSpPr>
          <p:cNvPr id="80" name="سهم منحني 79"/>
          <p:cNvSpPr/>
          <p:nvPr/>
        </p:nvSpPr>
        <p:spPr>
          <a:xfrm rot="10800000">
            <a:off x="4429125" y="5572140"/>
            <a:ext cx="642941" cy="7143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3" name="مستطيل مستدير الزوايا 82"/>
          <p:cNvSpPr/>
          <p:nvPr/>
        </p:nvSpPr>
        <p:spPr>
          <a:xfrm>
            <a:off x="2000232" y="5000636"/>
            <a:ext cx="2214578" cy="71438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300" b="1" dirty="0" smtClean="0">
                <a:solidFill>
                  <a:srgbClr val="FFFF00"/>
                </a:solidFill>
              </a:rPr>
              <a:t>در آن نوعی جهت کشف واقع وجود دارد ولی شارع بدان جهت نظر نداشته</a:t>
            </a:r>
            <a:endParaRPr lang="fa-IR" sz="1300" dirty="0"/>
          </a:p>
        </p:txBody>
      </p:sp>
      <p:sp>
        <p:nvSpPr>
          <p:cNvPr id="84" name="مستطيل مستدير الزوايا 83"/>
          <p:cNvSpPr/>
          <p:nvPr/>
        </p:nvSpPr>
        <p:spPr>
          <a:xfrm>
            <a:off x="2714612" y="6072206"/>
            <a:ext cx="1500198" cy="6429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300" b="1" dirty="0" smtClean="0">
                <a:solidFill>
                  <a:srgbClr val="FFFF00"/>
                </a:solidFill>
              </a:rPr>
              <a:t>هیچ جهت کشف واقع در آن وجود ندارد</a:t>
            </a:r>
            <a:endParaRPr lang="fa-IR" sz="1300" dirty="0"/>
          </a:p>
        </p:txBody>
      </p:sp>
      <p:cxnSp>
        <p:nvCxnSpPr>
          <p:cNvPr id="85" name="رابط مستقيم 84"/>
          <p:cNvCxnSpPr>
            <a:stCxn id="80" idx="3"/>
            <a:endCxn id="83" idx="3"/>
          </p:cNvCxnSpPr>
          <p:nvPr/>
        </p:nvCxnSpPr>
        <p:spPr>
          <a:xfrm rot="10800000">
            <a:off x="4214811" y="5357827"/>
            <a:ext cx="214315" cy="767959"/>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80" idx="3"/>
            <a:endCxn id="84" idx="3"/>
          </p:cNvCxnSpPr>
          <p:nvPr/>
        </p:nvCxnSpPr>
        <p:spPr>
          <a:xfrm rot="10800000" flipV="1">
            <a:off x="4214811" y="6125785"/>
            <a:ext cx="214315" cy="267892"/>
          </a:xfrm>
          <a:prstGeom prst="line">
            <a:avLst/>
          </a:prstGeom>
        </p:spPr>
        <p:style>
          <a:lnRef idx="1">
            <a:schemeClr val="accent1"/>
          </a:lnRef>
          <a:fillRef idx="0">
            <a:schemeClr val="accent1"/>
          </a:fillRef>
          <a:effectRef idx="0">
            <a:schemeClr val="accent1"/>
          </a:effectRef>
          <a:fontRef idx="minor">
            <a:schemeClr val="tx1"/>
          </a:fontRef>
        </p:style>
      </p:cxnSp>
      <p:sp>
        <p:nvSpPr>
          <p:cNvPr id="87" name="مستطيل مستدير الزوايا 86"/>
          <p:cNvSpPr/>
          <p:nvPr/>
        </p:nvSpPr>
        <p:spPr>
          <a:xfrm>
            <a:off x="357158" y="6143644"/>
            <a:ext cx="1500198" cy="57150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1- برائت</a:t>
            </a:r>
          </a:p>
          <a:p>
            <a:pPr algn="justLow"/>
            <a:r>
              <a:rPr lang="fa-IR" sz="1300" b="1" dirty="0" smtClean="0">
                <a:solidFill>
                  <a:schemeClr val="bg1"/>
                </a:solidFill>
              </a:rPr>
              <a:t>2-تخییر</a:t>
            </a:r>
            <a:endParaRPr lang="fa-IR" sz="1300" dirty="0">
              <a:solidFill>
                <a:schemeClr val="bg1"/>
              </a:solidFill>
            </a:endParaRPr>
          </a:p>
        </p:txBody>
      </p:sp>
      <p:sp>
        <p:nvSpPr>
          <p:cNvPr id="88" name="سهم إلى اليسار 87"/>
          <p:cNvSpPr/>
          <p:nvPr/>
        </p:nvSpPr>
        <p:spPr>
          <a:xfrm>
            <a:off x="2000232" y="6143644"/>
            <a:ext cx="642942" cy="571504"/>
          </a:xfrm>
          <a:prstGeom prst="leftArrow">
            <a:avLst>
              <a:gd name="adj1" fmla="val 70779"/>
              <a:gd name="adj2" fmla="val 25758"/>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مانند</a:t>
            </a:r>
            <a:endParaRPr lang="fa-IR" sz="1600" b="1" dirty="0"/>
          </a:p>
        </p:txBody>
      </p:sp>
      <p:sp>
        <p:nvSpPr>
          <p:cNvPr id="44" name="مستطيل مستدير الزوايا 43"/>
          <p:cNvSpPr/>
          <p:nvPr/>
        </p:nvSpPr>
        <p:spPr>
          <a:xfrm>
            <a:off x="142844" y="5143512"/>
            <a:ext cx="1000132" cy="57150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1- استصحاب</a:t>
            </a:r>
          </a:p>
          <a:p>
            <a:pPr algn="justLow"/>
            <a:r>
              <a:rPr lang="fa-IR" sz="1300" b="1" dirty="0" smtClean="0">
                <a:solidFill>
                  <a:schemeClr val="bg1"/>
                </a:solidFill>
              </a:rPr>
              <a:t>2-قرعه</a:t>
            </a:r>
            <a:endParaRPr lang="fa-IR" sz="1300" dirty="0">
              <a:solidFill>
                <a:schemeClr val="bg1"/>
              </a:solidFill>
            </a:endParaRPr>
          </a:p>
        </p:txBody>
      </p:sp>
      <p:sp>
        <p:nvSpPr>
          <p:cNvPr id="45" name="سهم إلى اليسار 44"/>
          <p:cNvSpPr/>
          <p:nvPr/>
        </p:nvSpPr>
        <p:spPr>
          <a:xfrm>
            <a:off x="1285852" y="5143512"/>
            <a:ext cx="642942" cy="571504"/>
          </a:xfrm>
          <a:prstGeom prst="leftArrow">
            <a:avLst>
              <a:gd name="adj1" fmla="val 70779"/>
              <a:gd name="adj2" fmla="val 25758"/>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مانند</a:t>
            </a:r>
            <a:endParaRPr lang="fa-IR" sz="1600" b="1" dirty="0"/>
          </a:p>
        </p:txBody>
      </p:sp>
      <p:sp>
        <p:nvSpPr>
          <p:cNvPr id="48" name="مستطيل 47"/>
          <p:cNvSpPr/>
          <p:nvPr/>
        </p:nvSpPr>
        <p:spPr>
          <a:xfrm>
            <a:off x="1785918" y="2000240"/>
            <a:ext cx="1428744" cy="307777"/>
          </a:xfrm>
          <a:prstGeom prst="rect">
            <a:avLst/>
          </a:prstGeom>
        </p:spPr>
        <p:txBody>
          <a:bodyPr wrap="square">
            <a:spAutoFit/>
          </a:bodyPr>
          <a:lstStyle/>
          <a:p>
            <a:pPr algn="ctr"/>
            <a:r>
              <a:rPr lang="fa-IR" sz="1400" b="1" dirty="0" smtClean="0">
                <a:solidFill>
                  <a:srgbClr val="FF0000"/>
                </a:solidFill>
              </a:rPr>
              <a:t>دلیل به معنای اخص</a:t>
            </a:r>
            <a:endParaRPr lang="fa-IR" sz="1400" b="1" dirty="0">
              <a:solidFill>
                <a:srgbClr val="FF0000"/>
              </a:solidFill>
            </a:endParaRPr>
          </a:p>
        </p:txBody>
      </p:sp>
      <p:cxnSp>
        <p:nvCxnSpPr>
          <p:cNvPr id="49" name="رابط كسهم مستقيم 48"/>
          <p:cNvCxnSpPr/>
          <p:nvPr/>
        </p:nvCxnSpPr>
        <p:spPr>
          <a:xfrm rot="16200000" flipV="1">
            <a:off x="2636726" y="2578192"/>
            <a:ext cx="512962" cy="71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مستطيل 49"/>
          <p:cNvSpPr/>
          <p:nvPr/>
        </p:nvSpPr>
        <p:spPr>
          <a:xfrm>
            <a:off x="2428860" y="4500570"/>
            <a:ext cx="1428744" cy="307777"/>
          </a:xfrm>
          <a:prstGeom prst="rect">
            <a:avLst/>
          </a:prstGeom>
        </p:spPr>
        <p:txBody>
          <a:bodyPr wrap="square">
            <a:spAutoFit/>
          </a:bodyPr>
          <a:lstStyle/>
          <a:p>
            <a:pPr algn="ctr"/>
            <a:r>
              <a:rPr lang="fa-IR" sz="1400" b="1" dirty="0" smtClean="0">
                <a:solidFill>
                  <a:srgbClr val="FF0000"/>
                </a:solidFill>
              </a:rPr>
              <a:t>اماره معتبره</a:t>
            </a:r>
            <a:endParaRPr lang="fa-IR" sz="1400" b="1" dirty="0">
              <a:solidFill>
                <a:srgbClr val="FF0000"/>
              </a:solidFill>
            </a:endParaRPr>
          </a:p>
        </p:txBody>
      </p:sp>
      <p:cxnSp>
        <p:nvCxnSpPr>
          <p:cNvPr id="51" name="رابط كسهم مستقيم 50"/>
          <p:cNvCxnSpPr/>
          <p:nvPr/>
        </p:nvCxnSpPr>
        <p:spPr>
          <a:xfrm rot="16200000" flipH="1">
            <a:off x="2821769" y="4321975"/>
            <a:ext cx="428628" cy="71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عنصر نائب لرقم الشريحة 51"/>
          <p:cNvSpPr>
            <a:spLocks noGrp="1"/>
          </p:cNvSpPr>
          <p:nvPr>
            <p:ph type="sldNum" sz="quarter" idx="12"/>
          </p:nvPr>
        </p:nvSpPr>
        <p:spPr/>
        <p:txBody>
          <a:bodyPr/>
          <a:lstStyle/>
          <a:p>
            <a:fld id="{0B34F065-1154-456A-91E3-76DE8E75E17B}" type="slidenum">
              <a:rPr lang="ar-SA" smtClean="0"/>
              <a:pPr/>
              <a:t>21</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wipe(down)">
                                      <p:cBhvr>
                                        <p:cTn id="23" dur="500"/>
                                        <p:tgtEl>
                                          <p:spTgt spid="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down)">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6">
                                            <p:bg/>
                                          </p:spTgt>
                                        </p:tgtEl>
                                        <p:attrNameLst>
                                          <p:attrName>style.visibility</p:attrName>
                                        </p:attrNameLst>
                                      </p:cBhvr>
                                      <p:to>
                                        <p:strVal val="visible"/>
                                      </p:to>
                                    </p:set>
                                    <p:animEffect transition="in" filter="wipe(down)">
                                      <p:cBhvr>
                                        <p:cTn id="44" dur="500"/>
                                        <p:tgtEl>
                                          <p:spTgt spid="46">
                                            <p:bg/>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6">
                                            <p:txEl>
                                              <p:pRg st="0" end="0"/>
                                            </p:txEl>
                                          </p:spTgt>
                                        </p:tgtEl>
                                        <p:attrNameLst>
                                          <p:attrName>style.visibility</p:attrName>
                                        </p:attrNameLst>
                                      </p:cBhvr>
                                      <p:to>
                                        <p:strVal val="visible"/>
                                      </p:to>
                                    </p:set>
                                    <p:animEffect transition="in" filter="wipe(down)">
                                      <p:cBhvr>
                                        <p:cTn id="47" dur="500"/>
                                        <p:tgtEl>
                                          <p:spTgt spid="46">
                                            <p:txEl>
                                              <p:pRg st="0" end="0"/>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47">
                                            <p:bg/>
                                          </p:spTgt>
                                        </p:tgtEl>
                                        <p:attrNameLst>
                                          <p:attrName>style.visibility</p:attrName>
                                        </p:attrNameLst>
                                      </p:cBhvr>
                                      <p:to>
                                        <p:strVal val="visible"/>
                                      </p:to>
                                    </p:set>
                                    <p:animEffect transition="in" filter="wipe(down)">
                                      <p:cBhvr>
                                        <p:cTn id="50" dur="500"/>
                                        <p:tgtEl>
                                          <p:spTgt spid="47">
                                            <p:bg/>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7">
                                            <p:txEl>
                                              <p:pRg st="0" end="0"/>
                                            </p:txEl>
                                          </p:spTgt>
                                        </p:tgtEl>
                                        <p:attrNameLst>
                                          <p:attrName>style.visibility</p:attrName>
                                        </p:attrNameLst>
                                      </p:cBhvr>
                                      <p:to>
                                        <p:strVal val="visible"/>
                                      </p:to>
                                    </p:set>
                                    <p:animEffect transition="in" filter="wipe(down)">
                                      <p:cBhvr>
                                        <p:cTn id="53" dur="500"/>
                                        <p:tgtEl>
                                          <p:spTgt spid="47">
                                            <p:txEl>
                                              <p:pRg st="0" end="0"/>
                                            </p:txEl>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47">
                                            <p:txEl>
                                              <p:pRg st="1" end="1"/>
                                            </p:txEl>
                                          </p:spTgt>
                                        </p:tgtEl>
                                        <p:attrNameLst>
                                          <p:attrName>style.visibility</p:attrName>
                                        </p:attrNameLst>
                                      </p:cBhvr>
                                      <p:to>
                                        <p:strVal val="visible"/>
                                      </p:to>
                                    </p:set>
                                    <p:animEffect transition="in" filter="wipe(down)">
                                      <p:cBhvr>
                                        <p:cTn id="56" dur="500"/>
                                        <p:tgtEl>
                                          <p:spTgt spid="47">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down)">
                                      <p:cBhvr>
                                        <p:cTn id="61" dur="500"/>
                                        <p:tgtEl>
                                          <p:spTgt spid="1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down)">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wipe(down)">
                                      <p:cBhvr>
                                        <p:cTn id="69" dur="500"/>
                                        <p:tgtEl>
                                          <p:spTgt spid="64"/>
                                        </p:tgtEl>
                                      </p:cBhvr>
                                    </p:animEffect>
                                  </p:childTnLst>
                                </p:cTn>
                              </p:par>
                              <p:par>
                                <p:cTn id="70" presetID="22" presetClass="entr" presetSubtype="4" fill="hold" nodeType="with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wipe(down)">
                                      <p:cBhvr>
                                        <p:cTn id="72" dur="500"/>
                                        <p:tgtEl>
                                          <p:spTgt spid="7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9">
                                            <p:bg/>
                                          </p:spTgt>
                                        </p:tgtEl>
                                        <p:attrNameLst>
                                          <p:attrName>style.visibility</p:attrName>
                                        </p:attrNameLst>
                                      </p:cBhvr>
                                      <p:to>
                                        <p:strVal val="visible"/>
                                      </p:to>
                                    </p:set>
                                    <p:animEffect transition="in" filter="wipe(down)">
                                      <p:cBhvr>
                                        <p:cTn id="77" dur="500"/>
                                        <p:tgtEl>
                                          <p:spTgt spid="69">
                                            <p:bg/>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9">
                                            <p:txEl>
                                              <p:pRg st="0" end="0"/>
                                            </p:txEl>
                                          </p:spTgt>
                                        </p:tgtEl>
                                        <p:attrNameLst>
                                          <p:attrName>style.visibility</p:attrName>
                                        </p:attrNameLst>
                                      </p:cBhvr>
                                      <p:to>
                                        <p:strVal val="visible"/>
                                      </p:to>
                                    </p:set>
                                    <p:animEffect transition="in" filter="wipe(down)">
                                      <p:cBhvr>
                                        <p:cTn id="80" dur="500"/>
                                        <p:tgtEl>
                                          <p:spTgt spid="69">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56">
                                            <p:bg/>
                                          </p:spTgt>
                                        </p:tgtEl>
                                        <p:attrNameLst>
                                          <p:attrName>style.visibility</p:attrName>
                                        </p:attrNameLst>
                                      </p:cBhvr>
                                      <p:to>
                                        <p:strVal val="visible"/>
                                      </p:to>
                                    </p:set>
                                    <p:animEffect transition="in" filter="wipe(down)">
                                      <p:cBhvr>
                                        <p:cTn id="85" dur="500"/>
                                        <p:tgtEl>
                                          <p:spTgt spid="56">
                                            <p:bg/>
                                          </p:spTgt>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56">
                                            <p:txEl>
                                              <p:pRg st="0" end="0"/>
                                            </p:txEl>
                                          </p:spTgt>
                                        </p:tgtEl>
                                        <p:attrNameLst>
                                          <p:attrName>style.visibility</p:attrName>
                                        </p:attrNameLst>
                                      </p:cBhvr>
                                      <p:to>
                                        <p:strVal val="visible"/>
                                      </p:to>
                                    </p:set>
                                    <p:animEffect transition="in" filter="wipe(down)">
                                      <p:cBhvr>
                                        <p:cTn id="88" dur="500"/>
                                        <p:tgtEl>
                                          <p:spTgt spid="56">
                                            <p:txEl>
                                              <p:pRg st="0" end="0"/>
                                            </p:txEl>
                                          </p:spTgt>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57">
                                            <p:bg/>
                                          </p:spTgt>
                                        </p:tgtEl>
                                        <p:attrNameLst>
                                          <p:attrName>style.visibility</p:attrName>
                                        </p:attrNameLst>
                                      </p:cBhvr>
                                      <p:to>
                                        <p:strVal val="visible"/>
                                      </p:to>
                                    </p:set>
                                    <p:animEffect transition="in" filter="wipe(down)">
                                      <p:cBhvr>
                                        <p:cTn id="91" dur="500"/>
                                        <p:tgtEl>
                                          <p:spTgt spid="57">
                                            <p:bg/>
                                          </p:spTgt>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57">
                                            <p:txEl>
                                              <p:pRg st="0" end="0"/>
                                            </p:txEl>
                                          </p:spTgt>
                                        </p:tgtEl>
                                        <p:attrNameLst>
                                          <p:attrName>style.visibility</p:attrName>
                                        </p:attrNameLst>
                                      </p:cBhvr>
                                      <p:to>
                                        <p:strVal val="visible"/>
                                      </p:to>
                                    </p:set>
                                    <p:animEffect transition="in" filter="wipe(down)">
                                      <p:cBhvr>
                                        <p:cTn id="94" dur="500"/>
                                        <p:tgtEl>
                                          <p:spTgt spid="57">
                                            <p:txEl>
                                              <p:pRg st="0" end="0"/>
                                            </p:txEl>
                                          </p:spTgt>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57">
                                            <p:txEl>
                                              <p:pRg st="1" end="1"/>
                                            </p:txEl>
                                          </p:spTgt>
                                        </p:tgtEl>
                                        <p:attrNameLst>
                                          <p:attrName>style.visibility</p:attrName>
                                        </p:attrNameLst>
                                      </p:cBhvr>
                                      <p:to>
                                        <p:strVal val="visible"/>
                                      </p:to>
                                    </p:set>
                                    <p:animEffect transition="in" filter="wipe(down)">
                                      <p:cBhvr>
                                        <p:cTn id="97" dur="500"/>
                                        <p:tgtEl>
                                          <p:spTgt spid="57">
                                            <p:txEl>
                                              <p:pRg st="1" end="1"/>
                                            </p:tx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57">
                                            <p:txEl>
                                              <p:pRg st="2" end="2"/>
                                            </p:txEl>
                                          </p:spTgt>
                                        </p:tgtEl>
                                        <p:attrNameLst>
                                          <p:attrName>style.visibility</p:attrName>
                                        </p:attrNameLst>
                                      </p:cBhvr>
                                      <p:to>
                                        <p:strVal val="visible"/>
                                      </p:to>
                                    </p:set>
                                    <p:animEffect transition="in" filter="wipe(down)">
                                      <p:cBhvr>
                                        <p:cTn id="100" dur="500"/>
                                        <p:tgtEl>
                                          <p:spTgt spid="57">
                                            <p:txEl>
                                              <p:pRg st="2" end="2"/>
                                            </p:tx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57">
                                            <p:txEl>
                                              <p:pRg st="3" end="3"/>
                                            </p:txEl>
                                          </p:spTgt>
                                        </p:tgtEl>
                                        <p:attrNameLst>
                                          <p:attrName>style.visibility</p:attrName>
                                        </p:attrNameLst>
                                      </p:cBhvr>
                                      <p:to>
                                        <p:strVal val="visible"/>
                                      </p:to>
                                    </p:set>
                                    <p:animEffect transition="in" filter="wipe(down)">
                                      <p:cBhvr>
                                        <p:cTn id="103" dur="500"/>
                                        <p:tgtEl>
                                          <p:spTgt spid="57">
                                            <p:txEl>
                                              <p:pRg st="3" end="3"/>
                                            </p:txEl>
                                          </p:spTgt>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57">
                                            <p:txEl>
                                              <p:pRg st="4" end="4"/>
                                            </p:txEl>
                                          </p:spTgt>
                                        </p:tgtEl>
                                        <p:attrNameLst>
                                          <p:attrName>style.visibility</p:attrName>
                                        </p:attrNameLst>
                                      </p:cBhvr>
                                      <p:to>
                                        <p:strVal val="visible"/>
                                      </p:to>
                                    </p:set>
                                    <p:animEffect transition="in" filter="wipe(down)">
                                      <p:cBhvr>
                                        <p:cTn id="106" dur="500"/>
                                        <p:tgtEl>
                                          <p:spTgt spid="57">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74"/>
                                        </p:tgtEl>
                                        <p:attrNameLst>
                                          <p:attrName>style.visibility</p:attrName>
                                        </p:attrNameLst>
                                      </p:cBhvr>
                                      <p:to>
                                        <p:strVal val="visible"/>
                                      </p:to>
                                    </p:set>
                                    <p:animEffect transition="in" filter="wipe(down)">
                                      <p:cBhvr>
                                        <p:cTn id="111" dur="500"/>
                                        <p:tgtEl>
                                          <p:spTgt spid="74"/>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wipe(down)">
                                      <p:cBhvr>
                                        <p:cTn id="114" dur="500"/>
                                        <p:tgtEl>
                                          <p:spTgt spid="7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76">
                                            <p:bg/>
                                          </p:spTgt>
                                        </p:tgtEl>
                                        <p:attrNameLst>
                                          <p:attrName>style.visibility</p:attrName>
                                        </p:attrNameLst>
                                      </p:cBhvr>
                                      <p:to>
                                        <p:strVal val="visible"/>
                                      </p:to>
                                    </p:set>
                                    <p:animEffect transition="in" filter="wipe(down)">
                                      <p:cBhvr>
                                        <p:cTn id="119" dur="500"/>
                                        <p:tgtEl>
                                          <p:spTgt spid="76">
                                            <p:bg/>
                                          </p:spTgt>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76">
                                            <p:txEl>
                                              <p:pRg st="0" end="0"/>
                                            </p:txEl>
                                          </p:spTgt>
                                        </p:tgtEl>
                                        <p:attrNameLst>
                                          <p:attrName>style.visibility</p:attrName>
                                        </p:attrNameLst>
                                      </p:cBhvr>
                                      <p:to>
                                        <p:strVal val="visible"/>
                                      </p:to>
                                    </p:set>
                                    <p:animEffect transition="in" filter="wipe(down)">
                                      <p:cBhvr>
                                        <p:cTn id="122" dur="500"/>
                                        <p:tgtEl>
                                          <p:spTgt spid="76">
                                            <p:txEl>
                                              <p:pRg st="0" end="0"/>
                                            </p:txEl>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75">
                                            <p:bg/>
                                          </p:spTgt>
                                        </p:tgtEl>
                                        <p:attrNameLst>
                                          <p:attrName>style.visibility</p:attrName>
                                        </p:attrNameLst>
                                      </p:cBhvr>
                                      <p:to>
                                        <p:strVal val="visible"/>
                                      </p:to>
                                    </p:set>
                                    <p:animEffect transition="in" filter="wipe(down)">
                                      <p:cBhvr>
                                        <p:cTn id="125" dur="500"/>
                                        <p:tgtEl>
                                          <p:spTgt spid="75">
                                            <p:bg/>
                                          </p:spTgt>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75">
                                            <p:txEl>
                                              <p:pRg st="0" end="0"/>
                                            </p:txEl>
                                          </p:spTgt>
                                        </p:tgtEl>
                                        <p:attrNameLst>
                                          <p:attrName>style.visibility</p:attrName>
                                        </p:attrNameLst>
                                      </p:cBhvr>
                                      <p:to>
                                        <p:strVal val="visible"/>
                                      </p:to>
                                    </p:set>
                                    <p:animEffect transition="in" filter="wipe(down)">
                                      <p:cBhvr>
                                        <p:cTn id="128" dur="500"/>
                                        <p:tgtEl>
                                          <p:spTgt spid="75">
                                            <p:txEl>
                                              <p:pRg st="0" end="0"/>
                                            </p:txEl>
                                          </p:spTgt>
                                        </p:tgtEl>
                                      </p:cBhvr>
                                    </p:animEffect>
                                  </p:childTnLst>
                                </p:cTn>
                              </p:par>
                              <p:par>
                                <p:cTn id="129" presetID="22" presetClass="entr" presetSubtype="4" fill="hold" grpId="0" nodeType="withEffect">
                                  <p:stCondLst>
                                    <p:cond delay="0"/>
                                  </p:stCondLst>
                                  <p:childTnLst>
                                    <p:set>
                                      <p:cBhvr>
                                        <p:cTn id="130" dur="1" fill="hold">
                                          <p:stCondLst>
                                            <p:cond delay="0"/>
                                          </p:stCondLst>
                                        </p:cTn>
                                        <p:tgtEl>
                                          <p:spTgt spid="75">
                                            <p:txEl>
                                              <p:pRg st="1" end="1"/>
                                            </p:txEl>
                                          </p:spTgt>
                                        </p:tgtEl>
                                        <p:attrNameLst>
                                          <p:attrName>style.visibility</p:attrName>
                                        </p:attrNameLst>
                                      </p:cBhvr>
                                      <p:to>
                                        <p:strVal val="visible"/>
                                      </p:to>
                                    </p:set>
                                    <p:animEffect transition="in" filter="wipe(down)">
                                      <p:cBhvr>
                                        <p:cTn id="131" dur="500"/>
                                        <p:tgtEl>
                                          <p:spTgt spid="75">
                                            <p:txEl>
                                              <p:pRg st="1" end="1"/>
                                            </p:txEl>
                                          </p:spTgt>
                                        </p:tgtEl>
                                      </p:cBhvr>
                                    </p:animEffect>
                                  </p:childTnLst>
                                </p:cTn>
                              </p:par>
                              <p:par>
                                <p:cTn id="132" presetID="22" presetClass="entr" presetSubtype="4" fill="hold" grpId="0" nodeType="withEffect">
                                  <p:stCondLst>
                                    <p:cond delay="0"/>
                                  </p:stCondLst>
                                  <p:childTnLst>
                                    <p:set>
                                      <p:cBhvr>
                                        <p:cTn id="133" dur="1" fill="hold">
                                          <p:stCondLst>
                                            <p:cond delay="0"/>
                                          </p:stCondLst>
                                        </p:cTn>
                                        <p:tgtEl>
                                          <p:spTgt spid="75">
                                            <p:txEl>
                                              <p:pRg st="2" end="2"/>
                                            </p:txEl>
                                          </p:spTgt>
                                        </p:tgtEl>
                                        <p:attrNameLst>
                                          <p:attrName>style.visibility</p:attrName>
                                        </p:attrNameLst>
                                      </p:cBhvr>
                                      <p:to>
                                        <p:strVal val="visible"/>
                                      </p:to>
                                    </p:set>
                                    <p:animEffect transition="in" filter="wipe(down)">
                                      <p:cBhvr>
                                        <p:cTn id="134" dur="500"/>
                                        <p:tgtEl>
                                          <p:spTgt spid="75">
                                            <p:txEl>
                                              <p:pRg st="2" end="2"/>
                                            </p:txEl>
                                          </p:spTgt>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75">
                                            <p:txEl>
                                              <p:pRg st="3" end="3"/>
                                            </p:txEl>
                                          </p:spTgt>
                                        </p:tgtEl>
                                        <p:attrNameLst>
                                          <p:attrName>style.visibility</p:attrName>
                                        </p:attrNameLst>
                                      </p:cBhvr>
                                      <p:to>
                                        <p:strVal val="visible"/>
                                      </p:to>
                                    </p:set>
                                    <p:animEffect transition="in" filter="wipe(down)">
                                      <p:cBhvr>
                                        <p:cTn id="137" dur="500"/>
                                        <p:tgtEl>
                                          <p:spTgt spid="75">
                                            <p:txEl>
                                              <p:pRg st="3" end="3"/>
                                            </p:txEl>
                                          </p:spTgt>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75">
                                            <p:txEl>
                                              <p:pRg st="4" end="4"/>
                                            </p:txEl>
                                          </p:spTgt>
                                        </p:tgtEl>
                                        <p:attrNameLst>
                                          <p:attrName>style.visibility</p:attrName>
                                        </p:attrNameLst>
                                      </p:cBhvr>
                                      <p:to>
                                        <p:strVal val="visible"/>
                                      </p:to>
                                    </p:set>
                                    <p:animEffect transition="in" filter="wipe(down)">
                                      <p:cBhvr>
                                        <p:cTn id="140" dur="500"/>
                                        <p:tgtEl>
                                          <p:spTgt spid="75">
                                            <p:txEl>
                                              <p:pRg st="4" end="4"/>
                                            </p:txEl>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75">
                                            <p:txEl>
                                              <p:pRg st="5" end="5"/>
                                            </p:txEl>
                                          </p:spTgt>
                                        </p:tgtEl>
                                        <p:attrNameLst>
                                          <p:attrName>style.visibility</p:attrName>
                                        </p:attrNameLst>
                                      </p:cBhvr>
                                      <p:to>
                                        <p:strVal val="visible"/>
                                      </p:to>
                                    </p:set>
                                    <p:animEffect transition="in" filter="wipe(down)">
                                      <p:cBhvr>
                                        <p:cTn id="143" dur="500"/>
                                        <p:tgtEl>
                                          <p:spTgt spid="75">
                                            <p:txEl>
                                              <p:pRg st="5" end="5"/>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38"/>
                                        </p:tgtEl>
                                        <p:attrNameLst>
                                          <p:attrName>style.visibility</p:attrName>
                                        </p:attrNameLst>
                                      </p:cBhvr>
                                      <p:to>
                                        <p:strVal val="visible"/>
                                      </p:to>
                                    </p:set>
                                    <p:animEffect transition="in" filter="fade">
                                      <p:cBhvr>
                                        <p:cTn id="148" dur="2000"/>
                                        <p:tgtEl>
                                          <p:spTgt spid="38"/>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37"/>
                                        </p:tgtEl>
                                        <p:attrNameLst>
                                          <p:attrName>style.visibility</p:attrName>
                                        </p:attrNameLst>
                                      </p:cBhvr>
                                      <p:to>
                                        <p:strVal val="visible"/>
                                      </p:to>
                                    </p:set>
                                    <p:animEffect transition="in" filter="fade">
                                      <p:cBhvr>
                                        <p:cTn id="151" dur="2000"/>
                                        <p:tgtEl>
                                          <p:spTgt spid="37"/>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fade">
                                      <p:cBhvr>
                                        <p:cTn id="156" dur="2000"/>
                                        <p:tgtEl>
                                          <p:spTgt spid="42"/>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36"/>
                                        </p:tgtEl>
                                        <p:attrNameLst>
                                          <p:attrName>style.visibility</p:attrName>
                                        </p:attrNameLst>
                                      </p:cBhvr>
                                      <p:to>
                                        <p:strVal val="visible"/>
                                      </p:to>
                                    </p:set>
                                    <p:animEffect transition="in" filter="fade">
                                      <p:cBhvr>
                                        <p:cTn id="159" dur="2000"/>
                                        <p:tgtEl>
                                          <p:spTgt spid="36"/>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48"/>
                                        </p:tgtEl>
                                        <p:attrNameLst>
                                          <p:attrName>style.visibility</p:attrName>
                                        </p:attrNameLst>
                                      </p:cBhvr>
                                      <p:to>
                                        <p:strVal val="visible"/>
                                      </p:to>
                                    </p:set>
                                    <p:animEffect transition="in" filter="fade">
                                      <p:cBhvr>
                                        <p:cTn id="164" dur="2000"/>
                                        <p:tgtEl>
                                          <p:spTgt spid="48"/>
                                        </p:tgtEl>
                                      </p:cBhvr>
                                    </p:animEffect>
                                  </p:childTnLst>
                                </p:cTn>
                              </p:par>
                              <p:par>
                                <p:cTn id="165" presetID="10" presetClass="entr" presetSubtype="0" fill="hold" nodeType="withEffect">
                                  <p:stCondLst>
                                    <p:cond delay="0"/>
                                  </p:stCondLst>
                                  <p:childTnLst>
                                    <p:set>
                                      <p:cBhvr>
                                        <p:cTn id="166" dur="1" fill="hold">
                                          <p:stCondLst>
                                            <p:cond delay="0"/>
                                          </p:stCondLst>
                                        </p:cTn>
                                        <p:tgtEl>
                                          <p:spTgt spid="49"/>
                                        </p:tgtEl>
                                        <p:attrNameLst>
                                          <p:attrName>style.visibility</p:attrName>
                                        </p:attrNameLst>
                                      </p:cBhvr>
                                      <p:to>
                                        <p:strVal val="visible"/>
                                      </p:to>
                                    </p:set>
                                    <p:animEffect transition="in" filter="fade">
                                      <p:cBhvr>
                                        <p:cTn id="167" dur="2000"/>
                                        <p:tgtEl>
                                          <p:spTgt spid="49"/>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fade">
                                      <p:cBhvr>
                                        <p:cTn id="172" dur="2000"/>
                                        <p:tgtEl>
                                          <p:spTgt spid="50"/>
                                        </p:tgtEl>
                                      </p:cBhvr>
                                    </p:animEffect>
                                  </p:childTnLst>
                                </p:cTn>
                              </p:par>
                              <p:par>
                                <p:cTn id="173" presetID="10" presetClass="entr" presetSubtype="0" fill="hold" nodeType="withEffect">
                                  <p:stCondLst>
                                    <p:cond delay="0"/>
                                  </p:stCondLst>
                                  <p:childTnLst>
                                    <p:set>
                                      <p:cBhvr>
                                        <p:cTn id="174" dur="1" fill="hold">
                                          <p:stCondLst>
                                            <p:cond delay="0"/>
                                          </p:stCondLst>
                                        </p:cTn>
                                        <p:tgtEl>
                                          <p:spTgt spid="51"/>
                                        </p:tgtEl>
                                        <p:attrNameLst>
                                          <p:attrName>style.visibility</p:attrName>
                                        </p:attrNameLst>
                                      </p:cBhvr>
                                      <p:to>
                                        <p:strVal val="visible"/>
                                      </p:to>
                                    </p:set>
                                    <p:animEffect transition="in" filter="fade">
                                      <p:cBhvr>
                                        <p:cTn id="175" dur="2000"/>
                                        <p:tgtEl>
                                          <p:spTgt spid="51"/>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nodeType="clickEffect">
                                  <p:stCondLst>
                                    <p:cond delay="0"/>
                                  </p:stCondLst>
                                  <p:childTnLst>
                                    <p:set>
                                      <p:cBhvr>
                                        <p:cTn id="179" dur="1" fill="hold">
                                          <p:stCondLst>
                                            <p:cond delay="0"/>
                                          </p:stCondLst>
                                        </p:cTn>
                                        <p:tgtEl>
                                          <p:spTgt spid="7"/>
                                        </p:tgtEl>
                                        <p:attrNameLst>
                                          <p:attrName>style.visibility</p:attrName>
                                        </p:attrNameLst>
                                      </p:cBhvr>
                                      <p:to>
                                        <p:strVal val="visible"/>
                                      </p:to>
                                    </p:set>
                                    <p:animEffect transition="in" filter="wipe(down)">
                                      <p:cBhvr>
                                        <p:cTn id="180" dur="500"/>
                                        <p:tgtEl>
                                          <p:spTgt spid="7"/>
                                        </p:tgtEl>
                                      </p:cBhvr>
                                    </p:animEffect>
                                  </p:childTnLst>
                                </p:cTn>
                              </p:par>
                              <p:par>
                                <p:cTn id="181" presetID="22" presetClass="entr" presetSubtype="4" fill="hold" grpId="0" nodeType="withEffect">
                                  <p:stCondLst>
                                    <p:cond delay="0"/>
                                  </p:stCondLst>
                                  <p:childTnLst>
                                    <p:set>
                                      <p:cBhvr>
                                        <p:cTn id="182" dur="1" fill="hold">
                                          <p:stCondLst>
                                            <p:cond delay="0"/>
                                          </p:stCondLst>
                                        </p:cTn>
                                        <p:tgtEl>
                                          <p:spTgt spid="54"/>
                                        </p:tgtEl>
                                        <p:attrNameLst>
                                          <p:attrName>style.visibility</p:attrName>
                                        </p:attrNameLst>
                                      </p:cBhvr>
                                      <p:to>
                                        <p:strVal val="visible"/>
                                      </p:to>
                                    </p:set>
                                    <p:animEffect transition="in" filter="wipe(down)">
                                      <p:cBhvr>
                                        <p:cTn id="183" dur="500"/>
                                        <p:tgtEl>
                                          <p:spTgt spid="54"/>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4" fill="hold" grpId="0" nodeType="clickEffect">
                                  <p:stCondLst>
                                    <p:cond delay="0"/>
                                  </p:stCondLst>
                                  <p:childTnLst>
                                    <p:set>
                                      <p:cBhvr>
                                        <p:cTn id="187" dur="1" fill="hold">
                                          <p:stCondLst>
                                            <p:cond delay="0"/>
                                          </p:stCondLst>
                                        </p:cTn>
                                        <p:tgtEl>
                                          <p:spTgt spid="55">
                                            <p:bg/>
                                          </p:spTgt>
                                        </p:tgtEl>
                                        <p:attrNameLst>
                                          <p:attrName>style.visibility</p:attrName>
                                        </p:attrNameLst>
                                      </p:cBhvr>
                                      <p:to>
                                        <p:strVal val="visible"/>
                                      </p:to>
                                    </p:set>
                                    <p:animEffect transition="in" filter="wipe(down)">
                                      <p:cBhvr>
                                        <p:cTn id="188" dur="500"/>
                                        <p:tgtEl>
                                          <p:spTgt spid="55">
                                            <p:bg/>
                                          </p:spTgt>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55">
                                            <p:txEl>
                                              <p:pRg st="0" end="0"/>
                                            </p:txEl>
                                          </p:spTgt>
                                        </p:tgtEl>
                                        <p:attrNameLst>
                                          <p:attrName>style.visibility</p:attrName>
                                        </p:attrNameLst>
                                      </p:cBhvr>
                                      <p:to>
                                        <p:strVal val="visible"/>
                                      </p:to>
                                    </p:set>
                                    <p:animEffect transition="in" filter="wipe(down)">
                                      <p:cBhvr>
                                        <p:cTn id="191" dur="500"/>
                                        <p:tgtEl>
                                          <p:spTgt spid="55">
                                            <p:txEl>
                                              <p:pRg st="0" end="0"/>
                                            </p:txEl>
                                          </p:spTgt>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4" fill="hold" grpId="0" nodeType="clickEffect">
                                  <p:stCondLst>
                                    <p:cond delay="0"/>
                                  </p:stCondLst>
                                  <p:childTnLst>
                                    <p:set>
                                      <p:cBhvr>
                                        <p:cTn id="195" dur="1" fill="hold">
                                          <p:stCondLst>
                                            <p:cond delay="0"/>
                                          </p:stCondLst>
                                        </p:cTn>
                                        <p:tgtEl>
                                          <p:spTgt spid="19"/>
                                        </p:tgtEl>
                                        <p:attrNameLst>
                                          <p:attrName>style.visibility</p:attrName>
                                        </p:attrNameLst>
                                      </p:cBhvr>
                                      <p:to>
                                        <p:strVal val="visible"/>
                                      </p:to>
                                    </p:set>
                                    <p:animEffect transition="in" filter="wipe(down)">
                                      <p:cBhvr>
                                        <p:cTn id="196" dur="500"/>
                                        <p:tgtEl>
                                          <p:spTgt spid="19"/>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20"/>
                                        </p:tgtEl>
                                        <p:attrNameLst>
                                          <p:attrName>style.visibility</p:attrName>
                                        </p:attrNameLst>
                                      </p:cBhvr>
                                      <p:to>
                                        <p:strVal val="visible"/>
                                      </p:to>
                                    </p:set>
                                    <p:animEffect transition="in" filter="wipe(down)">
                                      <p:cBhvr>
                                        <p:cTn id="199" dur="500"/>
                                        <p:tgtEl>
                                          <p:spTgt spid="20"/>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80"/>
                                        </p:tgtEl>
                                        <p:attrNameLst>
                                          <p:attrName>style.visibility</p:attrName>
                                        </p:attrNameLst>
                                      </p:cBhvr>
                                      <p:to>
                                        <p:strVal val="visible"/>
                                      </p:to>
                                    </p:set>
                                    <p:animEffect transition="in" filter="wipe(down)">
                                      <p:cBhvr>
                                        <p:cTn id="204" dur="500"/>
                                        <p:tgtEl>
                                          <p:spTgt spid="80"/>
                                        </p:tgtEl>
                                      </p:cBhvr>
                                    </p:animEffect>
                                  </p:childTnLst>
                                </p:cTn>
                              </p:par>
                              <p:par>
                                <p:cTn id="205" presetID="22" presetClass="entr" presetSubtype="4" fill="hold" nodeType="withEffect">
                                  <p:stCondLst>
                                    <p:cond delay="0"/>
                                  </p:stCondLst>
                                  <p:childTnLst>
                                    <p:set>
                                      <p:cBhvr>
                                        <p:cTn id="206" dur="1" fill="hold">
                                          <p:stCondLst>
                                            <p:cond delay="0"/>
                                          </p:stCondLst>
                                        </p:cTn>
                                        <p:tgtEl>
                                          <p:spTgt spid="85"/>
                                        </p:tgtEl>
                                        <p:attrNameLst>
                                          <p:attrName>style.visibility</p:attrName>
                                        </p:attrNameLst>
                                      </p:cBhvr>
                                      <p:to>
                                        <p:strVal val="visible"/>
                                      </p:to>
                                    </p:set>
                                    <p:animEffect transition="in" filter="wipe(down)">
                                      <p:cBhvr>
                                        <p:cTn id="207" dur="500"/>
                                        <p:tgtEl>
                                          <p:spTgt spid="85"/>
                                        </p:tgtEl>
                                      </p:cBhvr>
                                    </p:animEffect>
                                  </p:childTnLst>
                                </p:cTn>
                              </p:par>
                              <p:par>
                                <p:cTn id="208" presetID="22" presetClass="entr" presetSubtype="4" fill="hold" grpId="0" nodeType="withEffect">
                                  <p:stCondLst>
                                    <p:cond delay="0"/>
                                  </p:stCondLst>
                                  <p:childTnLst>
                                    <p:set>
                                      <p:cBhvr>
                                        <p:cTn id="209" dur="1" fill="hold">
                                          <p:stCondLst>
                                            <p:cond delay="0"/>
                                          </p:stCondLst>
                                        </p:cTn>
                                        <p:tgtEl>
                                          <p:spTgt spid="83"/>
                                        </p:tgtEl>
                                        <p:attrNameLst>
                                          <p:attrName>style.visibility</p:attrName>
                                        </p:attrNameLst>
                                      </p:cBhvr>
                                      <p:to>
                                        <p:strVal val="visible"/>
                                      </p:to>
                                    </p:set>
                                    <p:animEffect transition="in" filter="wipe(down)">
                                      <p:cBhvr>
                                        <p:cTn id="210" dur="500"/>
                                        <p:tgtEl>
                                          <p:spTgt spid="83"/>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grpId="0" nodeType="clickEffect">
                                  <p:stCondLst>
                                    <p:cond delay="0"/>
                                  </p:stCondLst>
                                  <p:childTnLst>
                                    <p:set>
                                      <p:cBhvr>
                                        <p:cTn id="214" dur="1" fill="hold">
                                          <p:stCondLst>
                                            <p:cond delay="0"/>
                                          </p:stCondLst>
                                        </p:cTn>
                                        <p:tgtEl>
                                          <p:spTgt spid="45">
                                            <p:bg/>
                                          </p:spTgt>
                                        </p:tgtEl>
                                        <p:attrNameLst>
                                          <p:attrName>style.visibility</p:attrName>
                                        </p:attrNameLst>
                                      </p:cBhvr>
                                      <p:to>
                                        <p:strVal val="visible"/>
                                      </p:to>
                                    </p:set>
                                    <p:animEffect transition="in" filter="wipe(down)">
                                      <p:cBhvr>
                                        <p:cTn id="215" dur="500"/>
                                        <p:tgtEl>
                                          <p:spTgt spid="45">
                                            <p:bg/>
                                          </p:spTgt>
                                        </p:tgtEl>
                                      </p:cBhvr>
                                    </p:animEffect>
                                  </p:childTnLst>
                                </p:cTn>
                              </p:par>
                              <p:par>
                                <p:cTn id="216" presetID="22" presetClass="entr" presetSubtype="4" fill="hold" grpId="0" nodeType="withEffect">
                                  <p:stCondLst>
                                    <p:cond delay="0"/>
                                  </p:stCondLst>
                                  <p:childTnLst>
                                    <p:set>
                                      <p:cBhvr>
                                        <p:cTn id="217" dur="1" fill="hold">
                                          <p:stCondLst>
                                            <p:cond delay="0"/>
                                          </p:stCondLst>
                                        </p:cTn>
                                        <p:tgtEl>
                                          <p:spTgt spid="45">
                                            <p:txEl>
                                              <p:pRg st="0" end="0"/>
                                            </p:txEl>
                                          </p:spTgt>
                                        </p:tgtEl>
                                        <p:attrNameLst>
                                          <p:attrName>style.visibility</p:attrName>
                                        </p:attrNameLst>
                                      </p:cBhvr>
                                      <p:to>
                                        <p:strVal val="visible"/>
                                      </p:to>
                                    </p:set>
                                    <p:animEffect transition="in" filter="wipe(down)">
                                      <p:cBhvr>
                                        <p:cTn id="218" dur="500"/>
                                        <p:tgtEl>
                                          <p:spTgt spid="45">
                                            <p:txEl>
                                              <p:pRg st="0" end="0"/>
                                            </p:txEl>
                                          </p:spTgt>
                                        </p:tgtEl>
                                      </p:cBhvr>
                                    </p:animEffect>
                                  </p:childTnLst>
                                </p:cTn>
                              </p:par>
                              <p:par>
                                <p:cTn id="219" presetID="22" presetClass="entr" presetSubtype="4" fill="hold" grpId="0" nodeType="withEffect">
                                  <p:stCondLst>
                                    <p:cond delay="0"/>
                                  </p:stCondLst>
                                  <p:childTnLst>
                                    <p:set>
                                      <p:cBhvr>
                                        <p:cTn id="220" dur="1" fill="hold">
                                          <p:stCondLst>
                                            <p:cond delay="0"/>
                                          </p:stCondLst>
                                        </p:cTn>
                                        <p:tgtEl>
                                          <p:spTgt spid="44">
                                            <p:bg/>
                                          </p:spTgt>
                                        </p:tgtEl>
                                        <p:attrNameLst>
                                          <p:attrName>style.visibility</p:attrName>
                                        </p:attrNameLst>
                                      </p:cBhvr>
                                      <p:to>
                                        <p:strVal val="visible"/>
                                      </p:to>
                                    </p:set>
                                    <p:animEffect transition="in" filter="wipe(down)">
                                      <p:cBhvr>
                                        <p:cTn id="221" dur="500"/>
                                        <p:tgtEl>
                                          <p:spTgt spid="44">
                                            <p:bg/>
                                          </p:spTgt>
                                        </p:tgtEl>
                                      </p:cBhvr>
                                    </p:animEffect>
                                  </p:childTnLst>
                                </p:cTn>
                              </p:par>
                              <p:par>
                                <p:cTn id="222" presetID="22" presetClass="entr" presetSubtype="4" fill="hold" grpId="0" nodeType="withEffect">
                                  <p:stCondLst>
                                    <p:cond delay="0"/>
                                  </p:stCondLst>
                                  <p:childTnLst>
                                    <p:set>
                                      <p:cBhvr>
                                        <p:cTn id="223" dur="1" fill="hold">
                                          <p:stCondLst>
                                            <p:cond delay="0"/>
                                          </p:stCondLst>
                                        </p:cTn>
                                        <p:tgtEl>
                                          <p:spTgt spid="44">
                                            <p:txEl>
                                              <p:pRg st="0" end="0"/>
                                            </p:txEl>
                                          </p:spTgt>
                                        </p:tgtEl>
                                        <p:attrNameLst>
                                          <p:attrName>style.visibility</p:attrName>
                                        </p:attrNameLst>
                                      </p:cBhvr>
                                      <p:to>
                                        <p:strVal val="visible"/>
                                      </p:to>
                                    </p:set>
                                    <p:animEffect transition="in" filter="wipe(down)">
                                      <p:cBhvr>
                                        <p:cTn id="224" dur="500"/>
                                        <p:tgtEl>
                                          <p:spTgt spid="44">
                                            <p:txEl>
                                              <p:pRg st="0" end="0"/>
                                            </p:txEl>
                                          </p:spTgt>
                                        </p:tgtEl>
                                      </p:cBhvr>
                                    </p:animEffect>
                                  </p:childTnLst>
                                </p:cTn>
                              </p:par>
                              <p:par>
                                <p:cTn id="225" presetID="22" presetClass="entr" presetSubtype="4" fill="hold" grpId="0" nodeType="withEffect">
                                  <p:stCondLst>
                                    <p:cond delay="0"/>
                                  </p:stCondLst>
                                  <p:childTnLst>
                                    <p:set>
                                      <p:cBhvr>
                                        <p:cTn id="226" dur="1" fill="hold">
                                          <p:stCondLst>
                                            <p:cond delay="0"/>
                                          </p:stCondLst>
                                        </p:cTn>
                                        <p:tgtEl>
                                          <p:spTgt spid="44">
                                            <p:txEl>
                                              <p:pRg st="1" end="1"/>
                                            </p:txEl>
                                          </p:spTgt>
                                        </p:tgtEl>
                                        <p:attrNameLst>
                                          <p:attrName>style.visibility</p:attrName>
                                        </p:attrNameLst>
                                      </p:cBhvr>
                                      <p:to>
                                        <p:strVal val="visible"/>
                                      </p:to>
                                    </p:set>
                                    <p:animEffect transition="in" filter="wipe(down)">
                                      <p:cBhvr>
                                        <p:cTn id="227" dur="500"/>
                                        <p:tgtEl>
                                          <p:spTgt spid="44">
                                            <p:txEl>
                                              <p:pRg st="1" end="1"/>
                                            </p:txEl>
                                          </p:spTgt>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4" fill="hold" nodeType="clickEffect">
                                  <p:stCondLst>
                                    <p:cond delay="0"/>
                                  </p:stCondLst>
                                  <p:childTnLst>
                                    <p:set>
                                      <p:cBhvr>
                                        <p:cTn id="231" dur="1" fill="hold">
                                          <p:stCondLst>
                                            <p:cond delay="0"/>
                                          </p:stCondLst>
                                        </p:cTn>
                                        <p:tgtEl>
                                          <p:spTgt spid="86"/>
                                        </p:tgtEl>
                                        <p:attrNameLst>
                                          <p:attrName>style.visibility</p:attrName>
                                        </p:attrNameLst>
                                      </p:cBhvr>
                                      <p:to>
                                        <p:strVal val="visible"/>
                                      </p:to>
                                    </p:set>
                                    <p:animEffect transition="in" filter="wipe(down)">
                                      <p:cBhvr>
                                        <p:cTn id="232" dur="500"/>
                                        <p:tgtEl>
                                          <p:spTgt spid="86"/>
                                        </p:tgtEl>
                                      </p:cBhvr>
                                    </p:animEffect>
                                  </p:childTnLst>
                                </p:cTn>
                              </p:par>
                              <p:par>
                                <p:cTn id="233" presetID="22" presetClass="entr" presetSubtype="4" fill="hold" grpId="0" nodeType="withEffect">
                                  <p:stCondLst>
                                    <p:cond delay="0"/>
                                  </p:stCondLst>
                                  <p:childTnLst>
                                    <p:set>
                                      <p:cBhvr>
                                        <p:cTn id="234" dur="1" fill="hold">
                                          <p:stCondLst>
                                            <p:cond delay="0"/>
                                          </p:stCondLst>
                                        </p:cTn>
                                        <p:tgtEl>
                                          <p:spTgt spid="84"/>
                                        </p:tgtEl>
                                        <p:attrNameLst>
                                          <p:attrName>style.visibility</p:attrName>
                                        </p:attrNameLst>
                                      </p:cBhvr>
                                      <p:to>
                                        <p:strVal val="visible"/>
                                      </p:to>
                                    </p:set>
                                    <p:animEffect transition="in" filter="wipe(down)">
                                      <p:cBhvr>
                                        <p:cTn id="235" dur="500"/>
                                        <p:tgtEl>
                                          <p:spTgt spid="84"/>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4" fill="hold" grpId="0" nodeType="clickEffect">
                                  <p:stCondLst>
                                    <p:cond delay="0"/>
                                  </p:stCondLst>
                                  <p:childTnLst>
                                    <p:set>
                                      <p:cBhvr>
                                        <p:cTn id="239" dur="1" fill="hold">
                                          <p:stCondLst>
                                            <p:cond delay="0"/>
                                          </p:stCondLst>
                                        </p:cTn>
                                        <p:tgtEl>
                                          <p:spTgt spid="88">
                                            <p:bg/>
                                          </p:spTgt>
                                        </p:tgtEl>
                                        <p:attrNameLst>
                                          <p:attrName>style.visibility</p:attrName>
                                        </p:attrNameLst>
                                      </p:cBhvr>
                                      <p:to>
                                        <p:strVal val="visible"/>
                                      </p:to>
                                    </p:set>
                                    <p:animEffect transition="in" filter="wipe(down)">
                                      <p:cBhvr>
                                        <p:cTn id="240" dur="500"/>
                                        <p:tgtEl>
                                          <p:spTgt spid="88">
                                            <p:bg/>
                                          </p:spTgt>
                                        </p:tgtEl>
                                      </p:cBhvr>
                                    </p:animEffect>
                                  </p:childTnLst>
                                </p:cTn>
                              </p:par>
                              <p:par>
                                <p:cTn id="241" presetID="22" presetClass="entr" presetSubtype="4" fill="hold" grpId="0" nodeType="withEffect">
                                  <p:stCondLst>
                                    <p:cond delay="0"/>
                                  </p:stCondLst>
                                  <p:childTnLst>
                                    <p:set>
                                      <p:cBhvr>
                                        <p:cTn id="242" dur="1" fill="hold">
                                          <p:stCondLst>
                                            <p:cond delay="0"/>
                                          </p:stCondLst>
                                        </p:cTn>
                                        <p:tgtEl>
                                          <p:spTgt spid="88">
                                            <p:txEl>
                                              <p:pRg st="0" end="0"/>
                                            </p:txEl>
                                          </p:spTgt>
                                        </p:tgtEl>
                                        <p:attrNameLst>
                                          <p:attrName>style.visibility</p:attrName>
                                        </p:attrNameLst>
                                      </p:cBhvr>
                                      <p:to>
                                        <p:strVal val="visible"/>
                                      </p:to>
                                    </p:set>
                                    <p:animEffect transition="in" filter="wipe(down)">
                                      <p:cBhvr>
                                        <p:cTn id="243" dur="500"/>
                                        <p:tgtEl>
                                          <p:spTgt spid="88">
                                            <p:txEl>
                                              <p:pRg st="0" end="0"/>
                                            </p:txEl>
                                          </p:spTgt>
                                        </p:tgtEl>
                                      </p:cBhvr>
                                    </p:animEffect>
                                  </p:childTnLst>
                                </p:cTn>
                              </p:par>
                              <p:par>
                                <p:cTn id="244" presetID="22" presetClass="entr" presetSubtype="4" fill="hold" grpId="0" nodeType="withEffect">
                                  <p:stCondLst>
                                    <p:cond delay="0"/>
                                  </p:stCondLst>
                                  <p:childTnLst>
                                    <p:set>
                                      <p:cBhvr>
                                        <p:cTn id="245" dur="1" fill="hold">
                                          <p:stCondLst>
                                            <p:cond delay="0"/>
                                          </p:stCondLst>
                                        </p:cTn>
                                        <p:tgtEl>
                                          <p:spTgt spid="87">
                                            <p:bg/>
                                          </p:spTgt>
                                        </p:tgtEl>
                                        <p:attrNameLst>
                                          <p:attrName>style.visibility</p:attrName>
                                        </p:attrNameLst>
                                      </p:cBhvr>
                                      <p:to>
                                        <p:strVal val="visible"/>
                                      </p:to>
                                    </p:set>
                                    <p:animEffect transition="in" filter="wipe(down)">
                                      <p:cBhvr>
                                        <p:cTn id="246" dur="500"/>
                                        <p:tgtEl>
                                          <p:spTgt spid="87">
                                            <p:bg/>
                                          </p:spTgt>
                                        </p:tgtEl>
                                      </p:cBhvr>
                                    </p:animEffect>
                                  </p:childTnLst>
                                </p:cTn>
                              </p:par>
                              <p:par>
                                <p:cTn id="247" presetID="22" presetClass="entr" presetSubtype="4" fill="hold" grpId="0" nodeType="withEffect">
                                  <p:stCondLst>
                                    <p:cond delay="0"/>
                                  </p:stCondLst>
                                  <p:childTnLst>
                                    <p:set>
                                      <p:cBhvr>
                                        <p:cTn id="248" dur="1" fill="hold">
                                          <p:stCondLst>
                                            <p:cond delay="0"/>
                                          </p:stCondLst>
                                        </p:cTn>
                                        <p:tgtEl>
                                          <p:spTgt spid="87">
                                            <p:txEl>
                                              <p:pRg st="0" end="0"/>
                                            </p:txEl>
                                          </p:spTgt>
                                        </p:tgtEl>
                                        <p:attrNameLst>
                                          <p:attrName>style.visibility</p:attrName>
                                        </p:attrNameLst>
                                      </p:cBhvr>
                                      <p:to>
                                        <p:strVal val="visible"/>
                                      </p:to>
                                    </p:set>
                                    <p:animEffect transition="in" filter="wipe(down)">
                                      <p:cBhvr>
                                        <p:cTn id="249" dur="500"/>
                                        <p:tgtEl>
                                          <p:spTgt spid="87">
                                            <p:txEl>
                                              <p:pRg st="0" end="0"/>
                                            </p:txEl>
                                          </p:spTgt>
                                        </p:tgtEl>
                                      </p:cBhvr>
                                    </p:animEffect>
                                  </p:childTnLst>
                                </p:cTn>
                              </p:par>
                              <p:par>
                                <p:cTn id="250" presetID="22" presetClass="entr" presetSubtype="4" fill="hold" grpId="0" nodeType="withEffect">
                                  <p:stCondLst>
                                    <p:cond delay="0"/>
                                  </p:stCondLst>
                                  <p:childTnLst>
                                    <p:set>
                                      <p:cBhvr>
                                        <p:cTn id="251" dur="1" fill="hold">
                                          <p:stCondLst>
                                            <p:cond delay="0"/>
                                          </p:stCondLst>
                                        </p:cTn>
                                        <p:tgtEl>
                                          <p:spTgt spid="87">
                                            <p:txEl>
                                              <p:pRg st="1" end="1"/>
                                            </p:txEl>
                                          </p:spTgt>
                                        </p:tgtEl>
                                        <p:attrNameLst>
                                          <p:attrName>style.visibility</p:attrName>
                                        </p:attrNameLst>
                                      </p:cBhvr>
                                      <p:to>
                                        <p:strVal val="visible"/>
                                      </p:to>
                                    </p:set>
                                    <p:animEffect transition="in" filter="wipe(down)">
                                      <p:cBhvr>
                                        <p:cTn id="252" dur="500"/>
                                        <p:tgtEl>
                                          <p:spTgt spid="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8" grpId="0" build="allAtOnce" animBg="1"/>
      <p:bldP spid="10" grpId="0" animBg="1"/>
      <p:bldP spid="11" grpId="0" animBg="1"/>
      <p:bldP spid="12" grpId="0" animBg="1"/>
      <p:bldP spid="19" grpId="0" animBg="1"/>
      <p:bldP spid="20" grpId="0" animBg="1"/>
      <p:bldP spid="36" grpId="0"/>
      <p:bldP spid="37" grpId="0"/>
      <p:bldP spid="46" grpId="0" build="allAtOnce" animBg="1"/>
      <p:bldP spid="47" grpId="0" build="allAtOnce" animBg="1"/>
      <p:bldP spid="54" grpId="0" animBg="1"/>
      <p:bldP spid="55" grpId="0" build="allAtOnce" animBg="1"/>
      <p:bldP spid="56" grpId="0" build="allAtOnce" animBg="1"/>
      <p:bldP spid="57" grpId="0" build="allAtOnce" animBg="1"/>
      <p:bldP spid="64" grpId="0" animBg="1"/>
      <p:bldP spid="69" grpId="0" build="allAtOnce" animBg="1"/>
      <p:bldP spid="70" grpId="0" animBg="1"/>
      <p:bldP spid="75" grpId="0" build="allAtOnce" animBg="1"/>
      <p:bldP spid="76" grpId="0" build="allAtOnce" animBg="1"/>
      <p:bldP spid="80" grpId="0" animBg="1"/>
      <p:bldP spid="83" grpId="0" animBg="1"/>
      <p:bldP spid="84" grpId="0" animBg="1"/>
      <p:bldP spid="87" grpId="0" build="allAtOnce" animBg="1"/>
      <p:bldP spid="88" grpId="0" build="allAtOnce" animBg="1"/>
      <p:bldP spid="44" grpId="0" build="allAtOnce" animBg="1"/>
      <p:bldP spid="45" grpId="0" build="allAtOnce" animBg="1"/>
      <p:bldP spid="48" grpId="0"/>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إلى اليسار 2"/>
          <p:cNvSpPr/>
          <p:nvPr/>
        </p:nvSpPr>
        <p:spPr>
          <a:xfrm>
            <a:off x="7429520" y="2357430"/>
            <a:ext cx="1500198" cy="2000264"/>
          </a:xfrm>
          <a:prstGeom prst="leftArrow">
            <a:avLst>
              <a:gd name="adj1" fmla="val 83246"/>
              <a:gd name="adj2" fmla="val 2330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300" b="1" dirty="0" smtClean="0"/>
              <a:t>سنجش قاعده استصحاب</a:t>
            </a:r>
          </a:p>
          <a:p>
            <a:pPr algn="ctr"/>
            <a:r>
              <a:rPr lang="fa-IR" sz="2300" b="1" dirty="0" smtClean="0"/>
              <a:t>با :</a:t>
            </a:r>
          </a:p>
        </p:txBody>
      </p:sp>
      <p:cxnSp>
        <p:nvCxnSpPr>
          <p:cNvPr id="5" name="رابط مستقيم 4"/>
          <p:cNvCxnSpPr>
            <a:stCxn id="3" idx="1"/>
            <a:endCxn id="4" idx="3"/>
          </p:cNvCxnSpPr>
          <p:nvPr/>
        </p:nvCxnSpPr>
        <p:spPr>
          <a:xfrm rot="10800000">
            <a:off x="7000892" y="465528"/>
            <a:ext cx="428628" cy="2892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3" idx="1"/>
            <a:endCxn id="2" idx="3"/>
          </p:cNvCxnSpPr>
          <p:nvPr/>
        </p:nvCxnSpPr>
        <p:spPr>
          <a:xfrm rot="10800000">
            <a:off x="6997492" y="1304484"/>
            <a:ext cx="432029" cy="2053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a:stCxn id="3" idx="1"/>
            <a:endCxn id="7" idx="3"/>
          </p:cNvCxnSpPr>
          <p:nvPr/>
        </p:nvCxnSpPr>
        <p:spPr>
          <a:xfrm rot="10800000">
            <a:off x="7000892" y="2132682"/>
            <a:ext cx="428628" cy="1224880"/>
          </a:xfrm>
          <a:prstGeom prst="line">
            <a:avLst/>
          </a:prstGeom>
        </p:spPr>
        <p:style>
          <a:lnRef idx="1">
            <a:schemeClr val="accent1"/>
          </a:lnRef>
          <a:fillRef idx="0">
            <a:schemeClr val="accent1"/>
          </a:fillRef>
          <a:effectRef idx="0">
            <a:schemeClr val="accent1"/>
          </a:effectRef>
          <a:fontRef idx="minor">
            <a:schemeClr val="tx1"/>
          </a:fontRef>
        </p:style>
      </p:cxnSp>
      <p:sp>
        <p:nvSpPr>
          <p:cNvPr id="12" name="عنوان 1"/>
          <p:cNvSpPr txBox="1">
            <a:spLocks/>
          </p:cNvSpPr>
          <p:nvPr/>
        </p:nvSpPr>
        <p:spPr>
          <a:xfrm>
            <a:off x="7715272" y="571480"/>
            <a:ext cx="1071570" cy="1285884"/>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دورنمای مطالب ص320 </a:t>
            </a:r>
          </a:p>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تا 415</a:t>
            </a:r>
            <a:endParaRPr lang="fa-IR" sz="2000" b="1" dirty="0">
              <a:solidFill>
                <a:schemeClr val="tx1"/>
              </a:solidFill>
            </a:endParaRPr>
          </a:p>
        </p:txBody>
      </p:sp>
      <p:cxnSp>
        <p:nvCxnSpPr>
          <p:cNvPr id="27" name="رابط مستقيم 26"/>
          <p:cNvCxnSpPr>
            <a:stCxn id="3" idx="1"/>
            <a:endCxn id="26" idx="3"/>
          </p:cNvCxnSpPr>
          <p:nvPr/>
        </p:nvCxnSpPr>
        <p:spPr>
          <a:xfrm rot="10800000">
            <a:off x="7000892" y="2939368"/>
            <a:ext cx="428628" cy="418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رابط مستقيم 27"/>
          <p:cNvCxnSpPr>
            <a:stCxn id="3" idx="1"/>
            <a:endCxn id="25" idx="3"/>
          </p:cNvCxnSpPr>
          <p:nvPr/>
        </p:nvCxnSpPr>
        <p:spPr>
          <a:xfrm rot="10800000" flipV="1">
            <a:off x="6997492" y="3357562"/>
            <a:ext cx="432029" cy="49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a:stCxn id="3" idx="1"/>
            <a:endCxn id="29" idx="3"/>
          </p:cNvCxnSpPr>
          <p:nvPr/>
        </p:nvCxnSpPr>
        <p:spPr>
          <a:xfrm rot="10800000" flipV="1">
            <a:off x="7000892" y="3357561"/>
            <a:ext cx="428628" cy="1320399"/>
          </a:xfrm>
          <a:prstGeom prst="line">
            <a:avLst/>
          </a:prstGeom>
        </p:spPr>
        <p:style>
          <a:lnRef idx="1">
            <a:schemeClr val="accent1"/>
          </a:lnRef>
          <a:fillRef idx="0">
            <a:schemeClr val="accent1"/>
          </a:fillRef>
          <a:effectRef idx="0">
            <a:schemeClr val="accent1"/>
          </a:effectRef>
          <a:fontRef idx="minor">
            <a:schemeClr val="tx1"/>
          </a:fontRef>
        </p:style>
      </p:cxnSp>
      <p:sp>
        <p:nvSpPr>
          <p:cNvPr id="2" name="سهم إلى اليسار 1"/>
          <p:cNvSpPr/>
          <p:nvPr/>
        </p:nvSpPr>
        <p:spPr>
          <a:xfrm>
            <a:off x="3213194" y="949540"/>
            <a:ext cx="3784297" cy="709885"/>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قاعده فراغ و تجاوز</a:t>
            </a:r>
            <a:endParaRPr lang="fa-IR" sz="2400" b="1" dirty="0"/>
          </a:p>
        </p:txBody>
      </p:sp>
      <p:sp>
        <p:nvSpPr>
          <p:cNvPr id="4" name="سهم إلى اليسار 3"/>
          <p:cNvSpPr/>
          <p:nvPr/>
        </p:nvSpPr>
        <p:spPr>
          <a:xfrm>
            <a:off x="3214678" y="142852"/>
            <a:ext cx="3786214" cy="64535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قاعده ید</a:t>
            </a:r>
            <a:endParaRPr lang="fa-IR" sz="2400" b="1" dirty="0"/>
          </a:p>
        </p:txBody>
      </p:sp>
      <p:sp>
        <p:nvSpPr>
          <p:cNvPr id="7" name="سهم إلى اليسار 6"/>
          <p:cNvSpPr/>
          <p:nvPr/>
        </p:nvSpPr>
        <p:spPr>
          <a:xfrm>
            <a:off x="3214678" y="1810007"/>
            <a:ext cx="3786214" cy="64535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اصالت صحت</a:t>
            </a:r>
            <a:endParaRPr lang="fa-IR" sz="2400" b="1" dirty="0">
              <a:solidFill>
                <a:srgbClr val="FFFF00"/>
              </a:solidFill>
            </a:endParaRPr>
          </a:p>
        </p:txBody>
      </p:sp>
      <p:sp>
        <p:nvSpPr>
          <p:cNvPr id="9" name="شكل بيضاوي 8"/>
          <p:cNvSpPr/>
          <p:nvPr/>
        </p:nvSpPr>
        <p:spPr>
          <a:xfrm>
            <a:off x="6215074" y="250410"/>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1</a:t>
            </a:r>
            <a:endParaRPr lang="fa-IR" sz="3200" b="1" dirty="0"/>
          </a:p>
        </p:txBody>
      </p:sp>
      <p:sp>
        <p:nvSpPr>
          <p:cNvPr id="10" name="شكل بيضاوي 9"/>
          <p:cNvSpPr/>
          <p:nvPr/>
        </p:nvSpPr>
        <p:spPr>
          <a:xfrm>
            <a:off x="6215074" y="1110878"/>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2</a:t>
            </a:r>
            <a:endParaRPr lang="fa-IR" sz="3200" b="1" dirty="0"/>
          </a:p>
        </p:txBody>
      </p:sp>
      <p:sp>
        <p:nvSpPr>
          <p:cNvPr id="11" name="شكل بيضاوي 10"/>
          <p:cNvSpPr/>
          <p:nvPr/>
        </p:nvSpPr>
        <p:spPr>
          <a:xfrm>
            <a:off x="6215074" y="1971344"/>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3</a:t>
            </a:r>
            <a:endParaRPr lang="fa-IR" sz="3200" b="1" dirty="0"/>
          </a:p>
        </p:txBody>
      </p:sp>
      <p:sp>
        <p:nvSpPr>
          <p:cNvPr id="25" name="سهم إلى اليسار 24"/>
          <p:cNvSpPr/>
          <p:nvPr/>
        </p:nvSpPr>
        <p:spPr>
          <a:xfrm>
            <a:off x="3213194" y="3494819"/>
            <a:ext cx="3784297" cy="709885"/>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اصالت برائت</a:t>
            </a:r>
            <a:endParaRPr lang="fa-IR" sz="2400" b="1" dirty="0"/>
          </a:p>
        </p:txBody>
      </p:sp>
      <p:sp>
        <p:nvSpPr>
          <p:cNvPr id="26" name="سهم إلى اليسار 25"/>
          <p:cNvSpPr/>
          <p:nvPr/>
        </p:nvSpPr>
        <p:spPr>
          <a:xfrm>
            <a:off x="3214678" y="2616693"/>
            <a:ext cx="3786214" cy="64535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قاعده قرعه</a:t>
            </a:r>
            <a:endParaRPr lang="fa-IR" sz="2400" b="1" dirty="0"/>
          </a:p>
        </p:txBody>
      </p:sp>
      <p:sp>
        <p:nvSpPr>
          <p:cNvPr id="29" name="سهم إلى اليسار 28"/>
          <p:cNvSpPr/>
          <p:nvPr/>
        </p:nvSpPr>
        <p:spPr>
          <a:xfrm>
            <a:off x="3214678" y="4355286"/>
            <a:ext cx="3786214" cy="64535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اصالت اشتغال</a:t>
            </a:r>
            <a:endParaRPr lang="fa-IR" sz="2400" b="1" dirty="0">
              <a:solidFill>
                <a:srgbClr val="FFFF00"/>
              </a:solidFill>
            </a:endParaRPr>
          </a:p>
        </p:txBody>
      </p:sp>
      <p:sp>
        <p:nvSpPr>
          <p:cNvPr id="31" name="شكل بيضاوي 30"/>
          <p:cNvSpPr/>
          <p:nvPr/>
        </p:nvSpPr>
        <p:spPr>
          <a:xfrm>
            <a:off x="6215074" y="2724251"/>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4</a:t>
            </a:r>
            <a:endParaRPr lang="fa-IR" sz="3200" b="1" dirty="0"/>
          </a:p>
        </p:txBody>
      </p:sp>
      <p:sp>
        <p:nvSpPr>
          <p:cNvPr id="32" name="شكل بيضاوي 31"/>
          <p:cNvSpPr/>
          <p:nvPr/>
        </p:nvSpPr>
        <p:spPr>
          <a:xfrm>
            <a:off x="6215074" y="3656157"/>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5</a:t>
            </a:r>
            <a:endParaRPr lang="fa-IR" sz="3200" b="1" dirty="0"/>
          </a:p>
        </p:txBody>
      </p:sp>
      <p:sp>
        <p:nvSpPr>
          <p:cNvPr id="33" name="شكل بيضاوي 32"/>
          <p:cNvSpPr/>
          <p:nvPr/>
        </p:nvSpPr>
        <p:spPr>
          <a:xfrm>
            <a:off x="6215074" y="4516623"/>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6</a:t>
            </a:r>
            <a:endParaRPr lang="fa-IR" sz="3200" b="1" dirty="0"/>
          </a:p>
        </p:txBody>
      </p:sp>
      <p:sp>
        <p:nvSpPr>
          <p:cNvPr id="39" name="سهم إلى اليسار 38"/>
          <p:cNvSpPr/>
          <p:nvPr/>
        </p:nvSpPr>
        <p:spPr>
          <a:xfrm>
            <a:off x="3213194" y="5137893"/>
            <a:ext cx="3784297" cy="709885"/>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اصالت تخییر</a:t>
            </a:r>
            <a:endParaRPr lang="fa-IR" sz="2400" b="1" dirty="0"/>
          </a:p>
        </p:txBody>
      </p:sp>
      <p:sp>
        <p:nvSpPr>
          <p:cNvPr id="40" name="سهم إلى اليسار 39"/>
          <p:cNvSpPr/>
          <p:nvPr/>
        </p:nvSpPr>
        <p:spPr>
          <a:xfrm>
            <a:off x="3214678" y="5998360"/>
            <a:ext cx="3786214" cy="64535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اصالت استصحاب</a:t>
            </a:r>
            <a:endParaRPr lang="fa-IR" sz="2400" b="1" dirty="0">
              <a:solidFill>
                <a:srgbClr val="FFFF00"/>
              </a:solidFill>
            </a:endParaRPr>
          </a:p>
        </p:txBody>
      </p:sp>
      <p:sp>
        <p:nvSpPr>
          <p:cNvPr id="41" name="شكل بيضاوي 40"/>
          <p:cNvSpPr/>
          <p:nvPr/>
        </p:nvSpPr>
        <p:spPr>
          <a:xfrm>
            <a:off x="6215074" y="5299231"/>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7</a:t>
            </a:r>
            <a:endParaRPr lang="fa-IR" sz="3200" b="1" dirty="0"/>
          </a:p>
        </p:txBody>
      </p:sp>
      <p:sp>
        <p:nvSpPr>
          <p:cNvPr id="42" name="شكل بيضاوي 41"/>
          <p:cNvSpPr/>
          <p:nvPr/>
        </p:nvSpPr>
        <p:spPr>
          <a:xfrm>
            <a:off x="6215074" y="6159697"/>
            <a:ext cx="571504" cy="39713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8</a:t>
            </a:r>
            <a:endParaRPr lang="fa-IR" sz="3200" b="1" dirty="0"/>
          </a:p>
        </p:txBody>
      </p:sp>
      <p:sp>
        <p:nvSpPr>
          <p:cNvPr id="78" name="قوس كبير أيسر 77"/>
          <p:cNvSpPr/>
          <p:nvPr/>
        </p:nvSpPr>
        <p:spPr>
          <a:xfrm>
            <a:off x="2714612" y="214291"/>
            <a:ext cx="357190" cy="2286016"/>
          </a:xfrm>
          <a:prstGeom prst="leftBrace">
            <a:avLst>
              <a:gd name="adj1" fmla="val 56705"/>
              <a:gd name="adj2" fmla="val 43981"/>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79" name="مربع نص 78"/>
          <p:cNvSpPr txBox="1"/>
          <p:nvPr/>
        </p:nvSpPr>
        <p:spPr>
          <a:xfrm>
            <a:off x="857224" y="785794"/>
            <a:ext cx="1785950" cy="923330"/>
          </a:xfrm>
          <a:prstGeom prst="rect">
            <a:avLst/>
          </a:prstGeom>
          <a:noFill/>
        </p:spPr>
        <p:txBody>
          <a:bodyPr wrap="square" rtlCol="1">
            <a:spAutoFit/>
          </a:bodyPr>
          <a:lstStyle/>
          <a:p>
            <a:pPr algn="justLow"/>
            <a:r>
              <a:rPr lang="fa-IR" b="1" dirty="0" smtClean="0">
                <a:solidFill>
                  <a:srgbClr val="00B050"/>
                </a:solidFill>
              </a:rPr>
              <a:t>قواعدی که دلیل یا اصل بودنشان چندان روشن نیست</a:t>
            </a:r>
            <a:endParaRPr lang="fa-IR" b="1" dirty="0">
              <a:solidFill>
                <a:srgbClr val="00B050"/>
              </a:solidFill>
            </a:endParaRPr>
          </a:p>
        </p:txBody>
      </p:sp>
      <p:sp>
        <p:nvSpPr>
          <p:cNvPr id="80" name="قوس كبير أيسر 79"/>
          <p:cNvSpPr/>
          <p:nvPr/>
        </p:nvSpPr>
        <p:spPr>
          <a:xfrm>
            <a:off x="2714612" y="3500439"/>
            <a:ext cx="357190" cy="2357454"/>
          </a:xfrm>
          <a:prstGeom prst="leftBrace">
            <a:avLst>
              <a:gd name="adj1" fmla="val 56705"/>
              <a:gd name="adj2" fmla="val 43981"/>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81" name="مربع نص 80"/>
          <p:cNvSpPr txBox="1"/>
          <p:nvPr/>
        </p:nvSpPr>
        <p:spPr>
          <a:xfrm>
            <a:off x="857224" y="4148744"/>
            <a:ext cx="1785950" cy="923330"/>
          </a:xfrm>
          <a:prstGeom prst="rect">
            <a:avLst/>
          </a:prstGeom>
          <a:noFill/>
        </p:spPr>
        <p:txBody>
          <a:bodyPr wrap="square" rtlCol="1">
            <a:spAutoFit/>
          </a:bodyPr>
          <a:lstStyle/>
          <a:p>
            <a:pPr algn="justLow"/>
            <a:r>
              <a:rPr lang="fa-IR" b="1" dirty="0" smtClean="0">
                <a:solidFill>
                  <a:srgbClr val="00B050"/>
                </a:solidFill>
              </a:rPr>
              <a:t>اصولی که تقدیم استصحاب بر آنها روشن است</a:t>
            </a:r>
            <a:endParaRPr lang="fa-IR" b="1" dirty="0">
              <a:solidFill>
                <a:srgbClr val="00B050"/>
              </a:solidFill>
            </a:endParaRPr>
          </a:p>
        </p:txBody>
      </p:sp>
      <p:cxnSp>
        <p:nvCxnSpPr>
          <p:cNvPr id="83" name="رابط مستقيم 82"/>
          <p:cNvCxnSpPr>
            <a:stCxn id="3" idx="1"/>
            <a:endCxn id="39" idx="3"/>
          </p:cNvCxnSpPr>
          <p:nvPr/>
        </p:nvCxnSpPr>
        <p:spPr>
          <a:xfrm rot="10800000" flipV="1">
            <a:off x="6997492" y="3357562"/>
            <a:ext cx="432029" cy="2135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رابط مستقيم 84"/>
          <p:cNvCxnSpPr>
            <a:stCxn id="3" idx="1"/>
            <a:endCxn id="40" idx="3"/>
          </p:cNvCxnSpPr>
          <p:nvPr/>
        </p:nvCxnSpPr>
        <p:spPr>
          <a:xfrm rot="10800000" flipV="1">
            <a:off x="7000892" y="3357561"/>
            <a:ext cx="428628" cy="2963473"/>
          </a:xfrm>
          <a:prstGeom prst="line">
            <a:avLst/>
          </a:prstGeom>
        </p:spPr>
        <p:style>
          <a:lnRef idx="1">
            <a:schemeClr val="accent1"/>
          </a:lnRef>
          <a:fillRef idx="0">
            <a:schemeClr val="accent1"/>
          </a:fillRef>
          <a:effectRef idx="0">
            <a:schemeClr val="accent1"/>
          </a:effectRef>
          <a:fontRef idx="minor">
            <a:schemeClr val="tx1"/>
          </a:fontRef>
        </p:style>
      </p:cxnSp>
      <p:sp>
        <p:nvSpPr>
          <p:cNvPr id="87" name="مربع نص 86"/>
          <p:cNvSpPr txBox="1"/>
          <p:nvPr/>
        </p:nvSpPr>
        <p:spPr>
          <a:xfrm>
            <a:off x="714348" y="2357430"/>
            <a:ext cx="1785950" cy="1200329"/>
          </a:xfrm>
          <a:prstGeom prst="rect">
            <a:avLst/>
          </a:prstGeom>
          <a:noFill/>
        </p:spPr>
        <p:txBody>
          <a:bodyPr wrap="square" rtlCol="1">
            <a:spAutoFit/>
          </a:bodyPr>
          <a:lstStyle/>
          <a:p>
            <a:pPr algn="justLow"/>
            <a:r>
              <a:rPr lang="fa-IR" b="1" dirty="0" smtClean="0">
                <a:solidFill>
                  <a:srgbClr val="00B050"/>
                </a:solidFill>
              </a:rPr>
              <a:t>اصلی که میزان احتمال مطابق با واقع در آن روشن نیست</a:t>
            </a:r>
            <a:endParaRPr lang="fa-IR" b="1" dirty="0">
              <a:solidFill>
                <a:srgbClr val="00B050"/>
              </a:solidFill>
            </a:endParaRPr>
          </a:p>
        </p:txBody>
      </p:sp>
      <p:cxnSp>
        <p:nvCxnSpPr>
          <p:cNvPr id="89" name="رابط كسهم مستقيم 88"/>
          <p:cNvCxnSpPr/>
          <p:nvPr/>
        </p:nvCxnSpPr>
        <p:spPr>
          <a:xfrm rot="10800000">
            <a:off x="2571736" y="2928934"/>
            <a:ext cx="5000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0" name="مربع نص 89"/>
          <p:cNvSpPr txBox="1"/>
          <p:nvPr/>
        </p:nvSpPr>
        <p:spPr>
          <a:xfrm>
            <a:off x="785786" y="5997379"/>
            <a:ext cx="1785950" cy="646331"/>
          </a:xfrm>
          <a:prstGeom prst="rect">
            <a:avLst/>
          </a:prstGeom>
          <a:noFill/>
        </p:spPr>
        <p:txBody>
          <a:bodyPr wrap="square" rtlCol="1">
            <a:spAutoFit/>
          </a:bodyPr>
          <a:lstStyle/>
          <a:p>
            <a:pPr algn="justLow"/>
            <a:r>
              <a:rPr lang="fa-IR" b="1" dirty="0" smtClean="0">
                <a:solidFill>
                  <a:srgbClr val="00B050"/>
                </a:solidFill>
              </a:rPr>
              <a:t>اصلی که از جنس خود استصحاب است</a:t>
            </a:r>
            <a:endParaRPr lang="fa-IR" b="1" dirty="0">
              <a:solidFill>
                <a:srgbClr val="00B050"/>
              </a:solidFill>
            </a:endParaRPr>
          </a:p>
        </p:txBody>
      </p:sp>
      <p:cxnSp>
        <p:nvCxnSpPr>
          <p:cNvPr id="91" name="رابط كسهم مستقيم 90"/>
          <p:cNvCxnSpPr/>
          <p:nvPr/>
        </p:nvCxnSpPr>
        <p:spPr>
          <a:xfrm rot="10800000">
            <a:off x="2643174" y="6357958"/>
            <a:ext cx="5000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6" name="عنصر نائب لرقم الشريحة 35"/>
          <p:cNvSpPr>
            <a:spLocks noGrp="1"/>
          </p:cNvSpPr>
          <p:nvPr>
            <p:ph type="sldNum" sz="quarter" idx="12"/>
          </p:nvPr>
        </p:nvSpPr>
        <p:spPr/>
        <p:txBody>
          <a:bodyPr/>
          <a:lstStyle/>
          <a:p>
            <a:fld id="{0B34F065-1154-456A-91E3-76DE8E75E17B}" type="slidenum">
              <a:rPr lang="ar-SA" smtClean="0"/>
              <a:pPr/>
              <a:t>22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ppt_x"/>
                                          </p:val>
                                        </p:tav>
                                        <p:tav tm="100000">
                                          <p:val>
                                            <p:strVal val="#ppt_x"/>
                                          </p:val>
                                        </p:tav>
                                      </p:tavLst>
                                    </p:anim>
                                    <p:anim calcmode="lin" valueType="num">
                                      <p:cBhvr additive="base">
                                        <p:cTn id="5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500" fill="hold"/>
                                        <p:tgtEl>
                                          <p:spTgt spid="27"/>
                                        </p:tgtEl>
                                        <p:attrNameLst>
                                          <p:attrName>ppt_x</p:attrName>
                                        </p:attrNameLst>
                                      </p:cBhvr>
                                      <p:tavLst>
                                        <p:tav tm="0">
                                          <p:val>
                                            <p:strVal val="#ppt_x"/>
                                          </p:val>
                                        </p:tav>
                                        <p:tav tm="100000">
                                          <p:val>
                                            <p:strVal val="#ppt_x"/>
                                          </p:val>
                                        </p:tav>
                                      </p:tavLst>
                                    </p:anim>
                                    <p:anim calcmode="lin" valueType="num">
                                      <p:cBhvr additive="base">
                                        <p:cTn id="61" dur="500" fill="hold"/>
                                        <p:tgtEl>
                                          <p:spTgt spid="27"/>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additive="base">
                                        <p:cTn id="68" dur="500" fill="hold"/>
                                        <p:tgtEl>
                                          <p:spTgt spid="31"/>
                                        </p:tgtEl>
                                        <p:attrNameLst>
                                          <p:attrName>ppt_x</p:attrName>
                                        </p:attrNameLst>
                                      </p:cBhvr>
                                      <p:tavLst>
                                        <p:tav tm="0">
                                          <p:val>
                                            <p:strVal val="#ppt_x"/>
                                          </p:val>
                                        </p:tav>
                                        <p:tav tm="100000">
                                          <p:val>
                                            <p:strVal val="#ppt_x"/>
                                          </p:val>
                                        </p:tav>
                                      </p:tavLst>
                                    </p:anim>
                                    <p:anim calcmode="lin" valueType="num">
                                      <p:cBhvr additive="base">
                                        <p:cTn id="6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fill="hold"/>
                                        <p:tgtEl>
                                          <p:spTgt spid="28"/>
                                        </p:tgtEl>
                                        <p:attrNameLst>
                                          <p:attrName>ppt_x</p:attrName>
                                        </p:attrNameLst>
                                      </p:cBhvr>
                                      <p:tavLst>
                                        <p:tav tm="0">
                                          <p:val>
                                            <p:strVal val="#ppt_x"/>
                                          </p:val>
                                        </p:tav>
                                        <p:tav tm="100000">
                                          <p:val>
                                            <p:strVal val="#ppt_x"/>
                                          </p:val>
                                        </p:tav>
                                      </p:tavLst>
                                    </p:anim>
                                    <p:anim calcmode="lin" valueType="num">
                                      <p:cBhvr additive="base">
                                        <p:cTn id="75" dur="500" fill="hold"/>
                                        <p:tgtEl>
                                          <p:spTgt spid="28"/>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additive="base">
                                        <p:cTn id="78" dur="500" fill="hold"/>
                                        <p:tgtEl>
                                          <p:spTgt spid="25"/>
                                        </p:tgtEl>
                                        <p:attrNameLst>
                                          <p:attrName>ppt_x</p:attrName>
                                        </p:attrNameLst>
                                      </p:cBhvr>
                                      <p:tavLst>
                                        <p:tav tm="0">
                                          <p:val>
                                            <p:strVal val="#ppt_x"/>
                                          </p:val>
                                        </p:tav>
                                        <p:tav tm="100000">
                                          <p:val>
                                            <p:strVal val="#ppt_x"/>
                                          </p:val>
                                        </p:tav>
                                      </p:tavLst>
                                    </p:anim>
                                    <p:anim calcmode="lin" valueType="num">
                                      <p:cBhvr additive="base">
                                        <p:cTn id="79" dur="500" fill="hold"/>
                                        <p:tgtEl>
                                          <p:spTgt spid="25"/>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fill="hold"/>
                                        <p:tgtEl>
                                          <p:spTgt spid="32"/>
                                        </p:tgtEl>
                                        <p:attrNameLst>
                                          <p:attrName>ppt_x</p:attrName>
                                        </p:attrNameLst>
                                      </p:cBhvr>
                                      <p:tavLst>
                                        <p:tav tm="0">
                                          <p:val>
                                            <p:strVal val="#ppt_x"/>
                                          </p:val>
                                        </p:tav>
                                        <p:tav tm="100000">
                                          <p:val>
                                            <p:strVal val="#ppt_x"/>
                                          </p:val>
                                        </p:tav>
                                      </p:tavLst>
                                    </p:anim>
                                    <p:anim calcmode="lin" valueType="num">
                                      <p:cBhvr additive="base">
                                        <p:cTn id="8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0"/>
                                        </p:tgtEl>
                                        <p:attrNameLst>
                                          <p:attrName>style.visibility</p:attrName>
                                        </p:attrNameLst>
                                      </p:cBhvr>
                                      <p:to>
                                        <p:strVal val="visible"/>
                                      </p:to>
                                    </p:set>
                                    <p:anim calcmode="lin" valueType="num">
                                      <p:cBhvr additive="base">
                                        <p:cTn id="88" dur="500" fill="hold"/>
                                        <p:tgtEl>
                                          <p:spTgt spid="30"/>
                                        </p:tgtEl>
                                        <p:attrNameLst>
                                          <p:attrName>ppt_x</p:attrName>
                                        </p:attrNameLst>
                                      </p:cBhvr>
                                      <p:tavLst>
                                        <p:tav tm="0">
                                          <p:val>
                                            <p:strVal val="#ppt_x"/>
                                          </p:val>
                                        </p:tav>
                                        <p:tav tm="100000">
                                          <p:val>
                                            <p:strVal val="#ppt_x"/>
                                          </p:val>
                                        </p:tav>
                                      </p:tavLst>
                                    </p:anim>
                                    <p:anim calcmode="lin" valueType="num">
                                      <p:cBhvr additive="base">
                                        <p:cTn id="89" dur="500" fill="hold"/>
                                        <p:tgtEl>
                                          <p:spTgt spid="30"/>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ppt_x"/>
                                          </p:val>
                                        </p:tav>
                                        <p:tav tm="100000">
                                          <p:val>
                                            <p:strVal val="#ppt_x"/>
                                          </p:val>
                                        </p:tav>
                                      </p:tavLst>
                                    </p:anim>
                                    <p:anim calcmode="lin" valueType="num">
                                      <p:cBhvr additive="base">
                                        <p:cTn id="93" dur="500" fill="hold"/>
                                        <p:tgtEl>
                                          <p:spTgt spid="29"/>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 calcmode="lin" valueType="num">
                                      <p:cBhvr additive="base">
                                        <p:cTn id="96" dur="500" fill="hold"/>
                                        <p:tgtEl>
                                          <p:spTgt spid="33"/>
                                        </p:tgtEl>
                                        <p:attrNameLst>
                                          <p:attrName>ppt_x</p:attrName>
                                        </p:attrNameLst>
                                      </p:cBhvr>
                                      <p:tavLst>
                                        <p:tav tm="0">
                                          <p:val>
                                            <p:strVal val="#ppt_x"/>
                                          </p:val>
                                        </p:tav>
                                        <p:tav tm="100000">
                                          <p:val>
                                            <p:strVal val="#ppt_x"/>
                                          </p:val>
                                        </p:tav>
                                      </p:tavLst>
                                    </p:anim>
                                    <p:anim calcmode="lin" valueType="num">
                                      <p:cBhvr additive="base">
                                        <p:cTn id="9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500" fill="hold"/>
                                        <p:tgtEl>
                                          <p:spTgt spid="83"/>
                                        </p:tgtEl>
                                        <p:attrNameLst>
                                          <p:attrName>ppt_x</p:attrName>
                                        </p:attrNameLst>
                                      </p:cBhvr>
                                      <p:tavLst>
                                        <p:tav tm="0">
                                          <p:val>
                                            <p:strVal val="#ppt_x"/>
                                          </p:val>
                                        </p:tav>
                                        <p:tav tm="100000">
                                          <p:val>
                                            <p:strVal val="#ppt_x"/>
                                          </p:val>
                                        </p:tav>
                                      </p:tavLst>
                                    </p:anim>
                                    <p:anim calcmode="lin" valueType="num">
                                      <p:cBhvr additive="base">
                                        <p:cTn id="103" dur="500" fill="hold"/>
                                        <p:tgtEl>
                                          <p:spTgt spid="8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additive="base">
                                        <p:cTn id="106" dur="500" fill="hold"/>
                                        <p:tgtEl>
                                          <p:spTgt spid="39"/>
                                        </p:tgtEl>
                                        <p:attrNameLst>
                                          <p:attrName>ppt_x</p:attrName>
                                        </p:attrNameLst>
                                      </p:cBhvr>
                                      <p:tavLst>
                                        <p:tav tm="0">
                                          <p:val>
                                            <p:strVal val="#ppt_x"/>
                                          </p:val>
                                        </p:tav>
                                        <p:tav tm="100000">
                                          <p:val>
                                            <p:strVal val="#ppt_x"/>
                                          </p:val>
                                        </p:tav>
                                      </p:tavLst>
                                    </p:anim>
                                    <p:anim calcmode="lin" valueType="num">
                                      <p:cBhvr additive="base">
                                        <p:cTn id="107" dur="500" fill="hold"/>
                                        <p:tgtEl>
                                          <p:spTgt spid="39"/>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41"/>
                                        </p:tgtEl>
                                        <p:attrNameLst>
                                          <p:attrName>style.visibility</p:attrName>
                                        </p:attrNameLst>
                                      </p:cBhvr>
                                      <p:to>
                                        <p:strVal val="visible"/>
                                      </p:to>
                                    </p:set>
                                    <p:anim calcmode="lin" valueType="num">
                                      <p:cBhvr additive="base">
                                        <p:cTn id="110" dur="500" fill="hold"/>
                                        <p:tgtEl>
                                          <p:spTgt spid="41"/>
                                        </p:tgtEl>
                                        <p:attrNameLst>
                                          <p:attrName>ppt_x</p:attrName>
                                        </p:attrNameLst>
                                      </p:cBhvr>
                                      <p:tavLst>
                                        <p:tav tm="0">
                                          <p:val>
                                            <p:strVal val="#ppt_x"/>
                                          </p:val>
                                        </p:tav>
                                        <p:tav tm="100000">
                                          <p:val>
                                            <p:strVal val="#ppt_x"/>
                                          </p:val>
                                        </p:tav>
                                      </p:tavLst>
                                    </p:anim>
                                    <p:anim calcmode="lin" valueType="num">
                                      <p:cBhvr additive="base">
                                        <p:cTn id="111"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nodeType="clickEffect">
                                  <p:stCondLst>
                                    <p:cond delay="0"/>
                                  </p:stCondLst>
                                  <p:childTnLst>
                                    <p:set>
                                      <p:cBhvr>
                                        <p:cTn id="115" dur="1" fill="hold">
                                          <p:stCondLst>
                                            <p:cond delay="0"/>
                                          </p:stCondLst>
                                        </p:cTn>
                                        <p:tgtEl>
                                          <p:spTgt spid="85"/>
                                        </p:tgtEl>
                                        <p:attrNameLst>
                                          <p:attrName>style.visibility</p:attrName>
                                        </p:attrNameLst>
                                      </p:cBhvr>
                                      <p:to>
                                        <p:strVal val="visible"/>
                                      </p:to>
                                    </p:set>
                                    <p:anim calcmode="lin" valueType="num">
                                      <p:cBhvr additive="base">
                                        <p:cTn id="116" dur="500" fill="hold"/>
                                        <p:tgtEl>
                                          <p:spTgt spid="85"/>
                                        </p:tgtEl>
                                        <p:attrNameLst>
                                          <p:attrName>ppt_x</p:attrName>
                                        </p:attrNameLst>
                                      </p:cBhvr>
                                      <p:tavLst>
                                        <p:tav tm="0">
                                          <p:val>
                                            <p:strVal val="#ppt_x"/>
                                          </p:val>
                                        </p:tav>
                                        <p:tav tm="100000">
                                          <p:val>
                                            <p:strVal val="#ppt_x"/>
                                          </p:val>
                                        </p:tav>
                                      </p:tavLst>
                                    </p:anim>
                                    <p:anim calcmode="lin" valueType="num">
                                      <p:cBhvr additive="base">
                                        <p:cTn id="117" dur="500" fill="hold"/>
                                        <p:tgtEl>
                                          <p:spTgt spid="85"/>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0"/>
                                        </p:tgtEl>
                                        <p:attrNameLst>
                                          <p:attrName>style.visibility</p:attrName>
                                        </p:attrNameLst>
                                      </p:cBhvr>
                                      <p:to>
                                        <p:strVal val="visible"/>
                                      </p:to>
                                    </p:set>
                                    <p:anim calcmode="lin" valueType="num">
                                      <p:cBhvr additive="base">
                                        <p:cTn id="120" dur="500" fill="hold"/>
                                        <p:tgtEl>
                                          <p:spTgt spid="40"/>
                                        </p:tgtEl>
                                        <p:attrNameLst>
                                          <p:attrName>ppt_x</p:attrName>
                                        </p:attrNameLst>
                                      </p:cBhvr>
                                      <p:tavLst>
                                        <p:tav tm="0">
                                          <p:val>
                                            <p:strVal val="#ppt_x"/>
                                          </p:val>
                                        </p:tav>
                                        <p:tav tm="100000">
                                          <p:val>
                                            <p:strVal val="#ppt_x"/>
                                          </p:val>
                                        </p:tav>
                                      </p:tavLst>
                                    </p:anim>
                                    <p:anim calcmode="lin" valueType="num">
                                      <p:cBhvr additive="base">
                                        <p:cTn id="121" dur="500" fill="hold"/>
                                        <p:tgtEl>
                                          <p:spTgt spid="40"/>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42"/>
                                        </p:tgtEl>
                                        <p:attrNameLst>
                                          <p:attrName>style.visibility</p:attrName>
                                        </p:attrNameLst>
                                      </p:cBhvr>
                                      <p:to>
                                        <p:strVal val="visible"/>
                                      </p:to>
                                    </p:set>
                                    <p:anim calcmode="lin" valueType="num">
                                      <p:cBhvr additive="base">
                                        <p:cTn id="124" dur="500" fill="hold"/>
                                        <p:tgtEl>
                                          <p:spTgt spid="42"/>
                                        </p:tgtEl>
                                        <p:attrNameLst>
                                          <p:attrName>ppt_x</p:attrName>
                                        </p:attrNameLst>
                                      </p:cBhvr>
                                      <p:tavLst>
                                        <p:tav tm="0">
                                          <p:val>
                                            <p:strVal val="#ppt_x"/>
                                          </p:val>
                                        </p:tav>
                                        <p:tav tm="100000">
                                          <p:val>
                                            <p:strVal val="#ppt_x"/>
                                          </p:val>
                                        </p:tav>
                                      </p:tavLst>
                                    </p:anim>
                                    <p:anim calcmode="lin" valueType="num">
                                      <p:cBhvr additive="base">
                                        <p:cTn id="12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78"/>
                                        </p:tgtEl>
                                        <p:attrNameLst>
                                          <p:attrName>style.visibility</p:attrName>
                                        </p:attrNameLst>
                                      </p:cBhvr>
                                      <p:to>
                                        <p:strVal val="visible"/>
                                      </p:to>
                                    </p:set>
                                    <p:animEffect transition="in" filter="fade">
                                      <p:cBhvr>
                                        <p:cTn id="130" dur="2000"/>
                                        <p:tgtEl>
                                          <p:spTgt spid="78"/>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79"/>
                                        </p:tgtEl>
                                        <p:attrNameLst>
                                          <p:attrName>style.visibility</p:attrName>
                                        </p:attrNameLst>
                                      </p:cBhvr>
                                      <p:to>
                                        <p:strVal val="visible"/>
                                      </p:to>
                                    </p:set>
                                    <p:animEffect transition="in" filter="fade">
                                      <p:cBhvr>
                                        <p:cTn id="133" dur="2000"/>
                                        <p:tgtEl>
                                          <p:spTgt spid="79"/>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89"/>
                                        </p:tgtEl>
                                        <p:attrNameLst>
                                          <p:attrName>style.visibility</p:attrName>
                                        </p:attrNameLst>
                                      </p:cBhvr>
                                      <p:to>
                                        <p:strVal val="visible"/>
                                      </p:to>
                                    </p:set>
                                    <p:animEffect transition="in" filter="fade">
                                      <p:cBhvr>
                                        <p:cTn id="138" dur="2000"/>
                                        <p:tgtEl>
                                          <p:spTgt spid="89"/>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87"/>
                                        </p:tgtEl>
                                        <p:attrNameLst>
                                          <p:attrName>style.visibility</p:attrName>
                                        </p:attrNameLst>
                                      </p:cBhvr>
                                      <p:to>
                                        <p:strVal val="visible"/>
                                      </p:to>
                                    </p:set>
                                    <p:animEffect transition="in" filter="fade">
                                      <p:cBhvr>
                                        <p:cTn id="141" dur="2000"/>
                                        <p:tgtEl>
                                          <p:spTgt spid="87"/>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80"/>
                                        </p:tgtEl>
                                        <p:attrNameLst>
                                          <p:attrName>style.visibility</p:attrName>
                                        </p:attrNameLst>
                                      </p:cBhvr>
                                      <p:to>
                                        <p:strVal val="visible"/>
                                      </p:to>
                                    </p:set>
                                    <p:animEffect transition="in" filter="fade">
                                      <p:cBhvr>
                                        <p:cTn id="146" dur="2000"/>
                                        <p:tgtEl>
                                          <p:spTgt spid="80"/>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81"/>
                                        </p:tgtEl>
                                        <p:attrNameLst>
                                          <p:attrName>style.visibility</p:attrName>
                                        </p:attrNameLst>
                                      </p:cBhvr>
                                      <p:to>
                                        <p:strVal val="visible"/>
                                      </p:to>
                                    </p:set>
                                    <p:animEffect transition="in" filter="fade">
                                      <p:cBhvr>
                                        <p:cTn id="149" dur="2000"/>
                                        <p:tgtEl>
                                          <p:spTgt spid="81"/>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91"/>
                                        </p:tgtEl>
                                        <p:attrNameLst>
                                          <p:attrName>style.visibility</p:attrName>
                                        </p:attrNameLst>
                                      </p:cBhvr>
                                      <p:to>
                                        <p:strVal val="visible"/>
                                      </p:to>
                                    </p:set>
                                    <p:animEffect transition="in" filter="fade">
                                      <p:cBhvr>
                                        <p:cTn id="154" dur="2000"/>
                                        <p:tgtEl>
                                          <p:spTgt spid="91"/>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90"/>
                                        </p:tgtEl>
                                        <p:attrNameLst>
                                          <p:attrName>style.visibility</p:attrName>
                                        </p:attrNameLst>
                                      </p:cBhvr>
                                      <p:to>
                                        <p:strVal val="visible"/>
                                      </p:to>
                                    </p:set>
                                    <p:animEffect transition="in" filter="fade">
                                      <p:cBhvr>
                                        <p:cTn id="157" dur="2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2" grpId="0" animBg="1"/>
      <p:bldP spid="4" grpId="0" animBg="1"/>
      <p:bldP spid="7" grpId="0" animBg="1"/>
      <p:bldP spid="9" grpId="0" animBg="1"/>
      <p:bldP spid="10" grpId="0" animBg="1"/>
      <p:bldP spid="11" grpId="0" animBg="1"/>
      <p:bldP spid="25" grpId="0" animBg="1"/>
      <p:bldP spid="26" grpId="0" animBg="1"/>
      <p:bldP spid="29" grpId="0" animBg="1"/>
      <p:bldP spid="31" grpId="0" animBg="1"/>
      <p:bldP spid="32" grpId="0" animBg="1"/>
      <p:bldP spid="33" grpId="0" animBg="1"/>
      <p:bldP spid="39" grpId="0" animBg="1"/>
      <p:bldP spid="40" grpId="0" animBg="1"/>
      <p:bldP spid="41" grpId="0" animBg="1"/>
      <p:bldP spid="42" grpId="0" animBg="1"/>
      <p:bldP spid="78" grpId="0" animBg="1"/>
      <p:bldP spid="79" grpId="0"/>
      <p:bldP spid="80" grpId="0" animBg="1"/>
      <p:bldP spid="81" grpId="0"/>
      <p:bldP spid="87" grpId="0"/>
      <p:bldP spid="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7929586" y="2000240"/>
            <a:ext cx="1071570" cy="1928826"/>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b="1" dirty="0" smtClean="0"/>
              <a:t>گونه های</a:t>
            </a:r>
            <a:r>
              <a:rPr lang="fa-IR" sz="2400" b="1" dirty="0" smtClean="0"/>
              <a:t> </a:t>
            </a:r>
            <a:r>
              <a:rPr lang="fa-IR" sz="4400" b="1" dirty="0" smtClean="0"/>
              <a:t>ید</a:t>
            </a:r>
            <a:endParaRPr lang="fa-IR" sz="2400" b="1" dirty="0"/>
          </a:p>
        </p:txBody>
      </p:sp>
      <p:sp>
        <p:nvSpPr>
          <p:cNvPr id="3" name="مستطيل مستدير الزوايا 2"/>
          <p:cNvSpPr/>
          <p:nvPr/>
        </p:nvSpPr>
        <p:spPr>
          <a:xfrm>
            <a:off x="6429388" y="1142984"/>
            <a:ext cx="1143008" cy="1071570"/>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مالکیت ذوالید بر مال یقینی است </a:t>
            </a:r>
            <a:endParaRPr lang="fa-IR" sz="1600" b="1" dirty="0"/>
          </a:p>
        </p:txBody>
      </p:sp>
      <p:cxnSp>
        <p:nvCxnSpPr>
          <p:cNvPr id="5" name="رابط مستقيم 4"/>
          <p:cNvCxnSpPr>
            <a:stCxn id="2" idx="1"/>
            <a:endCxn id="3" idx="3"/>
          </p:cNvCxnSpPr>
          <p:nvPr/>
        </p:nvCxnSpPr>
        <p:spPr>
          <a:xfrm rot="10800000">
            <a:off x="7572396" y="1678769"/>
            <a:ext cx="357190"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2" idx="1"/>
            <a:endCxn id="22" idx="3"/>
          </p:cNvCxnSpPr>
          <p:nvPr/>
        </p:nvCxnSpPr>
        <p:spPr>
          <a:xfrm rot="10800000" flipV="1">
            <a:off x="7572396" y="2964653"/>
            <a:ext cx="357190" cy="1571636"/>
          </a:xfrm>
          <a:prstGeom prst="line">
            <a:avLst/>
          </a:prstGeom>
        </p:spPr>
        <p:style>
          <a:lnRef idx="1">
            <a:schemeClr val="accent1"/>
          </a:lnRef>
          <a:fillRef idx="0">
            <a:schemeClr val="accent1"/>
          </a:fillRef>
          <a:effectRef idx="0">
            <a:schemeClr val="accent1"/>
          </a:effectRef>
          <a:fontRef idx="minor">
            <a:schemeClr val="tx1"/>
          </a:fontRef>
        </p:style>
      </p:cxnSp>
      <p:sp>
        <p:nvSpPr>
          <p:cNvPr id="21" name="مستطيل مستدير الزوايا 20"/>
          <p:cNvSpPr/>
          <p:nvPr/>
        </p:nvSpPr>
        <p:spPr>
          <a:xfrm>
            <a:off x="6429388" y="2428868"/>
            <a:ext cx="1143008" cy="1071570"/>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عدم مالکیت ذوالید بر مال یقینی است </a:t>
            </a:r>
            <a:endParaRPr lang="fa-IR" sz="1600" b="1" dirty="0"/>
          </a:p>
        </p:txBody>
      </p:sp>
      <p:sp>
        <p:nvSpPr>
          <p:cNvPr id="22" name="مستطيل مستدير الزوايا 21"/>
          <p:cNvSpPr/>
          <p:nvPr/>
        </p:nvSpPr>
        <p:spPr>
          <a:xfrm>
            <a:off x="6429388" y="3857628"/>
            <a:ext cx="1143008" cy="135732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مالکیت و عدم مالکیت  ذوالید بر مال معلوم نیست</a:t>
            </a:r>
            <a:endParaRPr lang="fa-IR" sz="1600" b="1" dirty="0"/>
          </a:p>
        </p:txBody>
      </p:sp>
      <p:cxnSp>
        <p:nvCxnSpPr>
          <p:cNvPr id="24" name="رابط مستقيم 23"/>
          <p:cNvCxnSpPr>
            <a:stCxn id="2" idx="1"/>
            <a:endCxn id="21" idx="3"/>
          </p:cNvCxnSpPr>
          <p:nvPr/>
        </p:nvCxnSpPr>
        <p:spPr>
          <a:xfrm rot="10800000">
            <a:off x="7572396" y="2964653"/>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3428992" y="3857628"/>
            <a:ext cx="2143140" cy="785818"/>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ید ذوالید مسبوق به مالکیت شخص دیگر است</a:t>
            </a:r>
          </a:p>
          <a:p>
            <a:r>
              <a:rPr lang="fa-IR" sz="1400" b="1" dirty="0" smtClean="0"/>
              <a:t>مانند اکثر اجناس موجود در بازار</a:t>
            </a:r>
          </a:p>
        </p:txBody>
      </p:sp>
      <p:sp>
        <p:nvSpPr>
          <p:cNvPr id="10" name="سهم إلى اليسار 9"/>
          <p:cNvSpPr/>
          <p:nvPr/>
        </p:nvSpPr>
        <p:spPr>
          <a:xfrm>
            <a:off x="5715008" y="4214818"/>
            <a:ext cx="642942" cy="785818"/>
          </a:xfrm>
          <a:prstGeom prst="leftArrow">
            <a:avLst>
              <a:gd name="adj1" fmla="val 65112"/>
              <a:gd name="adj2" fmla="val 3942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دو گونه</a:t>
            </a:r>
            <a:endParaRPr lang="fa-IR" sz="1400" dirty="0"/>
          </a:p>
        </p:txBody>
      </p:sp>
      <p:cxnSp>
        <p:nvCxnSpPr>
          <p:cNvPr id="12" name="رابط مستقيم 11"/>
          <p:cNvCxnSpPr>
            <a:stCxn id="10" idx="1"/>
            <a:endCxn id="9" idx="3"/>
          </p:cNvCxnSpPr>
          <p:nvPr/>
        </p:nvCxnSpPr>
        <p:spPr>
          <a:xfrm rot="10800000">
            <a:off x="5572132" y="4250537"/>
            <a:ext cx="142876"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10" idx="1"/>
          </p:cNvCxnSpPr>
          <p:nvPr/>
        </p:nvCxnSpPr>
        <p:spPr>
          <a:xfrm rot="10800000" flipV="1">
            <a:off x="5572132" y="4607726"/>
            <a:ext cx="142876" cy="464347"/>
          </a:xfrm>
          <a:prstGeom prst="line">
            <a:avLst/>
          </a:prstGeom>
        </p:spPr>
        <p:style>
          <a:lnRef idx="1">
            <a:schemeClr val="accent1"/>
          </a:lnRef>
          <a:fillRef idx="0">
            <a:schemeClr val="accent1"/>
          </a:fillRef>
          <a:effectRef idx="0">
            <a:schemeClr val="accent1"/>
          </a:effectRef>
          <a:fontRef idx="minor">
            <a:schemeClr val="tx1"/>
          </a:fontRef>
        </p:style>
      </p:cxnSp>
      <p:sp>
        <p:nvSpPr>
          <p:cNvPr id="15" name="مستطيل مستدير الزوايا 14"/>
          <p:cNvSpPr/>
          <p:nvPr/>
        </p:nvSpPr>
        <p:spPr>
          <a:xfrm>
            <a:off x="3428992" y="4929198"/>
            <a:ext cx="2143140" cy="1000132"/>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ید ذوالید مسبوق به مالکیت شخص دیگر نیست </a:t>
            </a:r>
          </a:p>
          <a:p>
            <a:r>
              <a:rPr lang="fa-IR" sz="1400" b="1" dirty="0" smtClean="0"/>
              <a:t>مانند ید داشتن بر ماهی دریا و حیوان شکار شده</a:t>
            </a:r>
            <a:endParaRPr lang="fa-IR" sz="1600" b="1" dirty="0" smtClean="0"/>
          </a:p>
        </p:txBody>
      </p:sp>
      <p:sp>
        <p:nvSpPr>
          <p:cNvPr id="37" name="سهم منحني 36"/>
          <p:cNvSpPr/>
          <p:nvPr/>
        </p:nvSpPr>
        <p:spPr>
          <a:xfrm flipH="1">
            <a:off x="4500562" y="2428868"/>
            <a:ext cx="642942" cy="135732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38" name="سهم إلى اليسار 37"/>
          <p:cNvSpPr/>
          <p:nvPr/>
        </p:nvSpPr>
        <p:spPr>
          <a:xfrm>
            <a:off x="3214678" y="1285860"/>
            <a:ext cx="1285884" cy="2143140"/>
          </a:xfrm>
          <a:prstGeom prst="leftArrow">
            <a:avLst>
              <a:gd name="adj1" fmla="val 100000"/>
              <a:gd name="adj2" fmla="val 1767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در اینجا قاعده ید (مثبت) و قاعده استصحاب عدم (نافی) متعارضند.</a:t>
            </a:r>
          </a:p>
          <a:p>
            <a:pPr algn="ctr"/>
            <a:r>
              <a:rPr lang="fa-IR" sz="1400" b="1" dirty="0" smtClean="0"/>
              <a:t>حال کدام یک مقدم بر دیگری است؟</a:t>
            </a:r>
            <a:endParaRPr lang="fa-IR" sz="1400" b="1" dirty="0"/>
          </a:p>
        </p:txBody>
      </p:sp>
      <p:sp>
        <p:nvSpPr>
          <p:cNvPr id="39" name="مستطيل مستدير الزوايا 38"/>
          <p:cNvSpPr/>
          <p:nvPr/>
        </p:nvSpPr>
        <p:spPr>
          <a:xfrm>
            <a:off x="1285852" y="642918"/>
            <a:ext cx="1714512" cy="1428760"/>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طبق مبنای </a:t>
            </a:r>
            <a:r>
              <a:rPr lang="fa-IR" sz="1600" b="1" dirty="0" smtClean="0">
                <a:solidFill>
                  <a:srgbClr val="FFFF00"/>
                </a:solidFill>
              </a:rPr>
              <a:t>اماره</a:t>
            </a:r>
            <a:r>
              <a:rPr lang="fa-IR" sz="1600" b="1" dirty="0" smtClean="0"/>
              <a:t> بودن ید (ظن الحاق به اعم اغلب را شارع به جهت تسهیل در نظام اجتماعی معتبر کرده): </a:t>
            </a:r>
            <a:endParaRPr lang="fa-IR" sz="1400" b="1" dirty="0" smtClean="0"/>
          </a:p>
        </p:txBody>
      </p:sp>
      <p:cxnSp>
        <p:nvCxnSpPr>
          <p:cNvPr id="41" name="رابط مستقيم 40"/>
          <p:cNvCxnSpPr>
            <a:stCxn id="38" idx="1"/>
            <a:endCxn id="39" idx="3"/>
          </p:cNvCxnSpPr>
          <p:nvPr/>
        </p:nvCxnSpPr>
        <p:spPr>
          <a:xfrm rot="10800000">
            <a:off x="3000364" y="1357298"/>
            <a:ext cx="214314"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42" name="مستطيل مستدير الزوايا 41"/>
          <p:cNvSpPr/>
          <p:nvPr/>
        </p:nvSpPr>
        <p:spPr>
          <a:xfrm>
            <a:off x="142844" y="642918"/>
            <a:ext cx="1071570" cy="1428760"/>
          </a:xfrm>
          <a:prstGeom prst="roundRect">
            <a:avLst>
              <a:gd name="adj" fmla="val 9543"/>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solidFill>
                  <a:srgbClr val="FFFF00"/>
                </a:solidFill>
              </a:rPr>
              <a:t>ید بر استصحاب مقدم است</a:t>
            </a:r>
            <a:r>
              <a:rPr lang="fa-IR" sz="1600" b="1" dirty="0" smtClean="0"/>
              <a:t> </a:t>
            </a:r>
            <a:r>
              <a:rPr lang="fa-IR" sz="1500" b="1" dirty="0" smtClean="0"/>
              <a:t>از باب  حکومت</a:t>
            </a:r>
            <a:endParaRPr lang="fa-IR" sz="1500" b="1" dirty="0"/>
          </a:p>
        </p:txBody>
      </p:sp>
      <p:sp>
        <p:nvSpPr>
          <p:cNvPr id="43" name="مستطيل مستدير الزوايا 42"/>
          <p:cNvSpPr/>
          <p:nvPr/>
        </p:nvSpPr>
        <p:spPr>
          <a:xfrm>
            <a:off x="1428728" y="2643182"/>
            <a:ext cx="1571636" cy="1428760"/>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t>طبق مبنای </a:t>
            </a:r>
            <a:r>
              <a:rPr lang="fa-IR" sz="1600" b="1" dirty="0" smtClean="0">
                <a:solidFill>
                  <a:srgbClr val="FFFF00"/>
                </a:solidFill>
              </a:rPr>
              <a:t>اصل تعبدی</a:t>
            </a:r>
            <a:r>
              <a:rPr lang="fa-IR" sz="1600" b="1" dirty="0" smtClean="0"/>
              <a:t> بودن ید </a:t>
            </a:r>
          </a:p>
          <a:p>
            <a:r>
              <a:rPr lang="fa-IR" sz="1600" b="1" dirty="0" smtClean="0"/>
              <a:t>(به منظور جلوگیری از اختلال در نظام معاملاتی مسلمانان): </a:t>
            </a:r>
            <a:endParaRPr lang="fa-IR" sz="1400" b="1" dirty="0" smtClean="0"/>
          </a:p>
        </p:txBody>
      </p:sp>
      <p:cxnSp>
        <p:nvCxnSpPr>
          <p:cNvPr id="45" name="رابط مستقيم 44"/>
          <p:cNvCxnSpPr>
            <a:stCxn id="38" idx="1"/>
            <a:endCxn id="43" idx="3"/>
          </p:cNvCxnSpPr>
          <p:nvPr/>
        </p:nvCxnSpPr>
        <p:spPr>
          <a:xfrm rot="10800000" flipV="1">
            <a:off x="3000364" y="2357430"/>
            <a:ext cx="214314"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46" name="مستطيل مستدير الزوايا 45"/>
          <p:cNvSpPr/>
          <p:nvPr/>
        </p:nvSpPr>
        <p:spPr>
          <a:xfrm>
            <a:off x="142844" y="2643182"/>
            <a:ext cx="1214446" cy="2214578"/>
          </a:xfrm>
          <a:prstGeom prst="roundRect">
            <a:avLst>
              <a:gd name="adj" fmla="val 8844"/>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1600" b="1" dirty="0" smtClean="0">
                <a:solidFill>
                  <a:srgbClr val="FFFF00"/>
                </a:solidFill>
              </a:rPr>
              <a:t>ید بر استصحاب مقدم است </a:t>
            </a:r>
            <a:r>
              <a:rPr lang="fa-IR" sz="1500" b="1" dirty="0" smtClean="0"/>
              <a:t>چون اگر استصحاب مقدم شود در غالب موارد اختلال نظام پیش می آید</a:t>
            </a:r>
            <a:endParaRPr lang="fa-IR" sz="1500" b="1" dirty="0"/>
          </a:p>
        </p:txBody>
      </p:sp>
      <p:sp>
        <p:nvSpPr>
          <p:cNvPr id="50" name="عنوان 1"/>
          <p:cNvSpPr txBox="1">
            <a:spLocks/>
          </p:cNvSpPr>
          <p:nvPr/>
        </p:nvSpPr>
        <p:spPr>
          <a:xfrm>
            <a:off x="7358082" y="428604"/>
            <a:ext cx="1500198"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ص321 تا 323</a:t>
            </a:r>
            <a:endParaRPr lang="fa-IR" b="1" dirty="0">
              <a:solidFill>
                <a:schemeClr val="tx1"/>
              </a:solidFill>
            </a:endParaRPr>
          </a:p>
        </p:txBody>
      </p:sp>
      <p:sp>
        <p:nvSpPr>
          <p:cNvPr id="23" name="عنصر نائب لرقم الشريحة 22"/>
          <p:cNvSpPr>
            <a:spLocks noGrp="1"/>
          </p:cNvSpPr>
          <p:nvPr>
            <p:ph type="sldNum" sz="quarter" idx="12"/>
          </p:nvPr>
        </p:nvSpPr>
        <p:spPr/>
        <p:txBody>
          <a:bodyPr/>
          <a:lstStyle/>
          <a:p>
            <a:fld id="{0B34F065-1154-456A-91E3-76DE8E75E17B}" type="slidenum">
              <a:rPr lang="ar-SA" smtClean="0"/>
              <a:pPr/>
              <a:t>23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par>
                                <p:cTn id="46" presetID="22" presetClass="entr" presetSubtype="4"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500" fill="hold"/>
                                        <p:tgtEl>
                                          <p:spTgt spid="37"/>
                                        </p:tgtEl>
                                        <p:attrNameLst>
                                          <p:attrName>ppt_x</p:attrName>
                                        </p:attrNameLst>
                                      </p:cBhvr>
                                      <p:tavLst>
                                        <p:tav tm="0">
                                          <p:val>
                                            <p:strVal val="#ppt_x"/>
                                          </p:val>
                                        </p:tav>
                                        <p:tav tm="100000">
                                          <p:val>
                                            <p:strVal val="#ppt_x"/>
                                          </p:val>
                                        </p:tav>
                                      </p:tavLst>
                                    </p:anim>
                                    <p:anim calcmode="lin" valueType="num">
                                      <p:cBhvr additive="base">
                                        <p:cTn id="6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38">
                                            <p:bg/>
                                          </p:spTgt>
                                        </p:tgtEl>
                                        <p:attrNameLst>
                                          <p:attrName>style.visibility</p:attrName>
                                        </p:attrNameLst>
                                      </p:cBhvr>
                                      <p:to>
                                        <p:strVal val="visible"/>
                                      </p:to>
                                    </p:set>
                                    <p:animEffect transition="in" filter="wipe(down)">
                                      <p:cBhvr>
                                        <p:cTn id="70" dur="500"/>
                                        <p:tgtEl>
                                          <p:spTgt spid="38">
                                            <p:bg/>
                                          </p:spTgt>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8">
                                            <p:txEl>
                                              <p:pRg st="0" end="0"/>
                                            </p:txEl>
                                          </p:spTgt>
                                        </p:tgtEl>
                                        <p:attrNameLst>
                                          <p:attrName>style.visibility</p:attrName>
                                        </p:attrNameLst>
                                      </p:cBhvr>
                                      <p:to>
                                        <p:strVal val="visible"/>
                                      </p:to>
                                    </p:set>
                                    <p:animEffect transition="in" filter="wipe(down)">
                                      <p:cBhvr>
                                        <p:cTn id="73" dur="500"/>
                                        <p:tgtEl>
                                          <p:spTgt spid="38">
                                            <p:txEl>
                                              <p:pRg st="0" end="0"/>
                                            </p:tx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8">
                                            <p:txEl>
                                              <p:pRg st="1" end="1"/>
                                            </p:txEl>
                                          </p:spTgt>
                                        </p:tgtEl>
                                        <p:attrNameLst>
                                          <p:attrName>style.visibility</p:attrName>
                                        </p:attrNameLst>
                                      </p:cBhvr>
                                      <p:to>
                                        <p:strVal val="visible"/>
                                      </p:to>
                                    </p:set>
                                    <p:animEffect transition="in" filter="wipe(down)">
                                      <p:cBhvr>
                                        <p:cTn id="76" dur="500"/>
                                        <p:tgtEl>
                                          <p:spTgt spid="38">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anim calcmode="lin" valueType="num">
                                      <p:cBhvr additive="base">
                                        <p:cTn id="81" dur="500" fill="hold"/>
                                        <p:tgtEl>
                                          <p:spTgt spid="41"/>
                                        </p:tgtEl>
                                        <p:attrNameLst>
                                          <p:attrName>ppt_x</p:attrName>
                                        </p:attrNameLst>
                                      </p:cBhvr>
                                      <p:tavLst>
                                        <p:tav tm="0">
                                          <p:val>
                                            <p:strVal val="#ppt_x"/>
                                          </p:val>
                                        </p:tav>
                                        <p:tav tm="100000">
                                          <p:val>
                                            <p:strVal val="#ppt_x"/>
                                          </p:val>
                                        </p:tav>
                                      </p:tavLst>
                                    </p:anim>
                                    <p:anim calcmode="lin" valueType="num">
                                      <p:cBhvr additive="base">
                                        <p:cTn id="82" dur="500" fill="hold"/>
                                        <p:tgtEl>
                                          <p:spTgt spid="4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9"/>
                                        </p:tgtEl>
                                        <p:attrNameLst>
                                          <p:attrName>style.visibility</p:attrName>
                                        </p:attrNameLst>
                                      </p:cBhvr>
                                      <p:to>
                                        <p:strVal val="visible"/>
                                      </p:to>
                                    </p:set>
                                    <p:anim calcmode="lin" valueType="num">
                                      <p:cBhvr additive="base">
                                        <p:cTn id="85" dur="500" fill="hold"/>
                                        <p:tgtEl>
                                          <p:spTgt spid="39"/>
                                        </p:tgtEl>
                                        <p:attrNameLst>
                                          <p:attrName>ppt_x</p:attrName>
                                        </p:attrNameLst>
                                      </p:cBhvr>
                                      <p:tavLst>
                                        <p:tav tm="0">
                                          <p:val>
                                            <p:strVal val="#ppt_x"/>
                                          </p:val>
                                        </p:tav>
                                        <p:tav tm="100000">
                                          <p:val>
                                            <p:strVal val="#ppt_x"/>
                                          </p:val>
                                        </p:tav>
                                      </p:tavLst>
                                    </p:anim>
                                    <p:anim calcmode="lin" valueType="num">
                                      <p:cBhvr additive="base">
                                        <p:cTn id="8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42">
                                            <p:bg/>
                                          </p:spTgt>
                                        </p:tgtEl>
                                        <p:attrNameLst>
                                          <p:attrName>style.visibility</p:attrName>
                                        </p:attrNameLst>
                                      </p:cBhvr>
                                      <p:to>
                                        <p:strVal val="visible"/>
                                      </p:to>
                                    </p:set>
                                    <p:animEffect transition="in" filter="fade">
                                      <p:cBhvr>
                                        <p:cTn id="91" dur="2000"/>
                                        <p:tgtEl>
                                          <p:spTgt spid="42">
                                            <p:bg/>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2">
                                            <p:txEl>
                                              <p:pRg st="0" end="0"/>
                                            </p:txEl>
                                          </p:spTgt>
                                        </p:tgtEl>
                                        <p:attrNameLst>
                                          <p:attrName>style.visibility</p:attrName>
                                        </p:attrNameLst>
                                      </p:cBhvr>
                                      <p:to>
                                        <p:strVal val="visible"/>
                                      </p:to>
                                    </p:set>
                                    <p:animEffect transition="in" filter="fade">
                                      <p:cBhvr>
                                        <p:cTn id="94" dur="2000"/>
                                        <p:tgtEl>
                                          <p:spTgt spid="42">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down)">
                                      <p:cBhvr>
                                        <p:cTn id="99" dur="500"/>
                                        <p:tgtEl>
                                          <p:spTgt spid="45"/>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Effect transition="in" filter="wipe(down)">
                                      <p:cBhvr>
                                        <p:cTn id="102" dur="500"/>
                                        <p:tgtEl>
                                          <p:spTgt spid="4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6">
                                            <p:bg/>
                                          </p:spTgt>
                                        </p:tgtEl>
                                        <p:attrNameLst>
                                          <p:attrName>style.visibility</p:attrName>
                                        </p:attrNameLst>
                                      </p:cBhvr>
                                      <p:to>
                                        <p:strVal val="visible"/>
                                      </p:to>
                                    </p:set>
                                    <p:animEffect transition="in" filter="fade">
                                      <p:cBhvr>
                                        <p:cTn id="107" dur="2000"/>
                                        <p:tgtEl>
                                          <p:spTgt spid="46">
                                            <p:bg/>
                                          </p:spTgt>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6">
                                            <p:txEl>
                                              <p:pRg st="0" end="0"/>
                                            </p:txEl>
                                          </p:spTgt>
                                        </p:tgtEl>
                                        <p:attrNameLst>
                                          <p:attrName>style.visibility</p:attrName>
                                        </p:attrNameLst>
                                      </p:cBhvr>
                                      <p:to>
                                        <p:strVal val="visible"/>
                                      </p:to>
                                    </p:set>
                                    <p:animEffect transition="in" filter="fade">
                                      <p:cBhvr>
                                        <p:cTn id="110" dur="2000"/>
                                        <p:tgtEl>
                                          <p:spTgt spid="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P spid="21" grpId="0" animBg="1"/>
      <p:bldP spid="22" grpId="0" animBg="1"/>
      <p:bldP spid="9" grpId="0" animBg="1"/>
      <p:bldP spid="10" grpId="0" animBg="1"/>
      <p:bldP spid="15" grpId="0" animBg="1"/>
      <p:bldP spid="37" grpId="0" animBg="1"/>
      <p:bldP spid="38" grpId="0" build="allAtOnce" animBg="1"/>
      <p:bldP spid="39" grpId="0" animBg="1"/>
      <p:bldP spid="42" grpId="0" build="allAtOnce" animBg="1"/>
      <p:bldP spid="43" grpId="0" animBg="1"/>
      <p:bldP spid="46" grpId="0"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214282" y="214290"/>
          <a:ext cx="8715436" cy="6500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0B34F065-1154-456A-91E3-76DE8E75E17B}" type="slidenum">
              <a:rPr lang="ar-SA" smtClean="0"/>
              <a:pPr/>
              <a:t>24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F8CEA963-464B-45C6-B0E3-5228E03B4E4E}"/>
                                            </p:graphicEl>
                                          </p:spTgt>
                                        </p:tgtEl>
                                        <p:attrNameLst>
                                          <p:attrName>style.visibility</p:attrName>
                                        </p:attrNameLst>
                                      </p:cBhvr>
                                      <p:to>
                                        <p:strVal val="visible"/>
                                      </p:to>
                                    </p:set>
                                    <p:animEffect transition="in" filter="wipe(down)">
                                      <p:cBhvr>
                                        <p:cTn id="7" dur="500"/>
                                        <p:tgtEl>
                                          <p:spTgt spid="4">
                                            <p:graphicEl>
                                              <a:dgm id="{F8CEA963-464B-45C6-B0E3-5228E03B4E4E}"/>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2D4A2836-A917-4F85-8FAA-1CB8CCF5C3ED}"/>
                                            </p:graphicEl>
                                          </p:spTgt>
                                        </p:tgtEl>
                                        <p:attrNameLst>
                                          <p:attrName>style.visibility</p:attrName>
                                        </p:attrNameLst>
                                      </p:cBhvr>
                                      <p:to>
                                        <p:strVal val="visible"/>
                                      </p:to>
                                    </p:set>
                                    <p:animEffect transition="in" filter="wipe(down)">
                                      <p:cBhvr>
                                        <p:cTn id="10" dur="500"/>
                                        <p:tgtEl>
                                          <p:spTgt spid="4">
                                            <p:graphicEl>
                                              <a:dgm id="{2D4A2836-A917-4F85-8FAA-1CB8CCF5C3ED}"/>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561C32F2-5922-4C34-8BA2-404CDCA148D2}"/>
                                            </p:graphicEl>
                                          </p:spTgt>
                                        </p:tgtEl>
                                        <p:attrNameLst>
                                          <p:attrName>style.visibility</p:attrName>
                                        </p:attrNameLst>
                                      </p:cBhvr>
                                      <p:to>
                                        <p:strVal val="visible"/>
                                      </p:to>
                                    </p:set>
                                    <p:animEffect transition="in" filter="wipe(down)">
                                      <p:cBhvr>
                                        <p:cTn id="13" dur="500"/>
                                        <p:tgtEl>
                                          <p:spTgt spid="4">
                                            <p:graphicEl>
                                              <a:dgm id="{561C32F2-5922-4C34-8BA2-404CDCA148D2}"/>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08ED8517-8ED6-4ED0-A7B4-7B52D1787B88}"/>
                                            </p:graphicEl>
                                          </p:spTgt>
                                        </p:tgtEl>
                                        <p:attrNameLst>
                                          <p:attrName>style.visibility</p:attrName>
                                        </p:attrNameLst>
                                      </p:cBhvr>
                                      <p:to>
                                        <p:strVal val="visible"/>
                                      </p:to>
                                    </p:set>
                                    <p:animEffect transition="in" filter="wipe(down)">
                                      <p:cBhvr>
                                        <p:cTn id="16" dur="500"/>
                                        <p:tgtEl>
                                          <p:spTgt spid="4">
                                            <p:graphicEl>
                                              <a:dgm id="{08ED8517-8ED6-4ED0-A7B4-7B52D1787B88}"/>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C6A18641-7523-49EC-B754-CF8ED54833D4}"/>
                                            </p:graphicEl>
                                          </p:spTgt>
                                        </p:tgtEl>
                                        <p:attrNameLst>
                                          <p:attrName>style.visibility</p:attrName>
                                        </p:attrNameLst>
                                      </p:cBhvr>
                                      <p:to>
                                        <p:strVal val="visible"/>
                                      </p:to>
                                    </p:set>
                                    <p:animEffect transition="in" filter="wipe(down)">
                                      <p:cBhvr>
                                        <p:cTn id="19" dur="500"/>
                                        <p:tgtEl>
                                          <p:spTgt spid="4">
                                            <p:graphicEl>
                                              <a:dgm id="{C6A18641-7523-49EC-B754-CF8ED54833D4}"/>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E42C49E8-CD58-4FF1-8C8F-530FA75244BB}"/>
                                            </p:graphicEl>
                                          </p:spTgt>
                                        </p:tgtEl>
                                        <p:attrNameLst>
                                          <p:attrName>style.visibility</p:attrName>
                                        </p:attrNameLst>
                                      </p:cBhvr>
                                      <p:to>
                                        <p:strVal val="visible"/>
                                      </p:to>
                                    </p:set>
                                    <p:animEffect transition="in" filter="wipe(down)">
                                      <p:cBhvr>
                                        <p:cTn id="22" dur="500"/>
                                        <p:tgtEl>
                                          <p:spTgt spid="4">
                                            <p:graphicEl>
                                              <a:dgm id="{E42C49E8-CD58-4FF1-8C8F-530FA75244BB}"/>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2DD30E4E-59F7-4706-8975-F6E5625855C3}"/>
                                            </p:graphicEl>
                                          </p:spTgt>
                                        </p:tgtEl>
                                        <p:attrNameLst>
                                          <p:attrName>style.visibility</p:attrName>
                                        </p:attrNameLst>
                                      </p:cBhvr>
                                      <p:to>
                                        <p:strVal val="visible"/>
                                      </p:to>
                                    </p:set>
                                    <p:animEffect transition="in" filter="wipe(down)">
                                      <p:cBhvr>
                                        <p:cTn id="25" dur="500"/>
                                        <p:tgtEl>
                                          <p:spTgt spid="4">
                                            <p:graphicEl>
                                              <a:dgm id="{2DD30E4E-59F7-4706-8975-F6E5625855C3}"/>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C34EE9F0-25AF-48A6-8618-341EA8D1381F}"/>
                                            </p:graphicEl>
                                          </p:spTgt>
                                        </p:tgtEl>
                                        <p:attrNameLst>
                                          <p:attrName>style.visibility</p:attrName>
                                        </p:attrNameLst>
                                      </p:cBhvr>
                                      <p:to>
                                        <p:strVal val="visible"/>
                                      </p:to>
                                    </p:set>
                                    <p:animEffect transition="in" filter="wipe(down)">
                                      <p:cBhvr>
                                        <p:cTn id="28" dur="500"/>
                                        <p:tgtEl>
                                          <p:spTgt spid="4">
                                            <p:graphicEl>
                                              <a:dgm id="{C34EE9F0-25AF-48A6-8618-341EA8D1381F}"/>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1BBC3110-E20E-4FEC-A800-6B152A79981F}"/>
                                            </p:graphicEl>
                                          </p:spTgt>
                                        </p:tgtEl>
                                        <p:attrNameLst>
                                          <p:attrName>style.visibility</p:attrName>
                                        </p:attrNameLst>
                                      </p:cBhvr>
                                      <p:to>
                                        <p:strVal val="visible"/>
                                      </p:to>
                                    </p:set>
                                    <p:animEffect transition="in" filter="wipe(down)">
                                      <p:cBhvr>
                                        <p:cTn id="31" dur="500"/>
                                        <p:tgtEl>
                                          <p:spTgt spid="4">
                                            <p:graphicEl>
                                              <a:dgm id="{1BBC3110-E20E-4FEC-A800-6B152A79981F}"/>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045C019E-32F4-4271-9871-4F0612ADF995}"/>
                                            </p:graphicEl>
                                          </p:spTgt>
                                        </p:tgtEl>
                                        <p:attrNameLst>
                                          <p:attrName>style.visibility</p:attrName>
                                        </p:attrNameLst>
                                      </p:cBhvr>
                                      <p:to>
                                        <p:strVal val="visible"/>
                                      </p:to>
                                    </p:set>
                                    <p:animEffect transition="in" filter="wipe(down)">
                                      <p:cBhvr>
                                        <p:cTn id="34" dur="500"/>
                                        <p:tgtEl>
                                          <p:spTgt spid="4">
                                            <p:graphicEl>
                                              <a:dgm id="{045C019E-32F4-4271-9871-4F0612ADF995}"/>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830DB30D-D179-4E5A-A3E5-11FA23337DA7}"/>
                                            </p:graphicEl>
                                          </p:spTgt>
                                        </p:tgtEl>
                                        <p:attrNameLst>
                                          <p:attrName>style.visibility</p:attrName>
                                        </p:attrNameLst>
                                      </p:cBhvr>
                                      <p:to>
                                        <p:strVal val="visible"/>
                                      </p:to>
                                    </p:set>
                                    <p:animEffect transition="in" filter="wipe(down)">
                                      <p:cBhvr>
                                        <p:cTn id="37" dur="500"/>
                                        <p:tgtEl>
                                          <p:spTgt spid="4">
                                            <p:graphicEl>
                                              <a:dgm id="{830DB30D-D179-4E5A-A3E5-11FA23337DA7}"/>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4B18840E-9E2E-4095-B3C9-626027D6C961}"/>
                                            </p:graphicEl>
                                          </p:spTgt>
                                        </p:tgtEl>
                                        <p:attrNameLst>
                                          <p:attrName>style.visibility</p:attrName>
                                        </p:attrNameLst>
                                      </p:cBhvr>
                                      <p:to>
                                        <p:strVal val="visible"/>
                                      </p:to>
                                    </p:set>
                                    <p:animEffect transition="in" filter="wipe(down)">
                                      <p:cBhvr>
                                        <p:cTn id="40" dur="500"/>
                                        <p:tgtEl>
                                          <p:spTgt spid="4">
                                            <p:graphicEl>
                                              <a:dgm id="{4B18840E-9E2E-4095-B3C9-626027D6C96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285720" y="214290"/>
            <a:ext cx="7215238" cy="85725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800" b="1" dirty="0" smtClean="0"/>
              <a:t>تقدیم </a:t>
            </a:r>
            <a:r>
              <a:rPr lang="fa-IR" sz="2800" b="1" dirty="0" smtClean="0">
                <a:solidFill>
                  <a:srgbClr val="FFFF00"/>
                </a:solidFill>
              </a:rPr>
              <a:t>بینه</a:t>
            </a:r>
            <a:r>
              <a:rPr lang="fa-IR" sz="2800" b="1" dirty="0" smtClean="0"/>
              <a:t> بر </a:t>
            </a:r>
            <a:r>
              <a:rPr lang="fa-IR" sz="2800" b="1" dirty="0" smtClean="0">
                <a:solidFill>
                  <a:srgbClr val="FFFF00"/>
                </a:solidFill>
              </a:rPr>
              <a:t>ید</a:t>
            </a:r>
            <a:r>
              <a:rPr lang="fa-IR" sz="2800" b="1" dirty="0" smtClean="0"/>
              <a:t> دلیل بر اصل عملی بودن ید نیست</a:t>
            </a:r>
            <a:endParaRPr lang="fa-IR" sz="2800" b="1" dirty="0">
              <a:solidFill>
                <a:srgbClr val="FFFF00"/>
              </a:solidFill>
            </a:endParaRPr>
          </a:p>
        </p:txBody>
      </p:sp>
      <p:sp>
        <p:nvSpPr>
          <p:cNvPr id="3" name="عنوان 1"/>
          <p:cNvSpPr txBox="1">
            <a:spLocks/>
          </p:cNvSpPr>
          <p:nvPr/>
        </p:nvSpPr>
        <p:spPr>
          <a:xfrm>
            <a:off x="7715272" y="428604"/>
            <a:ext cx="1214446"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323</a:t>
            </a:r>
            <a:endParaRPr lang="fa-IR" b="1" dirty="0">
              <a:solidFill>
                <a:schemeClr val="tx1"/>
              </a:solidFill>
            </a:endParaRPr>
          </a:p>
        </p:txBody>
      </p:sp>
      <p:sp>
        <p:nvSpPr>
          <p:cNvPr id="4" name="مستطيل مستدير الزوايا 3"/>
          <p:cNvSpPr/>
          <p:nvPr/>
        </p:nvSpPr>
        <p:spPr>
          <a:xfrm>
            <a:off x="285720" y="1214422"/>
            <a:ext cx="8572560" cy="2786082"/>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fa-IR" sz="2000" b="1" dirty="0" smtClean="0"/>
              <a:t>چون اماره ها در یک حد نیستند.</a:t>
            </a:r>
          </a:p>
          <a:p>
            <a:r>
              <a:rPr lang="fa-IR" sz="2800" b="1" dirty="0" smtClean="0"/>
              <a:t>بینه اماره قویتر از ید است.</a:t>
            </a:r>
          </a:p>
          <a:p>
            <a:endParaRPr lang="fa-IR" sz="1200" b="1" dirty="0" smtClean="0"/>
          </a:p>
          <a:p>
            <a:r>
              <a:rPr lang="fa-IR" sz="2000" b="1" dirty="0" smtClean="0"/>
              <a:t>چون:</a:t>
            </a:r>
          </a:p>
          <a:p>
            <a:r>
              <a:rPr lang="fa-IR" sz="2000" b="1" dirty="0" smtClean="0"/>
              <a:t>معیار قاعده ید </a:t>
            </a:r>
            <a:r>
              <a:rPr lang="fa-IR" sz="2400" b="1" dirty="0" smtClean="0">
                <a:solidFill>
                  <a:srgbClr val="FFFF00"/>
                </a:solidFill>
              </a:rPr>
              <a:t>غلبه</a:t>
            </a:r>
            <a:r>
              <a:rPr lang="fa-IR" sz="2400" b="1" dirty="0" smtClean="0"/>
              <a:t> </a:t>
            </a:r>
            <a:r>
              <a:rPr lang="fa-IR" sz="2000" b="1" dirty="0" smtClean="0"/>
              <a:t>است که در صورت </a:t>
            </a:r>
            <a:r>
              <a:rPr lang="fa-IR" sz="2000" b="1" u="sng" dirty="0" smtClean="0"/>
              <a:t>شک در سبب ید</a:t>
            </a:r>
            <a:r>
              <a:rPr lang="fa-IR" sz="2000" b="1" dirty="0" smtClean="0"/>
              <a:t>، به غالب موارد ملحق می شود.</a:t>
            </a:r>
          </a:p>
          <a:p>
            <a:r>
              <a:rPr lang="fa-IR" sz="2800" b="1" dirty="0" smtClean="0"/>
              <a:t>اما بینه با </a:t>
            </a:r>
            <a:r>
              <a:rPr lang="fa-IR" sz="2800" b="1" u="sng" dirty="0" smtClean="0"/>
              <a:t>بیان سبب ید</a:t>
            </a:r>
            <a:r>
              <a:rPr lang="fa-IR" sz="2800" b="1" dirty="0" smtClean="0"/>
              <a:t>، اساسا شک را بر طرف می کند و جایی برای الحاق به اغلب باقی نمی گذارد.</a:t>
            </a:r>
          </a:p>
        </p:txBody>
      </p:sp>
      <p:sp>
        <p:nvSpPr>
          <p:cNvPr id="5" name="سهم إلى اليسار 4"/>
          <p:cNvSpPr/>
          <p:nvPr/>
        </p:nvSpPr>
        <p:spPr>
          <a:xfrm>
            <a:off x="7286644" y="4643446"/>
            <a:ext cx="1571636" cy="1928826"/>
          </a:xfrm>
          <a:prstGeom prst="leftArrow">
            <a:avLst>
              <a:gd name="adj1" fmla="val 91558"/>
              <a:gd name="adj2" fmla="val 17257"/>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b="1" dirty="0" smtClean="0"/>
              <a:t>رابطه ید و بینه </a:t>
            </a:r>
          </a:p>
          <a:p>
            <a:pPr algn="ctr"/>
            <a:r>
              <a:rPr lang="fa-IR" sz="2000" b="1" dirty="0" smtClean="0"/>
              <a:t>مانند رابطه:</a:t>
            </a:r>
            <a:endParaRPr lang="fa-IR" sz="2800" b="1" dirty="0"/>
          </a:p>
        </p:txBody>
      </p:sp>
      <p:sp>
        <p:nvSpPr>
          <p:cNvPr id="6" name="مستطيل مستدير الزوايا 5"/>
          <p:cNvSpPr/>
          <p:nvPr/>
        </p:nvSpPr>
        <p:spPr>
          <a:xfrm>
            <a:off x="4643438" y="4429132"/>
            <a:ext cx="2000264" cy="1071570"/>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اصالت حقیقت در استعمال</a:t>
            </a:r>
          </a:p>
          <a:p>
            <a:pPr algn="ctr"/>
            <a:r>
              <a:rPr lang="fa-IR" sz="2000" b="1" dirty="0" smtClean="0"/>
              <a:t>(نظر سید مرتضی)</a:t>
            </a:r>
            <a:endParaRPr lang="fa-IR" sz="2000" b="1" dirty="0"/>
          </a:p>
        </p:txBody>
      </p:sp>
      <p:cxnSp>
        <p:nvCxnSpPr>
          <p:cNvPr id="7" name="رابط مستقيم 6"/>
          <p:cNvCxnSpPr>
            <a:stCxn id="5" idx="1"/>
            <a:endCxn id="6" idx="3"/>
          </p:cNvCxnSpPr>
          <p:nvPr/>
        </p:nvCxnSpPr>
        <p:spPr>
          <a:xfrm rot="10800000">
            <a:off x="6643702" y="4964917"/>
            <a:ext cx="642942" cy="642942"/>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5500694" y="5715016"/>
            <a:ext cx="1143008" cy="100013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ظاهر</a:t>
            </a:r>
            <a:endParaRPr lang="fa-IR" sz="2800" b="1" dirty="0"/>
          </a:p>
        </p:txBody>
      </p:sp>
      <p:cxnSp>
        <p:nvCxnSpPr>
          <p:cNvPr id="11" name="رابط مستقيم 10"/>
          <p:cNvCxnSpPr>
            <a:stCxn id="5" idx="1"/>
            <a:endCxn id="9" idx="3"/>
          </p:cNvCxnSpPr>
          <p:nvPr/>
        </p:nvCxnSpPr>
        <p:spPr>
          <a:xfrm rot="10800000" flipV="1">
            <a:off x="6643702" y="5607858"/>
            <a:ext cx="642942" cy="607223"/>
          </a:xfrm>
          <a:prstGeom prst="line">
            <a:avLst/>
          </a:prstGeom>
        </p:spPr>
        <p:style>
          <a:lnRef idx="1">
            <a:schemeClr val="accent1"/>
          </a:lnRef>
          <a:fillRef idx="0">
            <a:schemeClr val="accent1"/>
          </a:fillRef>
          <a:effectRef idx="0">
            <a:schemeClr val="accent1"/>
          </a:effectRef>
          <a:fontRef idx="minor">
            <a:schemeClr val="tx1"/>
          </a:fontRef>
        </p:style>
      </p:cxnSp>
      <p:sp>
        <p:nvSpPr>
          <p:cNvPr id="14" name="مستطيل مستدير الزوايا 13"/>
          <p:cNvSpPr/>
          <p:nvPr/>
        </p:nvSpPr>
        <p:spPr>
          <a:xfrm>
            <a:off x="3500430" y="4429132"/>
            <a:ext cx="1000132" cy="1071570"/>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قرینه مجازیت</a:t>
            </a:r>
            <a:endParaRPr lang="fa-IR" sz="2000" b="1" dirty="0"/>
          </a:p>
        </p:txBody>
      </p:sp>
      <p:sp>
        <p:nvSpPr>
          <p:cNvPr id="15" name="مستطيل مستدير الزوايا 14"/>
          <p:cNvSpPr/>
          <p:nvPr/>
        </p:nvSpPr>
        <p:spPr>
          <a:xfrm>
            <a:off x="3500430" y="5715016"/>
            <a:ext cx="1857388" cy="100013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نص </a:t>
            </a:r>
          </a:p>
          <a:p>
            <a:pPr algn="ctr"/>
            <a:r>
              <a:rPr lang="fa-IR" sz="2000" b="1" dirty="0" smtClean="0"/>
              <a:t>بر خلاف ظهور</a:t>
            </a:r>
            <a:endParaRPr lang="fa-IR" sz="2000" b="1" dirty="0"/>
          </a:p>
        </p:txBody>
      </p:sp>
      <p:sp>
        <p:nvSpPr>
          <p:cNvPr id="13" name="وسيلة شرح مستطيلة مستديرة الزوايا 12"/>
          <p:cNvSpPr/>
          <p:nvPr/>
        </p:nvSpPr>
        <p:spPr>
          <a:xfrm>
            <a:off x="357158" y="3500438"/>
            <a:ext cx="3714776" cy="714380"/>
          </a:xfrm>
          <a:prstGeom prst="wedgeRoundRectCallout">
            <a:avLst>
              <a:gd name="adj1" fmla="val 75474"/>
              <a:gd name="adj2" fmla="val -29056"/>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لذاست که: </a:t>
            </a:r>
          </a:p>
          <a:p>
            <a:pPr algn="ctr"/>
            <a:r>
              <a:rPr lang="fa-IR" b="1" dirty="0" smtClean="0"/>
              <a:t>همه اماره ها مقدم بر قاعده غلبه هستند.</a:t>
            </a:r>
            <a:endParaRPr lang="fa-IR" dirty="0"/>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25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 calcmode="lin" valueType="num">
                                      <p:cBhvr additive="base">
                                        <p:cTn id="1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4">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bg/>
                                          </p:spTgt>
                                        </p:tgtEl>
                                        <p:attrNameLst>
                                          <p:attrName>style.visibility</p:attrName>
                                        </p:attrNameLst>
                                      </p:cBhvr>
                                      <p:to>
                                        <p:strVal val="visible"/>
                                      </p:to>
                                    </p:set>
                                    <p:anim calcmode="lin" valueType="num">
                                      <p:cBhvr additive="base">
                                        <p:cTn id="41"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42" dur="500" fill="hold"/>
                                        <p:tgtEl>
                                          <p:spTgt spid="13">
                                            <p:bg/>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 calcmode="lin" valueType="num">
                                      <p:cBhvr additive="base">
                                        <p:cTn id="4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
                                            <p:txEl>
                                              <p:pRg st="1" end="1"/>
                                            </p:txEl>
                                          </p:spTgt>
                                        </p:tgtEl>
                                        <p:attrNameLst>
                                          <p:attrName>style.visibility</p:attrName>
                                        </p:attrNameLst>
                                      </p:cBhvr>
                                      <p:to>
                                        <p:strVal val="visible"/>
                                      </p:to>
                                    </p:set>
                                    <p:anim calcmode="lin" valueType="num">
                                      <p:cBhvr additive="base">
                                        <p:cTn id="49"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additive="base">
                                        <p:cTn id="5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5">
                                            <p:bg/>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anim calcmode="lin" valueType="num">
                                      <p:cBhvr additive="base">
                                        <p:cTn id="5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
                                            <p:txEl>
                                              <p:pRg st="1" end="1"/>
                                            </p:txEl>
                                          </p:spTgt>
                                        </p:tgtEl>
                                        <p:attrNameLst>
                                          <p:attrName>style.visibility</p:attrName>
                                        </p:attrNameLst>
                                      </p:cBhvr>
                                      <p:to>
                                        <p:strVal val="visible"/>
                                      </p:to>
                                    </p:set>
                                    <p:anim calcmode="lin" valueType="num">
                                      <p:cBhvr additive="base">
                                        <p:cTn id="6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additive="base">
                                        <p:cTn id="69" dur="500" fill="hold"/>
                                        <p:tgtEl>
                                          <p:spTgt spid="7"/>
                                        </p:tgtEl>
                                        <p:attrNameLst>
                                          <p:attrName>ppt_x</p:attrName>
                                        </p:attrNameLst>
                                      </p:cBhvr>
                                      <p:tavLst>
                                        <p:tav tm="0">
                                          <p:val>
                                            <p:strVal val="#ppt_x"/>
                                          </p:val>
                                        </p:tav>
                                        <p:tav tm="100000">
                                          <p:val>
                                            <p:strVal val="#ppt_x"/>
                                          </p:val>
                                        </p:tav>
                                      </p:tavLst>
                                    </p:anim>
                                    <p:anim calcmode="lin" valueType="num">
                                      <p:cBhvr additive="base">
                                        <p:cTn id="70" dur="500" fill="hold"/>
                                        <p:tgtEl>
                                          <p:spTgt spid="7"/>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4">
                                            <p:bg/>
                                          </p:spTgt>
                                        </p:tgtEl>
                                        <p:attrNameLst>
                                          <p:attrName>style.visibility</p:attrName>
                                        </p:attrNameLst>
                                      </p:cBhvr>
                                      <p:to>
                                        <p:strVal val="visible"/>
                                      </p:to>
                                    </p:set>
                                    <p:animEffect transition="in" filter="wipe(down)">
                                      <p:cBhvr>
                                        <p:cTn id="79" dur="500"/>
                                        <p:tgtEl>
                                          <p:spTgt spid="14">
                                            <p:bg/>
                                          </p:spTgt>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
                                            <p:txEl>
                                              <p:pRg st="0" end="0"/>
                                            </p:txEl>
                                          </p:spTgt>
                                        </p:tgtEl>
                                        <p:attrNameLst>
                                          <p:attrName>style.visibility</p:attrName>
                                        </p:attrNameLst>
                                      </p:cBhvr>
                                      <p:to>
                                        <p:strVal val="visible"/>
                                      </p:to>
                                    </p:set>
                                    <p:animEffect transition="in" filter="wipe(down)">
                                      <p:cBhvr>
                                        <p:cTn id="82" dur="500"/>
                                        <p:tgtEl>
                                          <p:spTgt spid="14">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5">
                                            <p:bg/>
                                          </p:spTgt>
                                        </p:tgtEl>
                                        <p:attrNameLst>
                                          <p:attrName>style.visibility</p:attrName>
                                        </p:attrNameLst>
                                      </p:cBhvr>
                                      <p:to>
                                        <p:strVal val="visible"/>
                                      </p:to>
                                    </p:set>
                                    <p:animEffect transition="in" filter="wipe(down)">
                                      <p:cBhvr>
                                        <p:cTn id="95" dur="500"/>
                                        <p:tgtEl>
                                          <p:spTgt spid="15">
                                            <p:bg/>
                                          </p:spTgt>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15">
                                            <p:txEl>
                                              <p:pRg st="0" end="0"/>
                                            </p:txEl>
                                          </p:spTgt>
                                        </p:tgtEl>
                                        <p:attrNameLst>
                                          <p:attrName>style.visibility</p:attrName>
                                        </p:attrNameLst>
                                      </p:cBhvr>
                                      <p:to>
                                        <p:strVal val="visible"/>
                                      </p:to>
                                    </p:set>
                                    <p:animEffect transition="in" filter="wipe(down)">
                                      <p:cBhvr>
                                        <p:cTn id="98" dur="500"/>
                                        <p:tgtEl>
                                          <p:spTgt spid="15">
                                            <p:txEl>
                                              <p:pRg st="0" end="0"/>
                                            </p:txEl>
                                          </p:spTgt>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15">
                                            <p:txEl>
                                              <p:pRg st="1" end="1"/>
                                            </p:txEl>
                                          </p:spTgt>
                                        </p:tgtEl>
                                        <p:attrNameLst>
                                          <p:attrName>style.visibility</p:attrName>
                                        </p:attrNameLst>
                                      </p:cBhvr>
                                      <p:to>
                                        <p:strVal val="visible"/>
                                      </p:to>
                                    </p:set>
                                    <p:animEffect transition="in" filter="wipe(down)">
                                      <p:cBhvr>
                                        <p:cTn id="101"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animBg="1"/>
      <p:bldP spid="5" grpId="0" build="allAtOnce" animBg="1"/>
      <p:bldP spid="6" grpId="0" animBg="1"/>
      <p:bldP spid="9" grpId="0" animBg="1"/>
      <p:bldP spid="14" grpId="0" build="allAtOnce" animBg="1"/>
      <p:bldP spid="15" grpId="0" build="allAtOnce" animBg="1"/>
      <p:bldP spid="13"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إلى اليسار 3"/>
          <p:cNvSpPr/>
          <p:nvPr/>
        </p:nvSpPr>
        <p:spPr>
          <a:xfrm>
            <a:off x="7572396" y="2214554"/>
            <a:ext cx="1428760" cy="2143140"/>
          </a:xfrm>
          <a:prstGeom prst="leftArrow">
            <a:avLst>
              <a:gd name="adj1" fmla="val 100000"/>
              <a:gd name="adj2" fmla="val 1185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در صورت معارضه قاعده </a:t>
            </a:r>
            <a:r>
              <a:rPr lang="fa-IR" b="1" dirty="0" smtClean="0">
                <a:solidFill>
                  <a:srgbClr val="FFFF00"/>
                </a:solidFill>
              </a:rPr>
              <a:t>فراغ و تجاوز </a:t>
            </a:r>
            <a:r>
              <a:rPr lang="fa-IR" b="1" dirty="0" smtClean="0"/>
              <a:t>با قاعده </a:t>
            </a:r>
            <a:r>
              <a:rPr lang="fa-IR" b="1" dirty="0" smtClean="0">
                <a:solidFill>
                  <a:srgbClr val="FFFF00"/>
                </a:solidFill>
              </a:rPr>
              <a:t>استصحاب</a:t>
            </a:r>
            <a:r>
              <a:rPr lang="fa-IR" b="1" dirty="0" smtClean="0"/>
              <a:t> کدام یک مقدم است؟</a:t>
            </a:r>
            <a:endParaRPr lang="fa-IR" b="1" dirty="0"/>
          </a:p>
        </p:txBody>
      </p:sp>
      <p:cxnSp>
        <p:nvCxnSpPr>
          <p:cNvPr id="6" name="رابط مستقيم 5"/>
          <p:cNvCxnSpPr>
            <a:stCxn id="4" idx="1"/>
            <a:endCxn id="19" idx="3"/>
          </p:cNvCxnSpPr>
          <p:nvPr/>
        </p:nvCxnSpPr>
        <p:spPr>
          <a:xfrm rot="10800000">
            <a:off x="7286644" y="1357298"/>
            <a:ext cx="285752" cy="1928826"/>
          </a:xfrm>
          <a:prstGeom prst="line">
            <a:avLst/>
          </a:prstGeom>
        </p:spPr>
        <p:style>
          <a:lnRef idx="1">
            <a:schemeClr val="accent1"/>
          </a:lnRef>
          <a:fillRef idx="0">
            <a:schemeClr val="accent1"/>
          </a:fillRef>
          <a:effectRef idx="0">
            <a:schemeClr val="accent1"/>
          </a:effectRef>
          <a:fontRef idx="minor">
            <a:schemeClr val="tx1"/>
          </a:fontRef>
        </p:style>
      </p:cxnSp>
      <p:sp>
        <p:nvSpPr>
          <p:cNvPr id="7" name="مستطيل مستدير الزوايا 6"/>
          <p:cNvSpPr/>
          <p:nvPr/>
        </p:nvSpPr>
        <p:spPr>
          <a:xfrm>
            <a:off x="3143240" y="642918"/>
            <a:ext cx="2000264" cy="1428760"/>
          </a:xfrm>
          <a:prstGeom prst="roundRect">
            <a:avLst>
              <a:gd name="adj" fmla="val 5387"/>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قاعده فراغ و تجاوز بر استصحاب مقدم است</a:t>
            </a:r>
            <a:r>
              <a:rPr lang="fa-IR" sz="2000" b="1" dirty="0" smtClean="0"/>
              <a:t> از باب  حکومت</a:t>
            </a:r>
            <a:endParaRPr lang="fa-IR" sz="2000" b="1" dirty="0"/>
          </a:p>
        </p:txBody>
      </p:sp>
      <p:cxnSp>
        <p:nvCxnSpPr>
          <p:cNvPr id="9" name="رابط مستقيم 8"/>
          <p:cNvCxnSpPr>
            <a:stCxn id="4" idx="1"/>
            <a:endCxn id="22" idx="3"/>
          </p:cNvCxnSpPr>
          <p:nvPr/>
        </p:nvCxnSpPr>
        <p:spPr>
          <a:xfrm rot="10800000" flipV="1">
            <a:off x="7358082" y="3286124"/>
            <a:ext cx="214314" cy="1785950"/>
          </a:xfrm>
          <a:prstGeom prst="line">
            <a:avLst/>
          </a:prstGeom>
        </p:spPr>
        <p:style>
          <a:lnRef idx="1">
            <a:schemeClr val="accent1"/>
          </a:lnRef>
          <a:fillRef idx="0">
            <a:schemeClr val="accent1"/>
          </a:fillRef>
          <a:effectRef idx="0">
            <a:schemeClr val="accent1"/>
          </a:effectRef>
          <a:fontRef idx="minor">
            <a:schemeClr val="tx1"/>
          </a:fontRef>
        </p:style>
      </p:cxnSp>
      <p:sp>
        <p:nvSpPr>
          <p:cNvPr id="11" name="عنوان 1"/>
          <p:cNvSpPr txBox="1">
            <a:spLocks/>
          </p:cNvSpPr>
          <p:nvPr/>
        </p:nvSpPr>
        <p:spPr>
          <a:xfrm>
            <a:off x="7715272" y="428604"/>
            <a:ext cx="1214446"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325</a:t>
            </a:r>
            <a:endParaRPr lang="fa-IR" b="1" dirty="0">
              <a:solidFill>
                <a:schemeClr val="tx1"/>
              </a:solidFill>
            </a:endParaRPr>
          </a:p>
        </p:txBody>
      </p:sp>
      <p:sp>
        <p:nvSpPr>
          <p:cNvPr id="19" name="سهم إلى اليسار 18"/>
          <p:cNvSpPr/>
          <p:nvPr/>
        </p:nvSpPr>
        <p:spPr>
          <a:xfrm>
            <a:off x="5214942" y="571480"/>
            <a:ext cx="2071702" cy="1571636"/>
          </a:xfrm>
          <a:prstGeom prst="leftArrow">
            <a:avLst>
              <a:gd name="adj1" fmla="val 77927"/>
              <a:gd name="adj2" fmla="val 3337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طبق مبنای </a:t>
            </a:r>
            <a:r>
              <a:rPr lang="fa-IR" b="1" dirty="0" smtClean="0">
                <a:solidFill>
                  <a:srgbClr val="FFFF00"/>
                </a:solidFill>
              </a:rPr>
              <a:t>اماره</a:t>
            </a:r>
            <a:r>
              <a:rPr lang="fa-IR" b="1" dirty="0" smtClean="0"/>
              <a:t> بودن </a:t>
            </a:r>
            <a:r>
              <a:rPr lang="fa-IR" b="1" dirty="0" smtClean="0">
                <a:solidFill>
                  <a:schemeClr val="bg1"/>
                </a:solidFill>
              </a:rPr>
              <a:t>قاعده فراغ و تجاوز</a:t>
            </a:r>
            <a:endParaRPr lang="fa-IR" sz="1600" b="1" dirty="0" smtClean="0">
              <a:solidFill>
                <a:schemeClr val="bg1"/>
              </a:solidFill>
            </a:endParaRPr>
          </a:p>
        </p:txBody>
      </p:sp>
      <p:sp>
        <p:nvSpPr>
          <p:cNvPr id="22" name="سهم إلى اليسار 21"/>
          <p:cNvSpPr/>
          <p:nvPr/>
        </p:nvSpPr>
        <p:spPr>
          <a:xfrm>
            <a:off x="5286380" y="4286256"/>
            <a:ext cx="2071702" cy="1571636"/>
          </a:xfrm>
          <a:prstGeom prst="leftArrow">
            <a:avLst>
              <a:gd name="adj1" fmla="val 77927"/>
              <a:gd name="adj2" fmla="val 3337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طبق مبنای </a:t>
            </a:r>
            <a:r>
              <a:rPr lang="fa-IR" b="1" dirty="0" smtClean="0">
                <a:solidFill>
                  <a:srgbClr val="FFFF00"/>
                </a:solidFill>
              </a:rPr>
              <a:t>اصل تعبدی </a:t>
            </a:r>
            <a:r>
              <a:rPr lang="fa-IR" b="1" dirty="0" smtClean="0"/>
              <a:t>بودن </a:t>
            </a:r>
            <a:r>
              <a:rPr lang="fa-IR" b="1" dirty="0" smtClean="0">
                <a:solidFill>
                  <a:schemeClr val="bg1"/>
                </a:solidFill>
              </a:rPr>
              <a:t>قاعده فراغ و تجاوز</a:t>
            </a:r>
            <a:endParaRPr lang="fa-IR" sz="1600" b="1" dirty="0" smtClean="0">
              <a:solidFill>
                <a:schemeClr val="bg1"/>
              </a:solidFill>
            </a:endParaRPr>
          </a:p>
        </p:txBody>
      </p:sp>
      <p:sp>
        <p:nvSpPr>
          <p:cNvPr id="26" name="مستطيل مستدير الزوايا 25"/>
          <p:cNvSpPr/>
          <p:nvPr/>
        </p:nvSpPr>
        <p:spPr>
          <a:xfrm>
            <a:off x="3286116" y="4357694"/>
            <a:ext cx="1928826" cy="1428760"/>
          </a:xfrm>
          <a:prstGeom prst="roundRect">
            <a:avLst>
              <a:gd name="adj" fmla="val 6218"/>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قاعده فراغ و تجاوز بر استصحاب مقدم است</a:t>
            </a:r>
            <a:endParaRPr lang="fa-IR" sz="2000" b="1" dirty="0"/>
          </a:p>
        </p:txBody>
      </p:sp>
      <p:sp>
        <p:nvSpPr>
          <p:cNvPr id="30" name="وسيلة شرح بيضاوية 29"/>
          <p:cNvSpPr/>
          <p:nvPr/>
        </p:nvSpPr>
        <p:spPr>
          <a:xfrm>
            <a:off x="142844" y="428604"/>
            <a:ext cx="2643206" cy="2857544"/>
          </a:xfrm>
          <a:prstGeom prst="wedgeEllipseCallout">
            <a:avLst>
              <a:gd name="adj1" fmla="val 59738"/>
              <a:gd name="adj2" fmla="val -17188"/>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b="1" dirty="0" smtClean="0"/>
              <a:t>ذیل این روایت شاهدی بر اماره بودن این قاعده است:</a:t>
            </a:r>
          </a:p>
          <a:p>
            <a:pPr algn="ctr"/>
            <a:r>
              <a:rPr lang="fa-IR" b="1" dirty="0" smtClean="0">
                <a:solidFill>
                  <a:schemeClr val="accent1">
                    <a:lumMod val="75000"/>
                  </a:schemeClr>
                </a:solidFill>
              </a:rPr>
              <a:t>قُلْتُ لَهُ: الرَّجُلُ يَشُكُّ بَعْدَ مَا يَتَوَضَّأُ </a:t>
            </a:r>
          </a:p>
          <a:p>
            <a:pPr algn="ctr"/>
            <a:r>
              <a:rPr lang="fa-IR" b="1" dirty="0" smtClean="0">
                <a:solidFill>
                  <a:schemeClr val="accent1">
                    <a:lumMod val="75000"/>
                  </a:schemeClr>
                </a:solidFill>
              </a:rPr>
              <a:t>قَالَ: </a:t>
            </a:r>
            <a:r>
              <a:rPr lang="fa-IR" b="1" u="sng" dirty="0" smtClean="0">
                <a:solidFill>
                  <a:schemeClr val="accent1">
                    <a:lumMod val="75000"/>
                  </a:schemeClr>
                </a:solidFill>
              </a:rPr>
              <a:t>هُوَ حِينَ يَتَوَضَّأُ أَذْكَرُ مِنْهُ حِينَ يَشُكُّ‌ </a:t>
            </a:r>
          </a:p>
          <a:p>
            <a:pPr algn="ctr"/>
            <a:r>
              <a:rPr lang="fa-IR" sz="1600" b="1" dirty="0" smtClean="0">
                <a:solidFill>
                  <a:schemeClr val="tx1"/>
                </a:solidFill>
              </a:rPr>
              <a:t>(به معیار الحاق مشکوک به اغلب موارد)</a:t>
            </a:r>
            <a:endParaRPr lang="fa-IR" sz="1600" b="1" dirty="0">
              <a:solidFill>
                <a:schemeClr val="tx1"/>
              </a:solidFill>
            </a:endParaRPr>
          </a:p>
        </p:txBody>
      </p:sp>
      <p:sp>
        <p:nvSpPr>
          <p:cNvPr id="31" name="وسيلة شرح بيضاوية 30"/>
          <p:cNvSpPr/>
          <p:nvPr/>
        </p:nvSpPr>
        <p:spPr>
          <a:xfrm>
            <a:off x="285720" y="3500438"/>
            <a:ext cx="2643206" cy="3071858"/>
          </a:xfrm>
          <a:prstGeom prst="wedgeEllipseCallout">
            <a:avLst>
              <a:gd name="adj1" fmla="val 61086"/>
              <a:gd name="adj2" fmla="val 65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b="1" dirty="0" smtClean="0"/>
              <a:t>از آنجا که در همه مواردِ این قاعده، جای اجرای استصحاب هست لذا : </a:t>
            </a:r>
          </a:p>
          <a:p>
            <a:pPr algn="ctr"/>
            <a:endParaRPr lang="fa-IR" sz="1600" b="1" dirty="0" smtClean="0"/>
          </a:p>
          <a:p>
            <a:pPr algn="ctr"/>
            <a:r>
              <a:rPr lang="fa-IR" b="1" dirty="0" smtClean="0"/>
              <a:t>تشریع این قاعده (خاص) به معنای کنار زدن استصحاب (عام) است (تخصیص). وگرنه لغو خواهد بود.</a:t>
            </a:r>
            <a:endParaRPr lang="fa-IR" sz="1600" b="1" dirty="0">
              <a:solidFill>
                <a:schemeClr val="tx1"/>
              </a:solidFill>
            </a:endParaRPr>
          </a:p>
        </p:txBody>
      </p:sp>
      <p:sp>
        <p:nvSpPr>
          <p:cNvPr id="12" name="عنصر نائب لرقم الشريحة 11"/>
          <p:cNvSpPr>
            <a:spLocks noGrp="1"/>
          </p:cNvSpPr>
          <p:nvPr>
            <p:ph type="sldNum" sz="quarter" idx="12"/>
          </p:nvPr>
        </p:nvSpPr>
        <p:spPr/>
        <p:txBody>
          <a:bodyPr/>
          <a:lstStyle/>
          <a:p>
            <a:fld id="{0B34F065-1154-456A-91E3-76DE8E75E17B}" type="slidenum">
              <a:rPr lang="ar-SA" smtClean="0"/>
              <a:pPr/>
              <a:t>26</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animEffect transition="in" filter="wipe(down)">
                                      <p:cBhvr>
                                        <p:cTn id="25" dur="500"/>
                                        <p:tgtEl>
                                          <p:spTgt spid="7">
                                            <p:bg/>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down)">
                                      <p:cBhvr>
                                        <p:cTn id="28" dur="5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0">
                                            <p:bg/>
                                          </p:spTgt>
                                        </p:tgtEl>
                                        <p:attrNameLst>
                                          <p:attrName>style.visibility</p:attrName>
                                        </p:attrNameLst>
                                      </p:cBhvr>
                                      <p:to>
                                        <p:strVal val="visible"/>
                                      </p:to>
                                    </p:set>
                                    <p:anim calcmode="lin" valueType="num">
                                      <p:cBhvr additive="base">
                                        <p:cTn id="33" dur="500" fill="hold"/>
                                        <p:tgtEl>
                                          <p:spTgt spid="30">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30">
                                            <p:bg/>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xEl>
                                              <p:pRg st="0" end="0"/>
                                            </p:txEl>
                                          </p:spTgt>
                                        </p:tgtEl>
                                        <p:attrNameLst>
                                          <p:attrName>style.visibility</p:attrName>
                                        </p:attrNameLst>
                                      </p:cBhvr>
                                      <p:to>
                                        <p:strVal val="visible"/>
                                      </p:to>
                                    </p:set>
                                    <p:anim calcmode="lin" valueType="num">
                                      <p:cBhvr additive="base">
                                        <p:cTn id="37"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0">
                                            <p:txEl>
                                              <p:pRg st="1" end="1"/>
                                            </p:txEl>
                                          </p:spTgt>
                                        </p:tgtEl>
                                        <p:attrNameLst>
                                          <p:attrName>style.visibility</p:attrName>
                                        </p:attrNameLst>
                                      </p:cBhvr>
                                      <p:to>
                                        <p:strVal val="visible"/>
                                      </p:to>
                                    </p:set>
                                    <p:anim calcmode="lin" valueType="num">
                                      <p:cBhvr additive="base">
                                        <p:cTn id="41"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0">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0">
                                            <p:txEl>
                                              <p:pRg st="2" end="2"/>
                                            </p:txEl>
                                          </p:spTgt>
                                        </p:tgtEl>
                                        <p:attrNameLst>
                                          <p:attrName>style.visibility</p:attrName>
                                        </p:attrNameLst>
                                      </p:cBhvr>
                                      <p:to>
                                        <p:strVal val="visible"/>
                                      </p:to>
                                    </p:set>
                                    <p:anim calcmode="lin" valueType="num">
                                      <p:cBhvr additive="base">
                                        <p:cTn id="4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0">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0">
                                            <p:txEl>
                                              <p:pRg st="3" end="3"/>
                                            </p:txEl>
                                          </p:spTgt>
                                        </p:tgtEl>
                                        <p:attrNameLst>
                                          <p:attrName>style.visibility</p:attrName>
                                        </p:attrNameLst>
                                      </p:cBhvr>
                                      <p:to>
                                        <p:strVal val="visible"/>
                                      </p:to>
                                    </p:set>
                                    <p:anim calcmode="lin" valueType="num">
                                      <p:cBhvr additive="base">
                                        <p:cTn id="49"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6">
                                            <p:bg/>
                                          </p:spTgt>
                                        </p:tgtEl>
                                        <p:attrNameLst>
                                          <p:attrName>style.visibility</p:attrName>
                                        </p:attrNameLst>
                                      </p:cBhvr>
                                      <p:to>
                                        <p:strVal val="visible"/>
                                      </p:to>
                                    </p:set>
                                    <p:anim calcmode="lin" valueType="num">
                                      <p:cBhvr additive="base">
                                        <p:cTn id="65" dur="500" fill="hold"/>
                                        <p:tgtEl>
                                          <p:spTgt spid="26">
                                            <p:bg/>
                                          </p:spTgt>
                                        </p:tgtEl>
                                        <p:attrNameLst>
                                          <p:attrName>ppt_x</p:attrName>
                                        </p:attrNameLst>
                                      </p:cBhvr>
                                      <p:tavLst>
                                        <p:tav tm="0">
                                          <p:val>
                                            <p:strVal val="#ppt_x"/>
                                          </p:val>
                                        </p:tav>
                                        <p:tav tm="100000">
                                          <p:val>
                                            <p:strVal val="#ppt_x"/>
                                          </p:val>
                                        </p:tav>
                                      </p:tavLst>
                                    </p:anim>
                                    <p:anim calcmode="lin" valueType="num">
                                      <p:cBhvr additive="base">
                                        <p:cTn id="66" dur="500" fill="hold"/>
                                        <p:tgtEl>
                                          <p:spTgt spid="26">
                                            <p:bg/>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6">
                                            <p:txEl>
                                              <p:pRg st="0" end="0"/>
                                            </p:txEl>
                                          </p:spTgt>
                                        </p:tgtEl>
                                        <p:attrNameLst>
                                          <p:attrName>style.visibility</p:attrName>
                                        </p:attrNameLst>
                                      </p:cBhvr>
                                      <p:to>
                                        <p:strVal val="visible"/>
                                      </p:to>
                                    </p:set>
                                    <p:anim calcmode="lin" valueType="num">
                                      <p:cBhvr additive="base">
                                        <p:cTn id="69"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1">
                                            <p:bg/>
                                          </p:spTgt>
                                        </p:tgtEl>
                                        <p:attrNameLst>
                                          <p:attrName>style.visibility</p:attrName>
                                        </p:attrNameLst>
                                      </p:cBhvr>
                                      <p:to>
                                        <p:strVal val="visible"/>
                                      </p:to>
                                    </p:set>
                                    <p:anim calcmode="lin" valueType="num">
                                      <p:cBhvr additive="base">
                                        <p:cTn id="75"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76" dur="500" fill="hold"/>
                                        <p:tgtEl>
                                          <p:spTgt spid="31">
                                            <p:bg/>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xEl>
                                              <p:pRg st="0" end="0"/>
                                            </p:txEl>
                                          </p:spTgt>
                                        </p:tgtEl>
                                        <p:attrNameLst>
                                          <p:attrName>style.visibility</p:attrName>
                                        </p:attrNameLst>
                                      </p:cBhvr>
                                      <p:to>
                                        <p:strVal val="visible"/>
                                      </p:to>
                                    </p:set>
                                    <p:anim calcmode="lin" valueType="num">
                                      <p:cBhvr additive="base">
                                        <p:cTn id="7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1">
                                            <p:txEl>
                                              <p:pRg st="0" end="0"/>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xEl>
                                              <p:pRg st="2" end="2"/>
                                            </p:txEl>
                                          </p:spTgt>
                                        </p:tgtEl>
                                        <p:attrNameLst>
                                          <p:attrName>style.visibility</p:attrName>
                                        </p:attrNameLst>
                                      </p:cBhvr>
                                      <p:to>
                                        <p:strVal val="visible"/>
                                      </p:to>
                                    </p:set>
                                    <p:anim calcmode="lin" valueType="num">
                                      <p:cBhvr additive="base">
                                        <p:cTn id="83"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7" grpId="0" build="allAtOnce" animBg="1"/>
      <p:bldP spid="19" grpId="0" animBg="1"/>
      <p:bldP spid="22" grpId="0" animBg="1"/>
      <p:bldP spid="26" grpId="0" build="allAtOnce" animBg="1"/>
      <p:bldP spid="30" grpId="0" build="allAtOnce" animBg="1"/>
      <p:bldP spid="31" grpId="0"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7572396" y="2500306"/>
            <a:ext cx="1428760" cy="1857388"/>
          </a:xfrm>
          <a:prstGeom prst="leftArrow">
            <a:avLst>
              <a:gd name="adj1" fmla="val 74766"/>
              <a:gd name="adj2" fmla="val 1435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روایات دال بر اصالت فراغ و تجاوز</a:t>
            </a:r>
            <a:endParaRPr lang="fa-IR" sz="2000" b="1" dirty="0"/>
          </a:p>
        </p:txBody>
      </p:sp>
      <p:cxnSp>
        <p:nvCxnSpPr>
          <p:cNvPr id="3" name="رابط مستقيم 2"/>
          <p:cNvCxnSpPr>
            <a:stCxn id="2" idx="1"/>
            <a:endCxn id="6" idx="3"/>
          </p:cNvCxnSpPr>
          <p:nvPr/>
        </p:nvCxnSpPr>
        <p:spPr>
          <a:xfrm rot="10800000">
            <a:off x="7358082" y="1678770"/>
            <a:ext cx="214314" cy="1750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رابط مستقيم 3"/>
          <p:cNvCxnSpPr>
            <a:stCxn id="2" idx="1"/>
            <a:endCxn id="49" idx="3"/>
          </p:cNvCxnSpPr>
          <p:nvPr/>
        </p:nvCxnSpPr>
        <p:spPr>
          <a:xfrm rot="10800000" flipV="1">
            <a:off x="7358082" y="3428999"/>
            <a:ext cx="214314" cy="1678793"/>
          </a:xfrm>
          <a:prstGeom prst="line">
            <a:avLst/>
          </a:prstGeom>
        </p:spPr>
        <p:style>
          <a:lnRef idx="1">
            <a:schemeClr val="accent1"/>
          </a:lnRef>
          <a:fillRef idx="0">
            <a:schemeClr val="accent1"/>
          </a:fillRef>
          <a:effectRef idx="0">
            <a:schemeClr val="accent1"/>
          </a:effectRef>
          <a:fontRef idx="minor">
            <a:schemeClr val="tx1"/>
          </a:fontRef>
        </p:style>
      </p:cxnSp>
      <p:sp>
        <p:nvSpPr>
          <p:cNvPr id="5" name="عنوان 1"/>
          <p:cNvSpPr txBox="1">
            <a:spLocks/>
          </p:cNvSpPr>
          <p:nvPr/>
        </p:nvSpPr>
        <p:spPr>
          <a:xfrm>
            <a:off x="7358082" y="428604"/>
            <a:ext cx="1571636"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326 و 327</a:t>
            </a:r>
            <a:endParaRPr lang="fa-IR" b="1" dirty="0">
              <a:solidFill>
                <a:schemeClr val="tx1"/>
              </a:solidFill>
            </a:endParaRPr>
          </a:p>
        </p:txBody>
      </p:sp>
      <p:sp>
        <p:nvSpPr>
          <p:cNvPr id="6" name="سهم إلى اليسار 5"/>
          <p:cNvSpPr/>
          <p:nvPr/>
        </p:nvSpPr>
        <p:spPr>
          <a:xfrm>
            <a:off x="6357950" y="1071546"/>
            <a:ext cx="1000132" cy="1214446"/>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روایات عامه</a:t>
            </a:r>
            <a:endParaRPr lang="fa-IR" sz="1600" b="1" dirty="0" smtClean="0">
              <a:solidFill>
                <a:schemeClr val="bg1"/>
              </a:solidFill>
            </a:endParaRPr>
          </a:p>
        </p:txBody>
      </p:sp>
      <p:sp>
        <p:nvSpPr>
          <p:cNvPr id="31" name="سهم إلى اليسار 30"/>
          <p:cNvSpPr/>
          <p:nvPr/>
        </p:nvSpPr>
        <p:spPr>
          <a:xfrm>
            <a:off x="214282" y="142852"/>
            <a:ext cx="5929354" cy="57150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b="1" dirty="0" smtClean="0">
                <a:solidFill>
                  <a:srgbClr val="FFFF00"/>
                </a:solidFill>
              </a:rPr>
              <a:t>صحیحه زراره: </a:t>
            </a:r>
            <a:r>
              <a:rPr lang="fa-IR" b="1" dirty="0" smtClean="0"/>
              <a:t>إِذَا خَرَجْتَ مِنْ شَيْ‌ءٍ ثُمَّ دَخَلْتَ فِي غَيْرِهِ فَشَكُّكَ لَيْسَ بِشَيْ‌ءٍ‌ </a:t>
            </a:r>
          </a:p>
        </p:txBody>
      </p:sp>
      <p:cxnSp>
        <p:nvCxnSpPr>
          <p:cNvPr id="33" name="رابط مستقيم 32"/>
          <p:cNvCxnSpPr>
            <a:stCxn id="6" idx="1"/>
            <a:endCxn id="31" idx="3"/>
          </p:cNvCxnSpPr>
          <p:nvPr/>
        </p:nvCxnSpPr>
        <p:spPr>
          <a:xfrm rot="10800000">
            <a:off x="6143636" y="428605"/>
            <a:ext cx="214314" cy="1250165"/>
          </a:xfrm>
          <a:prstGeom prst="line">
            <a:avLst/>
          </a:prstGeom>
        </p:spPr>
        <p:style>
          <a:lnRef idx="1">
            <a:schemeClr val="accent1"/>
          </a:lnRef>
          <a:fillRef idx="0">
            <a:schemeClr val="accent1"/>
          </a:fillRef>
          <a:effectRef idx="0">
            <a:schemeClr val="accent1"/>
          </a:effectRef>
          <a:fontRef idx="minor">
            <a:schemeClr val="tx1"/>
          </a:fontRef>
        </p:style>
      </p:cxnSp>
      <p:sp>
        <p:nvSpPr>
          <p:cNvPr id="35" name="سهم إلى اليسار 34"/>
          <p:cNvSpPr/>
          <p:nvPr/>
        </p:nvSpPr>
        <p:spPr>
          <a:xfrm>
            <a:off x="214282" y="857232"/>
            <a:ext cx="5929354" cy="1000132"/>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روایت اسماعیل بن جابر: </a:t>
            </a:r>
          </a:p>
          <a:p>
            <a:pPr algn="justLow"/>
            <a:r>
              <a:rPr lang="fa-IR" b="1" dirty="0" smtClean="0"/>
              <a:t>إِنْ شَكَّ فِي الرُّكُوعِ بَعْدَ مَا سَجَدَ فَلْيَمْضِ وَ إِنْ شَكَّ فِي السُّجُودِ بَعْدَ مَا قَامَ فَلْيَمْضِ كُلُّ شَيْ‌ءٍ شَكَّ فِيهِ مِمَّا قَدْ جَاوَزَهُ وَ دَخَلَ فِي غَيْرِهِ فَلْيَمْضِ عَلَيْهِ‌ </a:t>
            </a:r>
          </a:p>
        </p:txBody>
      </p:sp>
      <p:cxnSp>
        <p:nvCxnSpPr>
          <p:cNvPr id="37" name="رابط مستقيم 36"/>
          <p:cNvCxnSpPr>
            <a:stCxn id="6" idx="1"/>
            <a:endCxn id="35" idx="3"/>
          </p:cNvCxnSpPr>
          <p:nvPr/>
        </p:nvCxnSpPr>
        <p:spPr>
          <a:xfrm rot="10800000">
            <a:off x="6143636" y="1357299"/>
            <a:ext cx="214314" cy="321471"/>
          </a:xfrm>
          <a:prstGeom prst="line">
            <a:avLst/>
          </a:prstGeom>
        </p:spPr>
        <p:style>
          <a:lnRef idx="1">
            <a:schemeClr val="accent1"/>
          </a:lnRef>
          <a:fillRef idx="0">
            <a:schemeClr val="accent1"/>
          </a:fillRef>
          <a:effectRef idx="0">
            <a:schemeClr val="accent1"/>
          </a:effectRef>
          <a:fontRef idx="minor">
            <a:schemeClr val="tx1"/>
          </a:fontRef>
        </p:style>
      </p:cxnSp>
      <p:sp>
        <p:nvSpPr>
          <p:cNvPr id="38" name="سهم إلى اليسار 37"/>
          <p:cNvSpPr/>
          <p:nvPr/>
        </p:nvSpPr>
        <p:spPr>
          <a:xfrm>
            <a:off x="214282" y="2000240"/>
            <a:ext cx="5929354" cy="57150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موثقه محمد بن مسلم: </a:t>
            </a:r>
            <a:r>
              <a:rPr lang="fa-IR" b="1" dirty="0" smtClean="0"/>
              <a:t>كُلُّ مَا شَكَكْتَ فِيهِ مِمَّا قَدْ مَضَى فَامْضِهِ كَمَا هُوَ‌ </a:t>
            </a:r>
          </a:p>
        </p:txBody>
      </p:sp>
      <p:cxnSp>
        <p:nvCxnSpPr>
          <p:cNvPr id="40" name="رابط مستقيم 39"/>
          <p:cNvCxnSpPr>
            <a:stCxn id="38" idx="3"/>
            <a:endCxn id="6" idx="1"/>
          </p:cNvCxnSpPr>
          <p:nvPr/>
        </p:nvCxnSpPr>
        <p:spPr>
          <a:xfrm flipV="1">
            <a:off x="6143636" y="1678769"/>
            <a:ext cx="214314" cy="607223"/>
          </a:xfrm>
          <a:prstGeom prst="line">
            <a:avLst/>
          </a:prstGeom>
        </p:spPr>
        <p:style>
          <a:lnRef idx="1">
            <a:schemeClr val="accent1"/>
          </a:lnRef>
          <a:fillRef idx="0">
            <a:schemeClr val="accent1"/>
          </a:fillRef>
          <a:effectRef idx="0">
            <a:schemeClr val="accent1"/>
          </a:effectRef>
          <a:fontRef idx="minor">
            <a:schemeClr val="tx1"/>
          </a:fontRef>
        </p:style>
      </p:cxnSp>
      <p:sp>
        <p:nvSpPr>
          <p:cNvPr id="44" name="سهم إلى اليسار 43"/>
          <p:cNvSpPr/>
          <p:nvPr/>
        </p:nvSpPr>
        <p:spPr>
          <a:xfrm>
            <a:off x="214282" y="2714620"/>
            <a:ext cx="5929354" cy="1000132"/>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موثقه ابن ابی یعفور: </a:t>
            </a:r>
          </a:p>
          <a:p>
            <a:pPr algn="justLow"/>
            <a:r>
              <a:rPr lang="fa-IR" b="1" dirty="0" smtClean="0"/>
              <a:t>إِذَا شَكَكْتَ فِي شَيْ‌ءٍ مِنَ الْوُضُوءِ وَ قَدْ دَخَلْتَ فِي غَيْرِهِ فَلَيْسَ شَكُّكَ بِشَيْ‌ءٍ إِنَّمَا الشَّكُّ إِذَا كُنْتَ فِي شَيْ‌ءٍ لَمْ تَجُزْهُ‌</a:t>
            </a:r>
          </a:p>
        </p:txBody>
      </p:sp>
      <p:cxnSp>
        <p:nvCxnSpPr>
          <p:cNvPr id="47" name="رابط مستقيم 46"/>
          <p:cNvCxnSpPr>
            <a:stCxn id="6" idx="1"/>
            <a:endCxn id="44" idx="3"/>
          </p:cNvCxnSpPr>
          <p:nvPr/>
        </p:nvCxnSpPr>
        <p:spPr>
          <a:xfrm rot="10800000" flipV="1">
            <a:off x="6143636" y="1678768"/>
            <a:ext cx="214314" cy="1535917"/>
          </a:xfrm>
          <a:prstGeom prst="line">
            <a:avLst/>
          </a:prstGeom>
        </p:spPr>
        <p:style>
          <a:lnRef idx="1">
            <a:schemeClr val="accent1"/>
          </a:lnRef>
          <a:fillRef idx="0">
            <a:schemeClr val="accent1"/>
          </a:fillRef>
          <a:effectRef idx="0">
            <a:schemeClr val="accent1"/>
          </a:effectRef>
          <a:fontRef idx="minor">
            <a:schemeClr val="tx1"/>
          </a:fontRef>
        </p:style>
      </p:cxnSp>
      <p:sp>
        <p:nvSpPr>
          <p:cNvPr id="49" name="سهم إلى اليسار 48"/>
          <p:cNvSpPr/>
          <p:nvPr/>
        </p:nvSpPr>
        <p:spPr>
          <a:xfrm>
            <a:off x="6357950" y="4500570"/>
            <a:ext cx="1000132" cy="1214446"/>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روایات خاصه</a:t>
            </a:r>
            <a:endParaRPr lang="fa-IR" sz="1600" b="1" dirty="0" smtClean="0">
              <a:solidFill>
                <a:schemeClr val="bg1"/>
              </a:solidFill>
            </a:endParaRPr>
          </a:p>
        </p:txBody>
      </p:sp>
      <p:sp>
        <p:nvSpPr>
          <p:cNvPr id="52" name="سهم إلى اليسار 51"/>
          <p:cNvSpPr/>
          <p:nvPr/>
        </p:nvSpPr>
        <p:spPr>
          <a:xfrm>
            <a:off x="214282" y="4000504"/>
            <a:ext cx="5929354" cy="71438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روایت زراره و فضیل: </a:t>
            </a:r>
          </a:p>
          <a:p>
            <a:pPr algn="justLow"/>
            <a:r>
              <a:rPr lang="fa-IR" b="1" dirty="0" smtClean="0"/>
              <a:t>... فَإِنْ شَكَكْتَ بَعْدَ مَا خَرَجَ‌ وَقْتُ الْفَوْتِ فَقَدْ دَخَلَ حَائِلٌ فَلَا إِعَادَةَ عَلَيْكَ ... </a:t>
            </a:r>
          </a:p>
        </p:txBody>
      </p:sp>
      <p:cxnSp>
        <p:nvCxnSpPr>
          <p:cNvPr id="53" name="رابط مستقيم 52"/>
          <p:cNvCxnSpPr>
            <a:stCxn id="49" idx="1"/>
            <a:endCxn id="52" idx="3"/>
          </p:cNvCxnSpPr>
          <p:nvPr/>
        </p:nvCxnSpPr>
        <p:spPr>
          <a:xfrm rot="10800000">
            <a:off x="6143636" y="4357695"/>
            <a:ext cx="214314" cy="750099"/>
          </a:xfrm>
          <a:prstGeom prst="line">
            <a:avLst/>
          </a:prstGeom>
        </p:spPr>
        <p:style>
          <a:lnRef idx="1">
            <a:schemeClr val="accent1"/>
          </a:lnRef>
          <a:fillRef idx="0">
            <a:schemeClr val="accent1"/>
          </a:fillRef>
          <a:effectRef idx="0">
            <a:schemeClr val="accent1"/>
          </a:effectRef>
          <a:fontRef idx="minor">
            <a:schemeClr val="tx1"/>
          </a:fontRef>
        </p:style>
      </p:cxnSp>
      <p:sp>
        <p:nvSpPr>
          <p:cNvPr id="54" name="سهم إلى اليسار 53"/>
          <p:cNvSpPr/>
          <p:nvPr/>
        </p:nvSpPr>
        <p:spPr>
          <a:xfrm>
            <a:off x="214282" y="4857760"/>
            <a:ext cx="5929354" cy="71438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روایت محمد بن مسلم: </a:t>
            </a:r>
            <a:r>
              <a:rPr lang="fa-IR" b="1" dirty="0" smtClean="0"/>
              <a:t>كُلُّ مَا مَضَى مِنْ صَلَاتِكَ وَ طَهُورِكَ فَذَكَرْتَهُ تَذَكُّراً فَأَمْضِهِ وَ لَا إِعَادَةَ عَلَيْكَ فِيهِ‌ </a:t>
            </a:r>
          </a:p>
        </p:txBody>
      </p:sp>
      <p:cxnSp>
        <p:nvCxnSpPr>
          <p:cNvPr id="55" name="رابط مستقيم 54"/>
          <p:cNvCxnSpPr>
            <a:stCxn id="54" idx="3"/>
            <a:endCxn id="49" idx="1"/>
          </p:cNvCxnSpPr>
          <p:nvPr/>
        </p:nvCxnSpPr>
        <p:spPr>
          <a:xfrm flipV="1">
            <a:off x="6143636" y="5107793"/>
            <a:ext cx="214314"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56" name="سهم إلى اليسار 55"/>
          <p:cNvSpPr/>
          <p:nvPr/>
        </p:nvSpPr>
        <p:spPr>
          <a:xfrm>
            <a:off x="214282" y="5715016"/>
            <a:ext cx="5929354" cy="71438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b="1" dirty="0" smtClean="0">
                <a:solidFill>
                  <a:srgbClr val="FFFF00"/>
                </a:solidFill>
              </a:rPr>
              <a:t>روایت بکیر بن اعین: </a:t>
            </a:r>
          </a:p>
          <a:p>
            <a:pPr algn="justLow"/>
            <a:r>
              <a:rPr lang="fa-IR" b="1" dirty="0" smtClean="0"/>
              <a:t>الرَّجُلُ يَشُكُّ بَعْدَ مَا يَتَوَضَّأُ قَالَ هُوَ حِينَ يَتَوَضَّأُ أَذْكَرُ مِنْهُ حِينَ يَشُكُّ‌</a:t>
            </a:r>
          </a:p>
        </p:txBody>
      </p:sp>
      <p:cxnSp>
        <p:nvCxnSpPr>
          <p:cNvPr id="57" name="رابط مستقيم 56"/>
          <p:cNvCxnSpPr>
            <a:stCxn id="49" idx="1"/>
            <a:endCxn id="56" idx="3"/>
          </p:cNvCxnSpPr>
          <p:nvPr/>
        </p:nvCxnSpPr>
        <p:spPr>
          <a:xfrm rot="10800000" flipV="1">
            <a:off x="6143636" y="5107792"/>
            <a:ext cx="214314" cy="964413"/>
          </a:xfrm>
          <a:prstGeom prst="line">
            <a:avLst/>
          </a:prstGeom>
        </p:spPr>
        <p:style>
          <a:lnRef idx="1">
            <a:schemeClr val="accent1"/>
          </a:lnRef>
          <a:fillRef idx="0">
            <a:schemeClr val="accent1"/>
          </a:fillRef>
          <a:effectRef idx="0">
            <a:schemeClr val="accent1"/>
          </a:effectRef>
          <a:fontRef idx="minor">
            <a:schemeClr val="tx1"/>
          </a:fontRef>
        </p:style>
      </p:cxnSp>
      <p:sp>
        <p:nvSpPr>
          <p:cNvPr id="22" name="عنصر نائب لرقم الشريحة 21"/>
          <p:cNvSpPr>
            <a:spLocks noGrp="1"/>
          </p:cNvSpPr>
          <p:nvPr>
            <p:ph type="sldNum" sz="quarter" idx="12"/>
          </p:nvPr>
        </p:nvSpPr>
        <p:spPr/>
        <p:txBody>
          <a:bodyPr/>
          <a:lstStyle/>
          <a:p>
            <a:fld id="{0B34F065-1154-456A-91E3-76DE8E75E17B}" type="slidenum">
              <a:rPr lang="ar-SA" smtClean="0"/>
              <a:pPr/>
              <a:t>27</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down)">
                                      <p:cBhvr>
                                        <p:cTn id="28" dur="500"/>
                                        <p:tgtEl>
                                          <p:spTgt spid="3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down)">
                                      <p:cBhvr>
                                        <p:cTn id="33" dur="500"/>
                                        <p:tgtEl>
                                          <p:spTgt spid="3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down)">
                                      <p:cBhvr>
                                        <p:cTn id="36" dur="500"/>
                                        <p:tgtEl>
                                          <p:spTgt spid="3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down)">
                                      <p:cBhvr>
                                        <p:cTn id="41" dur="500"/>
                                        <p:tgtEl>
                                          <p:spTgt spid="40"/>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down)">
                                      <p:cBhvr>
                                        <p:cTn id="44" dur="5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down)">
                                      <p:cBhvr>
                                        <p:cTn id="49" dur="500"/>
                                        <p:tgtEl>
                                          <p:spTgt spid="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down)">
                                      <p:cBhvr>
                                        <p:cTn id="52" dur="5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ppt_x"/>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9"/>
                                        </p:tgtEl>
                                        <p:attrNameLst>
                                          <p:attrName>style.visibility</p:attrName>
                                        </p:attrNameLst>
                                      </p:cBhvr>
                                      <p:to>
                                        <p:strVal val="visible"/>
                                      </p:to>
                                    </p:set>
                                    <p:anim calcmode="lin" valueType="num">
                                      <p:cBhvr additive="base">
                                        <p:cTn id="61" dur="500" fill="hold"/>
                                        <p:tgtEl>
                                          <p:spTgt spid="49"/>
                                        </p:tgtEl>
                                        <p:attrNameLst>
                                          <p:attrName>ppt_x</p:attrName>
                                        </p:attrNameLst>
                                      </p:cBhvr>
                                      <p:tavLst>
                                        <p:tav tm="0">
                                          <p:val>
                                            <p:strVal val="#ppt_x"/>
                                          </p:val>
                                        </p:tav>
                                        <p:tav tm="100000">
                                          <p:val>
                                            <p:strVal val="#ppt_x"/>
                                          </p:val>
                                        </p:tav>
                                      </p:tavLst>
                                    </p:anim>
                                    <p:anim calcmode="lin" valueType="num">
                                      <p:cBhvr additive="base">
                                        <p:cTn id="6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wipe(down)">
                                      <p:cBhvr>
                                        <p:cTn id="67" dur="500"/>
                                        <p:tgtEl>
                                          <p:spTgt spid="53"/>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wipe(down)">
                                      <p:cBhvr>
                                        <p:cTn id="70" dur="500"/>
                                        <p:tgtEl>
                                          <p:spTgt spid="5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down)">
                                      <p:cBhvr>
                                        <p:cTn id="75" dur="500"/>
                                        <p:tgtEl>
                                          <p:spTgt spid="55"/>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wipe(down)">
                                      <p:cBhvr>
                                        <p:cTn id="78" dur="500"/>
                                        <p:tgtEl>
                                          <p:spTgt spid="54"/>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down)">
                                      <p:cBhvr>
                                        <p:cTn id="83" dur="500"/>
                                        <p:tgtEl>
                                          <p:spTgt spid="57"/>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wipe(down)">
                                      <p:cBhvr>
                                        <p:cTn id="86"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6" grpId="0" animBg="1"/>
      <p:bldP spid="31" grpId="0" animBg="1"/>
      <p:bldP spid="35" grpId="0" animBg="1"/>
      <p:bldP spid="38" grpId="0" animBg="1"/>
      <p:bldP spid="44" grpId="0" animBg="1"/>
      <p:bldP spid="49" grpId="0" animBg="1"/>
      <p:bldP spid="52" grpId="0" animBg="1"/>
      <p:bldP spid="54" grpId="0" animBg="1"/>
      <p:bldP spid="5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28</a:t>
            </a:fld>
            <a:endParaRPr lang="ar-SA"/>
          </a:p>
        </p:txBody>
      </p:sp>
      <p:sp>
        <p:nvSpPr>
          <p:cNvPr id="6" name="عنوان 1"/>
          <p:cNvSpPr txBox="1">
            <a:spLocks/>
          </p:cNvSpPr>
          <p:nvPr/>
        </p:nvSpPr>
        <p:spPr>
          <a:xfrm>
            <a:off x="7929586" y="214290"/>
            <a:ext cx="100013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329</a:t>
            </a:r>
            <a:endParaRPr lang="fa-IR" b="1" dirty="0">
              <a:solidFill>
                <a:schemeClr val="tx1"/>
              </a:solidFill>
            </a:endParaRPr>
          </a:p>
        </p:txBody>
      </p:sp>
      <p:sp>
        <p:nvSpPr>
          <p:cNvPr id="9" name="سهم إلى اليسار 8"/>
          <p:cNvSpPr/>
          <p:nvPr/>
        </p:nvSpPr>
        <p:spPr>
          <a:xfrm>
            <a:off x="142844" y="142852"/>
            <a:ext cx="7215238" cy="50006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t>مقصود از </a:t>
            </a:r>
            <a:r>
              <a:rPr lang="fa-IR" sz="2000" b="1" dirty="0" smtClean="0">
                <a:solidFill>
                  <a:srgbClr val="FFFF00"/>
                </a:solidFill>
              </a:rPr>
              <a:t>شک در شیء </a:t>
            </a:r>
            <a:r>
              <a:rPr lang="fa-IR" sz="2000" b="1" dirty="0" smtClean="0"/>
              <a:t>که در موضوع قاعده فراغ و تجاوز اخذ شده چیست؟</a:t>
            </a:r>
            <a:endParaRPr lang="fa-IR" sz="2000" b="1" dirty="0">
              <a:solidFill>
                <a:srgbClr val="FFFF00"/>
              </a:solidFill>
            </a:endParaRPr>
          </a:p>
        </p:txBody>
      </p:sp>
      <p:sp>
        <p:nvSpPr>
          <p:cNvPr id="21" name="سهم إلى اليسار 20"/>
          <p:cNvSpPr/>
          <p:nvPr/>
        </p:nvSpPr>
        <p:spPr>
          <a:xfrm>
            <a:off x="7715272" y="1285860"/>
            <a:ext cx="1285884"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شواهد روایی</a:t>
            </a:r>
            <a:endParaRPr lang="fa-IR" sz="2000" b="1" dirty="0"/>
          </a:p>
        </p:txBody>
      </p:sp>
      <p:cxnSp>
        <p:nvCxnSpPr>
          <p:cNvPr id="22" name="رابط مستقيم 21"/>
          <p:cNvCxnSpPr>
            <a:stCxn id="21" idx="1"/>
            <a:endCxn id="24" idx="3"/>
          </p:cNvCxnSpPr>
          <p:nvPr/>
        </p:nvCxnSpPr>
        <p:spPr>
          <a:xfrm rot="10800000">
            <a:off x="7429520" y="1178703"/>
            <a:ext cx="285752"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a:stCxn id="21" idx="1"/>
            <a:endCxn id="25" idx="3"/>
          </p:cNvCxnSpPr>
          <p:nvPr/>
        </p:nvCxnSpPr>
        <p:spPr>
          <a:xfrm rot="10800000" flipV="1">
            <a:off x="7429520" y="2107397"/>
            <a:ext cx="285752"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24" name="سهم إلى اليسار 23"/>
          <p:cNvSpPr/>
          <p:nvPr/>
        </p:nvSpPr>
        <p:spPr>
          <a:xfrm>
            <a:off x="5357818" y="714356"/>
            <a:ext cx="2071702" cy="928694"/>
          </a:xfrm>
          <a:prstGeom prst="leftArrow">
            <a:avLst>
              <a:gd name="adj1" fmla="val 77927"/>
              <a:gd name="adj2" fmla="val 2625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-كُلُّ شَيْ‌ءٍ شَكَّ فِيهِ</a:t>
            </a:r>
          </a:p>
          <a:p>
            <a:pPr algn="ctr"/>
            <a:r>
              <a:rPr lang="fa-IR" b="1" dirty="0" smtClean="0"/>
              <a:t>-كُلُّ مَا شَكَكْتَ فِيهِ</a:t>
            </a:r>
            <a:endParaRPr lang="fa-IR" b="1" dirty="0" smtClean="0">
              <a:solidFill>
                <a:schemeClr val="bg1"/>
              </a:solidFill>
            </a:endParaRPr>
          </a:p>
        </p:txBody>
      </p:sp>
      <p:sp>
        <p:nvSpPr>
          <p:cNvPr id="25" name="سهم إلى اليسار 24"/>
          <p:cNvSpPr/>
          <p:nvPr/>
        </p:nvSpPr>
        <p:spPr>
          <a:xfrm>
            <a:off x="5357818" y="1643050"/>
            <a:ext cx="2071702" cy="1785950"/>
          </a:xfrm>
          <a:prstGeom prst="leftArrow">
            <a:avLst>
              <a:gd name="adj1" fmla="val 77927"/>
              <a:gd name="adj2" fmla="val 1538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b="1" dirty="0" smtClean="0"/>
              <a:t>1- خَرَجْتَ مِنْ شَيْ‌ءٍ</a:t>
            </a:r>
          </a:p>
          <a:p>
            <a:pPr algn="justLow"/>
            <a:r>
              <a:rPr lang="fa-IR" sz="1600" b="1" dirty="0" smtClean="0"/>
              <a:t>2- مِمَّا قَدْ جَاوَزَهُ </a:t>
            </a:r>
          </a:p>
          <a:p>
            <a:pPr algn="justLow"/>
            <a:r>
              <a:rPr lang="fa-IR" sz="1600" b="1" dirty="0" smtClean="0"/>
              <a:t>3- مِمَّا قَدْ مَضَى </a:t>
            </a:r>
          </a:p>
          <a:p>
            <a:pPr algn="justLow"/>
            <a:r>
              <a:rPr lang="fa-IR" sz="1600" b="1" dirty="0" smtClean="0"/>
              <a:t>4- إِنَّمَا الشَّكُّ إِذَا كُنْتَ فِي شَيْ‌ءٍ لَمْ تَجُزْهُ‌</a:t>
            </a:r>
            <a:endParaRPr lang="fa-IR" sz="1600" b="1" dirty="0" smtClean="0">
              <a:solidFill>
                <a:schemeClr val="bg1"/>
              </a:solidFill>
            </a:endParaRPr>
          </a:p>
        </p:txBody>
      </p:sp>
      <p:sp>
        <p:nvSpPr>
          <p:cNvPr id="29" name="مستطيل مستدير الزوايا 28"/>
          <p:cNvSpPr/>
          <p:nvPr/>
        </p:nvSpPr>
        <p:spPr>
          <a:xfrm>
            <a:off x="500034" y="928670"/>
            <a:ext cx="4786346" cy="500066"/>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600" b="1" dirty="0" smtClean="0">
                <a:solidFill>
                  <a:schemeClr val="bg1"/>
                </a:solidFill>
              </a:rPr>
              <a:t>از جهت لغوی و عرفی ظهور دارد در : شک در </a:t>
            </a:r>
            <a:r>
              <a:rPr lang="fa-IR" sz="1600" b="1" dirty="0" smtClean="0">
                <a:solidFill>
                  <a:srgbClr val="FFFF00"/>
                </a:solidFill>
              </a:rPr>
              <a:t>اصل وجود شیء </a:t>
            </a:r>
            <a:endParaRPr lang="fa-IR" sz="1600" dirty="0">
              <a:solidFill>
                <a:srgbClr val="FFFF00"/>
              </a:solidFill>
            </a:endParaRPr>
          </a:p>
        </p:txBody>
      </p:sp>
      <p:sp>
        <p:nvSpPr>
          <p:cNvPr id="31" name="مستطيل مستدير الزوايا 30"/>
          <p:cNvSpPr/>
          <p:nvPr/>
        </p:nvSpPr>
        <p:spPr>
          <a:xfrm>
            <a:off x="428596" y="2285992"/>
            <a:ext cx="4857784" cy="500066"/>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600" b="1" dirty="0" smtClean="0">
                <a:solidFill>
                  <a:schemeClr val="bg1"/>
                </a:solidFill>
              </a:rPr>
              <a:t>قرینه است برای : شک در </a:t>
            </a:r>
            <a:r>
              <a:rPr lang="fa-IR" sz="1600" b="1" dirty="0" smtClean="0">
                <a:solidFill>
                  <a:srgbClr val="FFFF00"/>
                </a:solidFill>
              </a:rPr>
              <a:t>صحت شیء با قطع نظر از اصل وجود آن </a:t>
            </a:r>
            <a:endParaRPr lang="fa-IR" sz="1600" dirty="0">
              <a:solidFill>
                <a:srgbClr val="FFFF00"/>
              </a:solidFill>
            </a:endParaRPr>
          </a:p>
        </p:txBody>
      </p:sp>
      <p:sp>
        <p:nvSpPr>
          <p:cNvPr id="39" name="سهم إلى اليسار 38"/>
          <p:cNvSpPr/>
          <p:nvPr/>
        </p:nvSpPr>
        <p:spPr>
          <a:xfrm>
            <a:off x="7572396" y="3929066"/>
            <a:ext cx="1428760" cy="2214578"/>
          </a:xfrm>
          <a:prstGeom prst="leftArrow">
            <a:avLst>
              <a:gd name="adj1" fmla="val 86563"/>
              <a:gd name="adj2" fmla="val 26358"/>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b="1" dirty="0" smtClean="0"/>
              <a:t>صورتهایی که می توان برای مقصود شارع تصور کرد </a:t>
            </a:r>
          </a:p>
        </p:txBody>
      </p:sp>
      <p:cxnSp>
        <p:nvCxnSpPr>
          <p:cNvPr id="40" name="رابط مستقيم 39"/>
          <p:cNvCxnSpPr>
            <a:stCxn id="39" idx="1"/>
            <a:endCxn id="42" idx="3"/>
          </p:cNvCxnSpPr>
          <p:nvPr/>
        </p:nvCxnSpPr>
        <p:spPr>
          <a:xfrm rot="10800000">
            <a:off x="7358082" y="4107661"/>
            <a:ext cx="214314"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a:stCxn id="39" idx="1"/>
            <a:endCxn id="53" idx="3"/>
          </p:cNvCxnSpPr>
          <p:nvPr/>
        </p:nvCxnSpPr>
        <p:spPr>
          <a:xfrm rot="10800000" flipV="1">
            <a:off x="7215206" y="5036355"/>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42" name="سهم إلى اليسار 41"/>
          <p:cNvSpPr/>
          <p:nvPr/>
        </p:nvSpPr>
        <p:spPr>
          <a:xfrm>
            <a:off x="6072198" y="3643314"/>
            <a:ext cx="1285884" cy="928694"/>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معنای اول مراد باشد  </a:t>
            </a:r>
            <a:endParaRPr lang="fa-IR" b="1" dirty="0" smtClean="0">
              <a:solidFill>
                <a:schemeClr val="bg1"/>
              </a:solidFill>
            </a:endParaRPr>
          </a:p>
        </p:txBody>
      </p:sp>
      <p:sp>
        <p:nvSpPr>
          <p:cNvPr id="53" name="سهم إلى اليسار 52"/>
          <p:cNvSpPr/>
          <p:nvPr/>
        </p:nvSpPr>
        <p:spPr>
          <a:xfrm>
            <a:off x="5929322" y="4643446"/>
            <a:ext cx="1285884" cy="928694"/>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معنای دوم مراد باشد  </a:t>
            </a:r>
            <a:endParaRPr lang="fa-IR" b="1" dirty="0" smtClean="0">
              <a:solidFill>
                <a:schemeClr val="bg1"/>
              </a:solidFill>
            </a:endParaRPr>
          </a:p>
        </p:txBody>
      </p:sp>
      <p:sp>
        <p:nvSpPr>
          <p:cNvPr id="54" name="سهم إلى اليسار 53"/>
          <p:cNvSpPr/>
          <p:nvPr/>
        </p:nvSpPr>
        <p:spPr>
          <a:xfrm>
            <a:off x="5715008" y="5572140"/>
            <a:ext cx="1643074" cy="928694"/>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معنای اعم از هر دو  مراد باشد  </a:t>
            </a:r>
            <a:endParaRPr lang="fa-IR" b="1" dirty="0" smtClean="0">
              <a:solidFill>
                <a:schemeClr val="bg1"/>
              </a:solidFill>
            </a:endParaRPr>
          </a:p>
        </p:txBody>
      </p:sp>
      <p:cxnSp>
        <p:nvCxnSpPr>
          <p:cNvPr id="58" name="رابط مستقيم 57"/>
          <p:cNvCxnSpPr>
            <a:stCxn id="39" idx="1"/>
            <a:endCxn id="54" idx="3"/>
          </p:cNvCxnSpPr>
          <p:nvPr/>
        </p:nvCxnSpPr>
        <p:spPr>
          <a:xfrm rot="10800000" flipV="1">
            <a:off x="7358082" y="5036355"/>
            <a:ext cx="214314"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59" name="مستطيل مستدير الزوايا 58"/>
          <p:cNvSpPr/>
          <p:nvPr/>
        </p:nvSpPr>
        <p:spPr>
          <a:xfrm>
            <a:off x="214282" y="5715016"/>
            <a:ext cx="5429288" cy="642942"/>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t>اراده چنین معنای اعمی از یک استعمال صحیح نیست. </a:t>
            </a:r>
          </a:p>
          <a:p>
            <a:r>
              <a:rPr lang="fa-IR" sz="1600" b="1" dirty="0" smtClean="0"/>
              <a:t>(استعمال لفظ در اکثر از یک معنا پیش می آید.)</a:t>
            </a:r>
            <a:endParaRPr lang="fa-IR" sz="1400" b="1" dirty="0" smtClean="0"/>
          </a:p>
        </p:txBody>
      </p:sp>
      <p:sp>
        <p:nvSpPr>
          <p:cNvPr id="62" name="مستطيل مستدير الزوايا 61"/>
          <p:cNvSpPr/>
          <p:nvPr/>
        </p:nvSpPr>
        <p:spPr>
          <a:xfrm>
            <a:off x="214282" y="4857760"/>
            <a:ext cx="5643602" cy="500066"/>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t>با موارد ظاهر در معنای اول منافات دارد</a:t>
            </a:r>
            <a:endParaRPr lang="fa-IR" sz="1400" b="1" dirty="0" smtClean="0"/>
          </a:p>
        </p:txBody>
      </p:sp>
      <p:sp>
        <p:nvSpPr>
          <p:cNvPr id="63" name="مستطيل مستدير الزوايا 62"/>
          <p:cNvSpPr/>
          <p:nvPr/>
        </p:nvSpPr>
        <p:spPr>
          <a:xfrm>
            <a:off x="3000364" y="3786190"/>
            <a:ext cx="3000396" cy="571504"/>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u="sng" dirty="0" smtClean="0"/>
              <a:t>این معنا متعین است</a:t>
            </a:r>
            <a:r>
              <a:rPr lang="fa-IR" sz="1600" b="1" dirty="0" smtClean="0"/>
              <a:t> گر چه درباره شواهد روایی خلاف آن باید توجیهاتی بیان کرد:</a:t>
            </a:r>
            <a:endParaRPr lang="fa-IR" sz="1400" b="1" dirty="0" smtClean="0"/>
          </a:p>
        </p:txBody>
      </p:sp>
      <p:sp>
        <p:nvSpPr>
          <p:cNvPr id="64" name="مستطيل مستدير الزوايا 63"/>
          <p:cNvSpPr/>
          <p:nvPr/>
        </p:nvSpPr>
        <p:spPr>
          <a:xfrm>
            <a:off x="214282" y="3286124"/>
            <a:ext cx="2714644" cy="1428760"/>
          </a:xfrm>
          <a:prstGeom prst="roundRect">
            <a:avLst>
              <a:gd name="adj" fmla="val 5387"/>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buFontTx/>
              <a:buChar char="-"/>
            </a:pPr>
            <a:r>
              <a:rPr lang="fa-IR" sz="1400" b="1" dirty="0" smtClean="0">
                <a:solidFill>
                  <a:srgbClr val="FFFF00"/>
                </a:solidFill>
              </a:rPr>
              <a:t>شاهد 1 و 2: </a:t>
            </a:r>
            <a:r>
              <a:rPr lang="fa-IR" sz="1400" b="1" dirty="0" smtClean="0"/>
              <a:t>مقصود خروج و تجاوز از محل شیء باشد نه خود شیء</a:t>
            </a:r>
          </a:p>
          <a:p>
            <a:pPr algn="justLow">
              <a:buFontTx/>
              <a:buChar char="-"/>
            </a:pPr>
            <a:r>
              <a:rPr lang="fa-IR" sz="1400" b="1" dirty="0" smtClean="0">
                <a:solidFill>
                  <a:srgbClr val="FFFF00"/>
                </a:solidFill>
              </a:rPr>
              <a:t>شاهد3: </a:t>
            </a:r>
            <a:r>
              <a:rPr lang="fa-IR" sz="1400" b="1" dirty="0" smtClean="0"/>
              <a:t>یعنی بنا را بر وقوع بگذار</a:t>
            </a:r>
          </a:p>
          <a:p>
            <a:pPr algn="justLow">
              <a:buFontTx/>
              <a:buChar char="-"/>
            </a:pPr>
            <a:r>
              <a:rPr lang="fa-IR" sz="1400" b="1" dirty="0" smtClean="0">
                <a:solidFill>
                  <a:srgbClr val="FFFF00"/>
                </a:solidFill>
              </a:rPr>
              <a:t>شاهد 4: </a:t>
            </a:r>
            <a:r>
              <a:rPr lang="fa-IR" sz="1400" b="1" dirty="0" smtClean="0"/>
              <a:t>موردش وضوء است که امری بسیط در نظر شارع است و اساسا معنای دوم در آن متصور نمی شود. </a:t>
            </a:r>
            <a:endParaRPr lang="fa-IR" sz="14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1">
                                            <p:bg/>
                                          </p:spTgt>
                                        </p:tgtEl>
                                        <p:attrNameLst>
                                          <p:attrName>style.visibility</p:attrName>
                                        </p:attrNameLst>
                                      </p:cBhvr>
                                      <p:to>
                                        <p:strVal val="visible"/>
                                      </p:to>
                                    </p:set>
                                    <p:animEffect transition="in" filter="wipe(down)">
                                      <p:cBhvr>
                                        <p:cTn id="15" dur="500"/>
                                        <p:tgtEl>
                                          <p:spTgt spid="21">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1">
                                            <p:txEl>
                                              <p:pRg st="0" end="0"/>
                                            </p:txEl>
                                          </p:spTgt>
                                        </p:tgtEl>
                                        <p:attrNameLst>
                                          <p:attrName>style.visibility</p:attrName>
                                        </p:attrNameLst>
                                      </p:cBhvr>
                                      <p:to>
                                        <p:strVal val="visible"/>
                                      </p:to>
                                    </p:set>
                                    <p:animEffect transition="in" filter="wipe(down)">
                                      <p:cBhvr>
                                        <p:cTn id="18" dur="5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down)">
                                      <p:cBhvr>
                                        <p:cTn id="23" dur="500"/>
                                        <p:tgtEl>
                                          <p:spTgt spid="2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down)">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9">
                                            <p:bg/>
                                          </p:spTgt>
                                        </p:tgtEl>
                                        <p:attrNameLst>
                                          <p:attrName>style.visibility</p:attrName>
                                        </p:attrNameLst>
                                      </p:cBhvr>
                                      <p:to>
                                        <p:strVal val="visible"/>
                                      </p:to>
                                    </p:set>
                                    <p:animEffect transition="in" filter="wipe(down)">
                                      <p:cBhvr>
                                        <p:cTn id="31" dur="500"/>
                                        <p:tgtEl>
                                          <p:spTgt spid="29">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9">
                                            <p:txEl>
                                              <p:pRg st="0" end="0"/>
                                            </p:txEl>
                                          </p:spTgt>
                                        </p:tgtEl>
                                        <p:attrNameLst>
                                          <p:attrName>style.visibility</p:attrName>
                                        </p:attrNameLst>
                                      </p:cBhvr>
                                      <p:to>
                                        <p:strVal val="visible"/>
                                      </p:to>
                                    </p:set>
                                    <p:animEffect transition="in" filter="wipe(down)">
                                      <p:cBhvr>
                                        <p:cTn id="34" dur="500"/>
                                        <p:tgtEl>
                                          <p:spTgt spid="2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down)">
                                      <p:cBhvr>
                                        <p:cTn id="39" dur="500"/>
                                        <p:tgtEl>
                                          <p:spTgt spid="2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down)">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1">
                                            <p:bg/>
                                          </p:spTgt>
                                        </p:tgtEl>
                                        <p:attrNameLst>
                                          <p:attrName>style.visibility</p:attrName>
                                        </p:attrNameLst>
                                      </p:cBhvr>
                                      <p:to>
                                        <p:strVal val="visible"/>
                                      </p:to>
                                    </p:set>
                                    <p:animEffect transition="in" filter="wipe(down)">
                                      <p:cBhvr>
                                        <p:cTn id="47" dur="500"/>
                                        <p:tgtEl>
                                          <p:spTgt spid="31">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1">
                                            <p:txEl>
                                              <p:pRg st="0" end="0"/>
                                            </p:txEl>
                                          </p:spTgt>
                                        </p:tgtEl>
                                        <p:attrNameLst>
                                          <p:attrName>style.visibility</p:attrName>
                                        </p:attrNameLst>
                                      </p:cBhvr>
                                      <p:to>
                                        <p:strVal val="visible"/>
                                      </p:to>
                                    </p:set>
                                    <p:animEffect transition="in" filter="wipe(down)">
                                      <p:cBhvr>
                                        <p:cTn id="50" dur="500"/>
                                        <p:tgtEl>
                                          <p:spTgt spid="31">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9">
                                            <p:bg/>
                                          </p:spTgt>
                                        </p:tgtEl>
                                        <p:attrNameLst>
                                          <p:attrName>style.visibility</p:attrName>
                                        </p:attrNameLst>
                                      </p:cBhvr>
                                      <p:to>
                                        <p:strVal val="visible"/>
                                      </p:to>
                                    </p:set>
                                    <p:animEffect transition="in" filter="wipe(down)">
                                      <p:cBhvr>
                                        <p:cTn id="55" dur="500"/>
                                        <p:tgtEl>
                                          <p:spTgt spid="39">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9">
                                            <p:txEl>
                                              <p:pRg st="0" end="0"/>
                                            </p:txEl>
                                          </p:spTgt>
                                        </p:tgtEl>
                                        <p:attrNameLst>
                                          <p:attrName>style.visibility</p:attrName>
                                        </p:attrNameLst>
                                      </p:cBhvr>
                                      <p:to>
                                        <p:strVal val="visible"/>
                                      </p:to>
                                    </p:set>
                                    <p:animEffect transition="in" filter="wipe(down)">
                                      <p:cBhvr>
                                        <p:cTn id="58" dur="500"/>
                                        <p:tgtEl>
                                          <p:spTgt spid="3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500" fill="hold"/>
                                        <p:tgtEl>
                                          <p:spTgt spid="40"/>
                                        </p:tgtEl>
                                        <p:attrNameLst>
                                          <p:attrName>ppt_x</p:attrName>
                                        </p:attrNameLst>
                                      </p:cBhvr>
                                      <p:tavLst>
                                        <p:tav tm="0">
                                          <p:val>
                                            <p:strVal val="#ppt_x"/>
                                          </p:val>
                                        </p:tav>
                                        <p:tav tm="100000">
                                          <p:val>
                                            <p:strVal val="#ppt_x"/>
                                          </p:val>
                                        </p:tav>
                                      </p:tavLst>
                                    </p:anim>
                                    <p:anim calcmode="lin" valueType="num">
                                      <p:cBhvr additive="base">
                                        <p:cTn id="64" dur="500" fill="hold"/>
                                        <p:tgtEl>
                                          <p:spTgt spid="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 calcmode="lin" valueType="num">
                                      <p:cBhvr additive="base">
                                        <p:cTn id="67" dur="500" fill="hold"/>
                                        <p:tgtEl>
                                          <p:spTgt spid="42"/>
                                        </p:tgtEl>
                                        <p:attrNameLst>
                                          <p:attrName>ppt_x</p:attrName>
                                        </p:attrNameLst>
                                      </p:cBhvr>
                                      <p:tavLst>
                                        <p:tav tm="0">
                                          <p:val>
                                            <p:strVal val="#ppt_x"/>
                                          </p:val>
                                        </p:tav>
                                        <p:tav tm="100000">
                                          <p:val>
                                            <p:strVal val="#ppt_x"/>
                                          </p:val>
                                        </p:tav>
                                      </p:tavLst>
                                    </p:anim>
                                    <p:anim calcmode="lin" valueType="num">
                                      <p:cBhvr additive="base">
                                        <p:cTn id="6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additive="base">
                                        <p:cTn id="77" dur="500" fill="hold"/>
                                        <p:tgtEl>
                                          <p:spTgt spid="53"/>
                                        </p:tgtEl>
                                        <p:attrNameLst>
                                          <p:attrName>ppt_x</p:attrName>
                                        </p:attrNameLst>
                                      </p:cBhvr>
                                      <p:tavLst>
                                        <p:tav tm="0">
                                          <p:val>
                                            <p:strVal val="#ppt_x"/>
                                          </p:val>
                                        </p:tav>
                                        <p:tav tm="100000">
                                          <p:val>
                                            <p:strVal val="#ppt_x"/>
                                          </p:val>
                                        </p:tav>
                                      </p:tavLst>
                                    </p:anim>
                                    <p:anim calcmode="lin" valueType="num">
                                      <p:cBhvr additive="base">
                                        <p:cTn id="7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58"/>
                                        </p:tgtEl>
                                        <p:attrNameLst>
                                          <p:attrName>style.visibility</p:attrName>
                                        </p:attrNameLst>
                                      </p:cBhvr>
                                      <p:to>
                                        <p:strVal val="visible"/>
                                      </p:to>
                                    </p:set>
                                    <p:anim calcmode="lin" valueType="num">
                                      <p:cBhvr additive="base">
                                        <p:cTn id="83" dur="500" fill="hold"/>
                                        <p:tgtEl>
                                          <p:spTgt spid="58"/>
                                        </p:tgtEl>
                                        <p:attrNameLst>
                                          <p:attrName>ppt_x</p:attrName>
                                        </p:attrNameLst>
                                      </p:cBhvr>
                                      <p:tavLst>
                                        <p:tav tm="0">
                                          <p:val>
                                            <p:strVal val="#ppt_x"/>
                                          </p:val>
                                        </p:tav>
                                        <p:tav tm="100000">
                                          <p:val>
                                            <p:strVal val="#ppt_x"/>
                                          </p:val>
                                        </p:tav>
                                      </p:tavLst>
                                    </p:anim>
                                    <p:anim calcmode="lin" valueType="num">
                                      <p:cBhvr additive="base">
                                        <p:cTn id="84" dur="500" fill="hold"/>
                                        <p:tgtEl>
                                          <p:spTgt spid="5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4"/>
                                        </p:tgtEl>
                                        <p:attrNameLst>
                                          <p:attrName>style.visibility</p:attrName>
                                        </p:attrNameLst>
                                      </p:cBhvr>
                                      <p:to>
                                        <p:strVal val="visible"/>
                                      </p:to>
                                    </p:set>
                                    <p:anim calcmode="lin" valueType="num">
                                      <p:cBhvr additive="base">
                                        <p:cTn id="87" dur="500" fill="hold"/>
                                        <p:tgtEl>
                                          <p:spTgt spid="54"/>
                                        </p:tgtEl>
                                        <p:attrNameLst>
                                          <p:attrName>ppt_x</p:attrName>
                                        </p:attrNameLst>
                                      </p:cBhvr>
                                      <p:tavLst>
                                        <p:tav tm="0">
                                          <p:val>
                                            <p:strVal val="#ppt_x"/>
                                          </p:val>
                                        </p:tav>
                                        <p:tav tm="100000">
                                          <p:val>
                                            <p:strVal val="#ppt_x"/>
                                          </p:val>
                                        </p:tav>
                                      </p:tavLst>
                                    </p:anim>
                                    <p:anim calcmode="lin" valueType="num">
                                      <p:cBhvr additive="base">
                                        <p:cTn id="8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59">
                                            <p:bg/>
                                          </p:spTgt>
                                        </p:tgtEl>
                                        <p:attrNameLst>
                                          <p:attrName>style.visibility</p:attrName>
                                        </p:attrNameLst>
                                      </p:cBhvr>
                                      <p:to>
                                        <p:strVal val="visible"/>
                                      </p:to>
                                    </p:set>
                                    <p:animEffect transition="in" filter="wipe(down)">
                                      <p:cBhvr>
                                        <p:cTn id="93" dur="500"/>
                                        <p:tgtEl>
                                          <p:spTgt spid="59">
                                            <p:bg/>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59">
                                            <p:txEl>
                                              <p:pRg st="0" end="0"/>
                                            </p:txEl>
                                          </p:spTgt>
                                        </p:tgtEl>
                                        <p:attrNameLst>
                                          <p:attrName>style.visibility</p:attrName>
                                        </p:attrNameLst>
                                      </p:cBhvr>
                                      <p:to>
                                        <p:strVal val="visible"/>
                                      </p:to>
                                    </p:set>
                                    <p:animEffect transition="in" filter="wipe(down)">
                                      <p:cBhvr>
                                        <p:cTn id="96" dur="500"/>
                                        <p:tgtEl>
                                          <p:spTgt spid="59">
                                            <p:txEl>
                                              <p:pRg st="0" end="0"/>
                                            </p:tx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59">
                                            <p:txEl>
                                              <p:pRg st="1" end="1"/>
                                            </p:txEl>
                                          </p:spTgt>
                                        </p:tgtEl>
                                        <p:attrNameLst>
                                          <p:attrName>style.visibility</p:attrName>
                                        </p:attrNameLst>
                                      </p:cBhvr>
                                      <p:to>
                                        <p:strVal val="visible"/>
                                      </p:to>
                                    </p:set>
                                    <p:animEffect transition="in" filter="wipe(down)">
                                      <p:cBhvr>
                                        <p:cTn id="99" dur="500"/>
                                        <p:tgtEl>
                                          <p:spTgt spid="59">
                                            <p:txEl>
                                              <p:pRg st="1" end="1"/>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62">
                                            <p:bg/>
                                          </p:spTgt>
                                        </p:tgtEl>
                                        <p:attrNameLst>
                                          <p:attrName>style.visibility</p:attrName>
                                        </p:attrNameLst>
                                      </p:cBhvr>
                                      <p:to>
                                        <p:strVal val="visible"/>
                                      </p:to>
                                    </p:set>
                                    <p:animEffect transition="in" filter="wipe(down)">
                                      <p:cBhvr>
                                        <p:cTn id="104" dur="500"/>
                                        <p:tgtEl>
                                          <p:spTgt spid="62">
                                            <p:bg/>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62">
                                            <p:txEl>
                                              <p:pRg st="0" end="0"/>
                                            </p:txEl>
                                          </p:spTgt>
                                        </p:tgtEl>
                                        <p:attrNameLst>
                                          <p:attrName>style.visibility</p:attrName>
                                        </p:attrNameLst>
                                      </p:cBhvr>
                                      <p:to>
                                        <p:strVal val="visible"/>
                                      </p:to>
                                    </p:set>
                                    <p:animEffect transition="in" filter="wipe(down)">
                                      <p:cBhvr>
                                        <p:cTn id="107" dur="500"/>
                                        <p:tgtEl>
                                          <p:spTgt spid="62">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63">
                                            <p:bg/>
                                          </p:spTgt>
                                        </p:tgtEl>
                                        <p:attrNameLst>
                                          <p:attrName>style.visibility</p:attrName>
                                        </p:attrNameLst>
                                      </p:cBhvr>
                                      <p:to>
                                        <p:strVal val="visible"/>
                                      </p:to>
                                    </p:set>
                                    <p:animEffect transition="in" filter="wipe(down)">
                                      <p:cBhvr>
                                        <p:cTn id="112" dur="500"/>
                                        <p:tgtEl>
                                          <p:spTgt spid="63">
                                            <p:bg/>
                                          </p:spTgt>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63">
                                            <p:txEl>
                                              <p:pRg st="0" end="0"/>
                                            </p:txEl>
                                          </p:spTgt>
                                        </p:tgtEl>
                                        <p:attrNameLst>
                                          <p:attrName>style.visibility</p:attrName>
                                        </p:attrNameLst>
                                      </p:cBhvr>
                                      <p:to>
                                        <p:strVal val="visible"/>
                                      </p:to>
                                    </p:set>
                                    <p:animEffect transition="in" filter="wipe(down)">
                                      <p:cBhvr>
                                        <p:cTn id="115" dur="500"/>
                                        <p:tgtEl>
                                          <p:spTgt spid="63">
                                            <p:txEl>
                                              <p:pRg st="0" end="0"/>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64">
                                            <p:bg/>
                                          </p:spTgt>
                                        </p:tgtEl>
                                        <p:attrNameLst>
                                          <p:attrName>style.visibility</p:attrName>
                                        </p:attrNameLst>
                                      </p:cBhvr>
                                      <p:to>
                                        <p:strVal val="visible"/>
                                      </p:to>
                                    </p:set>
                                    <p:animEffect transition="in" filter="wipe(down)">
                                      <p:cBhvr>
                                        <p:cTn id="120" dur="500"/>
                                        <p:tgtEl>
                                          <p:spTgt spid="64">
                                            <p:bg/>
                                          </p:spTgt>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64">
                                            <p:txEl>
                                              <p:pRg st="0" end="0"/>
                                            </p:txEl>
                                          </p:spTgt>
                                        </p:tgtEl>
                                        <p:attrNameLst>
                                          <p:attrName>style.visibility</p:attrName>
                                        </p:attrNameLst>
                                      </p:cBhvr>
                                      <p:to>
                                        <p:strVal val="visible"/>
                                      </p:to>
                                    </p:set>
                                    <p:animEffect transition="in" filter="wipe(down)">
                                      <p:cBhvr>
                                        <p:cTn id="123" dur="500"/>
                                        <p:tgtEl>
                                          <p:spTgt spid="64">
                                            <p:txEl>
                                              <p:pRg st="0" end="0"/>
                                            </p:txEl>
                                          </p:spTgt>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64">
                                            <p:txEl>
                                              <p:pRg st="1" end="1"/>
                                            </p:txEl>
                                          </p:spTgt>
                                        </p:tgtEl>
                                        <p:attrNameLst>
                                          <p:attrName>style.visibility</p:attrName>
                                        </p:attrNameLst>
                                      </p:cBhvr>
                                      <p:to>
                                        <p:strVal val="visible"/>
                                      </p:to>
                                    </p:set>
                                    <p:animEffect transition="in" filter="wipe(down)">
                                      <p:cBhvr>
                                        <p:cTn id="126" dur="500"/>
                                        <p:tgtEl>
                                          <p:spTgt spid="64">
                                            <p:txEl>
                                              <p:pRg st="1" end="1"/>
                                            </p:txEl>
                                          </p:spTgt>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64">
                                            <p:txEl>
                                              <p:pRg st="2" end="2"/>
                                            </p:txEl>
                                          </p:spTgt>
                                        </p:tgtEl>
                                        <p:attrNameLst>
                                          <p:attrName>style.visibility</p:attrName>
                                        </p:attrNameLst>
                                      </p:cBhvr>
                                      <p:to>
                                        <p:strVal val="visible"/>
                                      </p:to>
                                    </p:set>
                                    <p:animEffect transition="in" filter="wipe(down)">
                                      <p:cBhvr>
                                        <p:cTn id="129" dur="500"/>
                                        <p:tgtEl>
                                          <p:spTgt spid="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21" grpId="0" build="allAtOnce" animBg="1"/>
      <p:bldP spid="24" grpId="0" animBg="1"/>
      <p:bldP spid="25" grpId="0" animBg="1"/>
      <p:bldP spid="29" grpId="0" build="allAtOnce" animBg="1"/>
      <p:bldP spid="31" grpId="0" build="allAtOnce" animBg="1"/>
      <p:bldP spid="39" grpId="0" build="allAtOnce" animBg="1"/>
      <p:bldP spid="42" grpId="0" animBg="1"/>
      <p:bldP spid="53" grpId="0" animBg="1"/>
      <p:bldP spid="54" grpId="0" animBg="1"/>
      <p:bldP spid="59" grpId="0" build="allAtOnce" animBg="1"/>
      <p:bldP spid="62" grpId="0" build="allAtOnce" animBg="1"/>
      <p:bldP spid="63" grpId="0" build="allAtOnce" animBg="1"/>
      <p:bldP spid="64" grpId="0"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29</a:t>
            </a:fld>
            <a:endParaRPr lang="ar-SA"/>
          </a:p>
        </p:txBody>
      </p:sp>
      <p:sp>
        <p:nvSpPr>
          <p:cNvPr id="3" name="عنصر نائب لرقم الشريحة 1"/>
          <p:cNvSpPr txBox="1">
            <a:spLocks/>
          </p:cNvSpPr>
          <p:nvPr/>
        </p:nvSpPr>
        <p:spPr>
          <a:xfrm>
            <a:off x="457200" y="6356350"/>
            <a:ext cx="2133600" cy="365125"/>
          </a:xfrm>
          <a:prstGeom prst="rect">
            <a:avLst/>
          </a:prstGeom>
        </p:spPr>
        <p:txBody>
          <a:bodyPr vert="horz" lIns="91440" tIns="45720" rIns="91440" bIns="45720" rtlCol="1" anchor="ctr"/>
          <a:lstStyle/>
          <a:p>
            <a:pPr marL="0" marR="0" lvl="0" indent="0" algn="l" defTabSz="914400" rtl="1" eaLnBrk="1" fontAlgn="auto" latinLnBrk="0" hangingPunct="1">
              <a:lnSpc>
                <a:spcPct val="100000"/>
              </a:lnSpc>
              <a:spcBef>
                <a:spcPts val="0"/>
              </a:spcBef>
              <a:spcAft>
                <a:spcPts val="0"/>
              </a:spcAft>
              <a:buClrTx/>
              <a:buSzTx/>
              <a:buFontTx/>
              <a:buNone/>
              <a:tabLst/>
              <a:defRPr/>
            </a:pPr>
            <a:fld id="{0B34F065-1154-456A-91E3-76DE8E75E17B}" type="slidenum">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29</a:t>
            </a:fld>
            <a:endParaRPr kumimoji="0" lang="ar-S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عنوان 1"/>
          <p:cNvSpPr txBox="1">
            <a:spLocks/>
          </p:cNvSpPr>
          <p:nvPr/>
        </p:nvSpPr>
        <p:spPr>
          <a:xfrm>
            <a:off x="7929586" y="214290"/>
            <a:ext cx="1000132" cy="571504"/>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330 و 331</a:t>
            </a:r>
            <a:endParaRPr lang="fa-IR" b="1" dirty="0">
              <a:solidFill>
                <a:schemeClr val="tx1"/>
              </a:solidFill>
            </a:endParaRPr>
          </a:p>
        </p:txBody>
      </p:sp>
      <p:sp>
        <p:nvSpPr>
          <p:cNvPr id="5" name="سهم إلى اليسار 4"/>
          <p:cNvSpPr/>
          <p:nvPr/>
        </p:nvSpPr>
        <p:spPr>
          <a:xfrm>
            <a:off x="142844" y="142852"/>
            <a:ext cx="7215238" cy="50006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t>مقصود از </a:t>
            </a:r>
            <a:r>
              <a:rPr lang="fa-IR" sz="2000" b="1" dirty="0" smtClean="0">
                <a:solidFill>
                  <a:srgbClr val="FFFF00"/>
                </a:solidFill>
              </a:rPr>
              <a:t>محل</a:t>
            </a:r>
            <a:r>
              <a:rPr lang="fa-IR" sz="2000" b="1" dirty="0" smtClean="0"/>
              <a:t> </a:t>
            </a:r>
            <a:r>
              <a:rPr lang="fa-IR" sz="2000" b="1" dirty="0" smtClean="0">
                <a:solidFill>
                  <a:srgbClr val="FFFF00"/>
                </a:solidFill>
              </a:rPr>
              <a:t>شیء مشکوک </a:t>
            </a:r>
            <a:r>
              <a:rPr lang="fa-IR" sz="2000" b="1" dirty="0" smtClean="0"/>
              <a:t>که در موضوع قاعده فراغ و تجاوز اخذ شده چیست؟</a:t>
            </a:r>
            <a:endParaRPr lang="fa-IR" sz="2000" b="1" dirty="0">
              <a:solidFill>
                <a:srgbClr val="FFFF00"/>
              </a:solidFill>
            </a:endParaRPr>
          </a:p>
        </p:txBody>
      </p:sp>
      <p:sp>
        <p:nvSpPr>
          <p:cNvPr id="6" name="سهم إلى اليسار 5"/>
          <p:cNvSpPr/>
          <p:nvPr/>
        </p:nvSpPr>
        <p:spPr>
          <a:xfrm>
            <a:off x="7643834" y="928670"/>
            <a:ext cx="1285884" cy="1000132"/>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تعریف محل</a:t>
            </a:r>
            <a:endParaRPr lang="fa-IR" sz="2000" b="1" dirty="0"/>
          </a:p>
        </p:txBody>
      </p:sp>
      <p:sp>
        <p:nvSpPr>
          <p:cNvPr id="11" name="مستطيل مستدير الزوايا 10"/>
          <p:cNvSpPr/>
          <p:nvPr/>
        </p:nvSpPr>
        <p:spPr>
          <a:xfrm>
            <a:off x="214282" y="857232"/>
            <a:ext cx="7358114" cy="1071570"/>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solidFill>
                  <a:srgbClr val="FFFF00"/>
                </a:solidFill>
              </a:rPr>
              <a:t>جایگاهی که اگر فعل در آن انجام می شد اختلالی در روند مقرر آن ایجاد نمی شد</a:t>
            </a:r>
          </a:p>
          <a:p>
            <a:pPr algn="justLow"/>
            <a:r>
              <a:rPr lang="fa-IR" sz="1600" b="1" dirty="0" smtClean="0">
                <a:solidFill>
                  <a:schemeClr val="bg1"/>
                </a:solidFill>
              </a:rPr>
              <a:t>به عبارت دیگر: </a:t>
            </a:r>
          </a:p>
          <a:p>
            <a:pPr algn="justLow"/>
            <a:r>
              <a:rPr lang="fa-IR" b="1" dirty="0" smtClean="0">
                <a:solidFill>
                  <a:srgbClr val="FFFF00"/>
                </a:solidFill>
              </a:rPr>
              <a:t>مرتبه ای است که برای فعل تعیین شده و باید در آن انجام پذیرد</a:t>
            </a:r>
            <a:endParaRPr lang="fa-IR" b="1" dirty="0">
              <a:solidFill>
                <a:srgbClr val="FFFF00"/>
              </a:solidFill>
            </a:endParaRPr>
          </a:p>
        </p:txBody>
      </p:sp>
      <p:sp>
        <p:nvSpPr>
          <p:cNvPr id="13" name="سهم إلى اليسار 12"/>
          <p:cNvSpPr/>
          <p:nvPr/>
        </p:nvSpPr>
        <p:spPr>
          <a:xfrm>
            <a:off x="7858148" y="3357562"/>
            <a:ext cx="1143008" cy="1428760"/>
          </a:xfrm>
          <a:prstGeom prst="leftArrow">
            <a:avLst>
              <a:gd name="adj1" fmla="val 86563"/>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600" b="1" dirty="0" smtClean="0"/>
              <a:t>گونه های تعیین محل</a:t>
            </a:r>
          </a:p>
        </p:txBody>
      </p:sp>
      <p:cxnSp>
        <p:nvCxnSpPr>
          <p:cNvPr id="14" name="رابط مستقيم 13"/>
          <p:cNvCxnSpPr>
            <a:stCxn id="13" idx="1"/>
            <a:endCxn id="16" idx="3"/>
          </p:cNvCxnSpPr>
          <p:nvPr/>
        </p:nvCxnSpPr>
        <p:spPr>
          <a:xfrm rot="10800000">
            <a:off x="7572396" y="2464588"/>
            <a:ext cx="285752" cy="1607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13" idx="1"/>
            <a:endCxn id="17" idx="3"/>
          </p:cNvCxnSpPr>
          <p:nvPr/>
        </p:nvCxnSpPr>
        <p:spPr>
          <a:xfrm rot="10800000" flipV="1">
            <a:off x="7572396" y="4071941"/>
            <a:ext cx="285752" cy="178595"/>
          </a:xfrm>
          <a:prstGeom prst="line">
            <a:avLst/>
          </a:prstGeom>
        </p:spPr>
        <p:style>
          <a:lnRef idx="1">
            <a:schemeClr val="accent1"/>
          </a:lnRef>
          <a:fillRef idx="0">
            <a:schemeClr val="accent1"/>
          </a:fillRef>
          <a:effectRef idx="0">
            <a:schemeClr val="accent1"/>
          </a:effectRef>
          <a:fontRef idx="minor">
            <a:schemeClr val="tx1"/>
          </a:fontRef>
        </p:style>
      </p:cxnSp>
      <p:sp>
        <p:nvSpPr>
          <p:cNvPr id="16" name="سهم إلى اليسار 15"/>
          <p:cNvSpPr/>
          <p:nvPr/>
        </p:nvSpPr>
        <p:spPr>
          <a:xfrm>
            <a:off x="6286512" y="2071678"/>
            <a:ext cx="1285884" cy="785818"/>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شرعی</a:t>
            </a:r>
            <a:endParaRPr lang="fa-IR" b="1" dirty="0" smtClean="0">
              <a:solidFill>
                <a:schemeClr val="bg1"/>
              </a:solidFill>
            </a:endParaRPr>
          </a:p>
        </p:txBody>
      </p:sp>
      <p:sp>
        <p:nvSpPr>
          <p:cNvPr id="17" name="سهم إلى اليسار 16"/>
          <p:cNvSpPr/>
          <p:nvPr/>
        </p:nvSpPr>
        <p:spPr>
          <a:xfrm>
            <a:off x="6286512" y="3786190"/>
            <a:ext cx="1285884" cy="928694"/>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عرفی </a:t>
            </a:r>
          </a:p>
          <a:p>
            <a:pPr algn="ctr"/>
            <a:r>
              <a:rPr lang="fa-IR" sz="1400" b="1" dirty="0" smtClean="0"/>
              <a:t>(از سوی اهل لسان)</a:t>
            </a:r>
            <a:endParaRPr lang="fa-IR" b="1" dirty="0" smtClean="0">
              <a:solidFill>
                <a:schemeClr val="bg1"/>
              </a:solidFill>
            </a:endParaRPr>
          </a:p>
        </p:txBody>
      </p:sp>
      <p:sp>
        <p:nvSpPr>
          <p:cNvPr id="18" name="سهم إلى اليسار 17"/>
          <p:cNvSpPr/>
          <p:nvPr/>
        </p:nvSpPr>
        <p:spPr>
          <a:xfrm>
            <a:off x="6572264" y="5500702"/>
            <a:ext cx="1000132" cy="928694"/>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عادی </a:t>
            </a:r>
            <a:endParaRPr lang="fa-IR" b="1" dirty="0" smtClean="0">
              <a:solidFill>
                <a:schemeClr val="bg1"/>
              </a:solidFill>
            </a:endParaRPr>
          </a:p>
          <a:p>
            <a:pPr algn="ctr"/>
            <a:r>
              <a:rPr lang="fa-IR" sz="1400" b="1" dirty="0" smtClean="0">
                <a:solidFill>
                  <a:schemeClr val="bg1"/>
                </a:solidFill>
              </a:rPr>
              <a:t>(بر حسب عادت)</a:t>
            </a:r>
            <a:endParaRPr lang="fa-IR" sz="1400" b="1" dirty="0" smtClean="0"/>
          </a:p>
        </p:txBody>
      </p:sp>
      <p:cxnSp>
        <p:nvCxnSpPr>
          <p:cNvPr id="19" name="رابط مستقيم 18"/>
          <p:cNvCxnSpPr>
            <a:stCxn id="13" idx="1"/>
            <a:endCxn id="18" idx="3"/>
          </p:cNvCxnSpPr>
          <p:nvPr/>
        </p:nvCxnSpPr>
        <p:spPr>
          <a:xfrm rot="10800000" flipV="1">
            <a:off x="7572396" y="4071941"/>
            <a:ext cx="285752" cy="1893107"/>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ستطيل مستدير الزوايا 19"/>
          <p:cNvSpPr/>
          <p:nvPr/>
        </p:nvSpPr>
        <p:spPr>
          <a:xfrm>
            <a:off x="4572000" y="5286388"/>
            <a:ext cx="1857388" cy="571504"/>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solidFill>
                  <a:srgbClr val="FFFF00"/>
                </a:solidFill>
              </a:rPr>
              <a:t>عادت عمومی: </a:t>
            </a:r>
            <a:r>
              <a:rPr lang="fa-IR" sz="1400" b="1" dirty="0" smtClean="0"/>
              <a:t>مانند عادت نوعی بر موالات غسل</a:t>
            </a:r>
            <a:endParaRPr lang="fa-IR" sz="1500" b="1" dirty="0" smtClean="0"/>
          </a:p>
        </p:txBody>
      </p:sp>
      <p:sp>
        <p:nvSpPr>
          <p:cNvPr id="21" name="مستطيل مستدير الزوايا 20"/>
          <p:cNvSpPr/>
          <p:nvPr/>
        </p:nvSpPr>
        <p:spPr>
          <a:xfrm>
            <a:off x="1714480" y="2143116"/>
            <a:ext cx="4500594" cy="642942"/>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t>مانند محل تکبیرة الاحرام: پیش از آغاز قرائت</a:t>
            </a:r>
          </a:p>
          <a:p>
            <a:r>
              <a:rPr lang="fa-IR" sz="1600" b="1" dirty="0" smtClean="0"/>
              <a:t>و مانند محل رکوع: پس از قیام و قرائت و پیش از سجده</a:t>
            </a:r>
            <a:endParaRPr lang="fa-IR" sz="1400" b="1" dirty="0" smtClean="0"/>
          </a:p>
        </p:txBody>
      </p:sp>
      <p:sp>
        <p:nvSpPr>
          <p:cNvPr id="35" name="سهم إلى اليسار 34"/>
          <p:cNvSpPr/>
          <p:nvPr/>
        </p:nvSpPr>
        <p:spPr>
          <a:xfrm>
            <a:off x="6286512" y="2928934"/>
            <a:ext cx="1285884" cy="785818"/>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عقلی</a:t>
            </a:r>
            <a:endParaRPr lang="fa-IR" b="1" dirty="0" smtClean="0">
              <a:solidFill>
                <a:schemeClr val="bg1"/>
              </a:solidFill>
            </a:endParaRPr>
          </a:p>
        </p:txBody>
      </p:sp>
      <p:sp>
        <p:nvSpPr>
          <p:cNvPr id="38" name="مستطيل مستدير الزوايا 37"/>
          <p:cNvSpPr/>
          <p:nvPr/>
        </p:nvSpPr>
        <p:spPr>
          <a:xfrm>
            <a:off x="1714480" y="2928934"/>
            <a:ext cx="4500594" cy="785818"/>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sz="1600" b="1" dirty="0" smtClean="0"/>
              <a:t>مانند محل حرف ساکن راء در الله اکبر: بلافاصله پس از تلفظ باء </a:t>
            </a:r>
          </a:p>
          <a:p>
            <a:pPr algn="justLow"/>
            <a:r>
              <a:rPr lang="fa-IR" sz="1400" b="1" dirty="0" smtClean="0"/>
              <a:t>(با فاصله نمی تواند باشد چون ابتدا به ساکن پیش می آید که گویند محال است.)</a:t>
            </a:r>
          </a:p>
        </p:txBody>
      </p:sp>
      <p:sp>
        <p:nvSpPr>
          <p:cNvPr id="40" name="مستطيل مستدير الزوايا 39"/>
          <p:cNvSpPr/>
          <p:nvPr/>
        </p:nvSpPr>
        <p:spPr>
          <a:xfrm>
            <a:off x="1714480" y="3857628"/>
            <a:ext cx="4500594" cy="642942"/>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sz="1600" b="1" dirty="0" smtClean="0"/>
              <a:t>مانند محل خبر در الله اکبر: بدون فاصله زیاد پس از مبتدا</a:t>
            </a:r>
          </a:p>
          <a:p>
            <a:pPr algn="justLow"/>
            <a:r>
              <a:rPr lang="fa-IR" sz="1400" b="1" dirty="0" smtClean="0"/>
              <a:t>(اهل لسان گسست طولانی بین اجزاء جمله را مخل مقصود می داند.)</a:t>
            </a:r>
          </a:p>
        </p:txBody>
      </p:sp>
      <p:sp>
        <p:nvSpPr>
          <p:cNvPr id="41" name="مستطيل مستدير الزوايا 40"/>
          <p:cNvSpPr/>
          <p:nvPr/>
        </p:nvSpPr>
        <p:spPr>
          <a:xfrm>
            <a:off x="4572000" y="6000768"/>
            <a:ext cx="1857388" cy="571504"/>
          </a:xfrm>
          <a:prstGeom prst="roundRect">
            <a:avLst>
              <a:gd name="adj" fmla="val 0"/>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r>
              <a:rPr lang="fa-IR" sz="1600" b="1" dirty="0" smtClean="0">
                <a:solidFill>
                  <a:srgbClr val="FFFF00"/>
                </a:solidFill>
              </a:rPr>
              <a:t>عادت شخصی: </a:t>
            </a:r>
            <a:r>
              <a:rPr lang="fa-IR" sz="1600" b="1" dirty="0" smtClean="0"/>
              <a:t>مانند عادت در نماز اول وقت</a:t>
            </a:r>
            <a:endParaRPr lang="fa-IR" sz="1400" b="1" dirty="0" smtClean="0"/>
          </a:p>
        </p:txBody>
      </p:sp>
      <p:cxnSp>
        <p:nvCxnSpPr>
          <p:cNvPr id="43" name="رابط مستقيم 42"/>
          <p:cNvCxnSpPr>
            <a:stCxn id="18" idx="1"/>
            <a:endCxn id="20" idx="3"/>
          </p:cNvCxnSpPr>
          <p:nvPr/>
        </p:nvCxnSpPr>
        <p:spPr>
          <a:xfrm rot="10800000">
            <a:off x="6429388" y="5572141"/>
            <a:ext cx="142876"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رابط مستقيم 44"/>
          <p:cNvCxnSpPr>
            <a:stCxn id="18" idx="1"/>
            <a:endCxn id="41" idx="3"/>
          </p:cNvCxnSpPr>
          <p:nvPr/>
        </p:nvCxnSpPr>
        <p:spPr>
          <a:xfrm rot="10800000" flipV="1">
            <a:off x="6429388" y="5965048"/>
            <a:ext cx="142876"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رابط مستقيم 46"/>
          <p:cNvCxnSpPr>
            <a:stCxn id="13" idx="1"/>
            <a:endCxn id="35" idx="3"/>
          </p:cNvCxnSpPr>
          <p:nvPr/>
        </p:nvCxnSpPr>
        <p:spPr>
          <a:xfrm rot="10800000">
            <a:off x="7572396" y="3321844"/>
            <a:ext cx="285752" cy="750099"/>
          </a:xfrm>
          <a:prstGeom prst="line">
            <a:avLst/>
          </a:prstGeom>
        </p:spPr>
        <p:style>
          <a:lnRef idx="1">
            <a:schemeClr val="accent1"/>
          </a:lnRef>
          <a:fillRef idx="0">
            <a:schemeClr val="accent1"/>
          </a:fillRef>
          <a:effectRef idx="0">
            <a:schemeClr val="accent1"/>
          </a:effectRef>
          <a:fontRef idx="minor">
            <a:schemeClr val="tx1"/>
          </a:fontRef>
        </p:style>
      </p:cxnSp>
      <p:sp>
        <p:nvSpPr>
          <p:cNvPr id="24" name="قوس كبير أيسر 23"/>
          <p:cNvSpPr/>
          <p:nvPr/>
        </p:nvSpPr>
        <p:spPr>
          <a:xfrm>
            <a:off x="1428728" y="2143116"/>
            <a:ext cx="214314" cy="2357454"/>
          </a:xfrm>
          <a:prstGeom prst="leftBrace">
            <a:avLst>
              <a:gd name="adj1" fmla="val 108073"/>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5" name="مربع نص 24"/>
          <p:cNvSpPr txBox="1"/>
          <p:nvPr/>
        </p:nvSpPr>
        <p:spPr>
          <a:xfrm>
            <a:off x="214282" y="2857496"/>
            <a:ext cx="1143008" cy="1015663"/>
          </a:xfrm>
          <a:prstGeom prst="rect">
            <a:avLst/>
          </a:prstGeom>
          <a:noFill/>
        </p:spPr>
        <p:txBody>
          <a:bodyPr wrap="square" rtlCol="1">
            <a:spAutoFit/>
          </a:bodyPr>
          <a:lstStyle/>
          <a:p>
            <a:pPr algn="justLow"/>
            <a:r>
              <a:rPr lang="ar-IQ" sz="1500" b="1" dirty="0" err="1" smtClean="0">
                <a:solidFill>
                  <a:srgbClr val="FF0000"/>
                </a:solidFill>
              </a:rPr>
              <a:t>اصالت</a:t>
            </a:r>
            <a:r>
              <a:rPr lang="ar-IQ" sz="1500" b="1" dirty="0" smtClean="0">
                <a:solidFill>
                  <a:srgbClr val="FF0000"/>
                </a:solidFill>
              </a:rPr>
              <a:t> فراغ </a:t>
            </a:r>
            <a:r>
              <a:rPr lang="fa-IR" sz="1500" b="1" dirty="0" smtClean="0">
                <a:solidFill>
                  <a:srgbClr val="FF0000"/>
                </a:solidFill>
              </a:rPr>
              <a:t>در تجاوز از این گونه محلها معتبر است</a:t>
            </a:r>
            <a:endParaRPr lang="fa-IR" sz="1500" b="1" dirty="0">
              <a:solidFill>
                <a:srgbClr val="FF0000"/>
              </a:solidFill>
            </a:endParaRPr>
          </a:p>
        </p:txBody>
      </p:sp>
      <p:sp>
        <p:nvSpPr>
          <p:cNvPr id="53" name="قوس كبير أيسر 52"/>
          <p:cNvSpPr/>
          <p:nvPr/>
        </p:nvSpPr>
        <p:spPr>
          <a:xfrm>
            <a:off x="4357686" y="5286388"/>
            <a:ext cx="142876" cy="1357322"/>
          </a:xfrm>
          <a:prstGeom prst="leftBrace">
            <a:avLst>
              <a:gd name="adj1" fmla="val 108073"/>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59" name="سهم إلى اليسار 58"/>
          <p:cNvSpPr/>
          <p:nvPr/>
        </p:nvSpPr>
        <p:spPr>
          <a:xfrm>
            <a:off x="3143240" y="5000636"/>
            <a:ext cx="1071570" cy="785818"/>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500" b="1" dirty="0" smtClean="0"/>
              <a:t>قول اول: عدم اعتبار</a:t>
            </a:r>
            <a:endParaRPr lang="fa-IR" sz="1500" b="1" dirty="0" smtClean="0">
              <a:solidFill>
                <a:schemeClr val="bg1"/>
              </a:solidFill>
            </a:endParaRPr>
          </a:p>
        </p:txBody>
      </p:sp>
      <p:sp>
        <p:nvSpPr>
          <p:cNvPr id="60" name="سهم إلى اليسار 59"/>
          <p:cNvSpPr/>
          <p:nvPr/>
        </p:nvSpPr>
        <p:spPr>
          <a:xfrm>
            <a:off x="3143240" y="5929330"/>
            <a:ext cx="1071570" cy="785818"/>
          </a:xfrm>
          <a:prstGeom prst="leftArrow">
            <a:avLst>
              <a:gd name="adj1" fmla="val 77927"/>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قول دوم: اعتبار</a:t>
            </a:r>
            <a:endParaRPr lang="fa-IR" sz="1600" b="1" dirty="0" smtClean="0">
              <a:solidFill>
                <a:schemeClr val="bg1"/>
              </a:solidFill>
            </a:endParaRPr>
          </a:p>
        </p:txBody>
      </p:sp>
      <p:cxnSp>
        <p:nvCxnSpPr>
          <p:cNvPr id="62" name="رابط مستقيم 61"/>
          <p:cNvCxnSpPr>
            <a:stCxn id="53" idx="1"/>
            <a:endCxn id="59" idx="3"/>
          </p:cNvCxnSpPr>
          <p:nvPr/>
        </p:nvCxnSpPr>
        <p:spPr>
          <a:xfrm rot="10800000">
            <a:off x="4214810" y="5393545"/>
            <a:ext cx="14287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رابط مستقيم 63"/>
          <p:cNvCxnSpPr>
            <a:stCxn id="53" idx="1"/>
            <a:endCxn id="60" idx="3"/>
          </p:cNvCxnSpPr>
          <p:nvPr/>
        </p:nvCxnSpPr>
        <p:spPr>
          <a:xfrm rot="10800000" flipV="1">
            <a:off x="4214810" y="5965049"/>
            <a:ext cx="142876" cy="357190"/>
          </a:xfrm>
          <a:prstGeom prst="line">
            <a:avLst/>
          </a:prstGeom>
        </p:spPr>
        <p:style>
          <a:lnRef idx="1">
            <a:schemeClr val="accent1"/>
          </a:lnRef>
          <a:fillRef idx="0">
            <a:schemeClr val="accent1"/>
          </a:fillRef>
          <a:effectRef idx="0">
            <a:schemeClr val="accent1"/>
          </a:effectRef>
          <a:fontRef idx="minor">
            <a:schemeClr val="tx1"/>
          </a:fontRef>
        </p:style>
      </p:cxnSp>
      <p:sp>
        <p:nvSpPr>
          <p:cNvPr id="71" name="مستطيل مستدير الزوايا 70"/>
          <p:cNvSpPr/>
          <p:nvPr/>
        </p:nvSpPr>
        <p:spPr>
          <a:xfrm>
            <a:off x="142844" y="4572008"/>
            <a:ext cx="2928958" cy="1214446"/>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زیرا: 1- اطلاق اخبار عامه و خاصه از محل عادی انصراف داردچون اعتبار شرعی ندارد.</a:t>
            </a:r>
          </a:p>
          <a:p>
            <a:pPr algn="justLow"/>
            <a:r>
              <a:rPr lang="fa-IR" sz="1300" b="1" dirty="0" smtClean="0">
                <a:solidFill>
                  <a:schemeClr val="bg1"/>
                </a:solidFill>
              </a:rPr>
              <a:t>2- التزام به این مطلب مخالفت با اطلاقات بسیار (اقیموا الصلاة-آتوا الزکاة و ...) و تأسیس فقه جدیدی را به دنبال دارد که هیچ فقیهی آن را نمی پذیرد.</a:t>
            </a:r>
            <a:endParaRPr lang="fa-IR" sz="1300" b="1" dirty="0">
              <a:solidFill>
                <a:srgbClr val="FFFF00"/>
              </a:solidFill>
            </a:endParaRPr>
          </a:p>
        </p:txBody>
      </p:sp>
      <p:sp>
        <p:nvSpPr>
          <p:cNvPr id="75" name="مستطيل مستدير الزوايا 74"/>
          <p:cNvSpPr/>
          <p:nvPr/>
        </p:nvSpPr>
        <p:spPr>
          <a:xfrm>
            <a:off x="142844" y="5857892"/>
            <a:ext cx="2928958" cy="92869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300" b="1" dirty="0" smtClean="0">
                <a:solidFill>
                  <a:schemeClr val="bg1"/>
                </a:solidFill>
              </a:rPr>
              <a:t>به دلیل: 1- ظهور اطلاقی امثال صحیحه زراره </a:t>
            </a:r>
          </a:p>
          <a:p>
            <a:pPr algn="justLow"/>
            <a:r>
              <a:rPr lang="fa-IR" sz="1300" b="1" dirty="0" smtClean="0">
                <a:solidFill>
                  <a:schemeClr val="bg1"/>
                </a:solidFill>
              </a:rPr>
              <a:t>2- خرق عادت مخالف اصل است.</a:t>
            </a:r>
          </a:p>
          <a:p>
            <a:pPr algn="justLow"/>
            <a:r>
              <a:rPr lang="fa-IR" sz="1300" b="1" dirty="0" smtClean="0">
                <a:solidFill>
                  <a:schemeClr val="bg1"/>
                </a:solidFill>
              </a:rPr>
              <a:t>3- فراز هو حین یتوضأ اذکر کاشف از تقدیم ظاهر حال بر اصل است و ظاهر حال اعم از عادت نوعی است.</a:t>
            </a:r>
            <a:endParaRPr lang="fa-IR" sz="13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bg/>
                                          </p:spTgt>
                                        </p:tgtEl>
                                        <p:attrNameLst>
                                          <p:attrName>style.visibility</p:attrName>
                                        </p:attrNameLst>
                                      </p:cBhvr>
                                      <p:to>
                                        <p:strVal val="visible"/>
                                      </p:to>
                                    </p:set>
                                    <p:animEffect transition="in" filter="wipe(down)">
                                      <p:cBhvr>
                                        <p:cTn id="23" dur="500"/>
                                        <p:tgtEl>
                                          <p:spTgt spid="11">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down)">
                                      <p:cBhvr>
                                        <p:cTn id="26" dur="500"/>
                                        <p:tgtEl>
                                          <p:spTgt spid="11">
                                            <p:txEl>
                                              <p:pRg st="0" end="0"/>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wipe(down)">
                                      <p:cBhvr>
                                        <p:cTn id="29" dur="500"/>
                                        <p:tgtEl>
                                          <p:spTgt spid="11">
                                            <p:txEl>
                                              <p:pRg st="1" end="1"/>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down)">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bg/>
                                          </p:spTgt>
                                        </p:tgtEl>
                                        <p:attrNameLst>
                                          <p:attrName>style.visibility</p:attrName>
                                        </p:attrNameLst>
                                      </p:cBhvr>
                                      <p:to>
                                        <p:strVal val="visible"/>
                                      </p:to>
                                    </p:set>
                                    <p:animEffect transition="in" filter="wipe(down)">
                                      <p:cBhvr>
                                        <p:cTn id="37" dur="500"/>
                                        <p:tgtEl>
                                          <p:spTgt spid="13">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wipe(down)">
                                      <p:cBhvr>
                                        <p:cTn id="40" dur="500"/>
                                        <p:tgtEl>
                                          <p:spTgt spid="1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1">
                                            <p:bg/>
                                          </p:spTgt>
                                        </p:tgtEl>
                                        <p:attrNameLst>
                                          <p:attrName>style.visibility</p:attrName>
                                        </p:attrNameLst>
                                      </p:cBhvr>
                                      <p:to>
                                        <p:strVal val="visible"/>
                                      </p:to>
                                    </p:set>
                                    <p:animEffect transition="in" filter="wipe(down)">
                                      <p:cBhvr>
                                        <p:cTn id="53" dur="500"/>
                                        <p:tgtEl>
                                          <p:spTgt spid="21">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1">
                                            <p:txEl>
                                              <p:pRg st="0" end="0"/>
                                            </p:txEl>
                                          </p:spTgt>
                                        </p:tgtEl>
                                        <p:attrNameLst>
                                          <p:attrName>style.visibility</p:attrName>
                                        </p:attrNameLst>
                                      </p:cBhvr>
                                      <p:to>
                                        <p:strVal val="visible"/>
                                      </p:to>
                                    </p:set>
                                    <p:animEffect transition="in" filter="wipe(down)">
                                      <p:cBhvr>
                                        <p:cTn id="56" dur="500"/>
                                        <p:tgtEl>
                                          <p:spTgt spid="21">
                                            <p:txEl>
                                              <p:pRg st="0" end="0"/>
                                            </p:txEl>
                                          </p:spTgt>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21">
                                            <p:txEl>
                                              <p:pRg st="1" end="1"/>
                                            </p:txEl>
                                          </p:spTgt>
                                        </p:tgtEl>
                                        <p:attrNameLst>
                                          <p:attrName>style.visibility</p:attrName>
                                        </p:attrNameLst>
                                      </p:cBhvr>
                                      <p:to>
                                        <p:strVal val="visible"/>
                                      </p:to>
                                    </p:set>
                                    <p:animEffect transition="in" filter="wipe(down)">
                                      <p:cBhvr>
                                        <p:cTn id="59" dur="500"/>
                                        <p:tgtEl>
                                          <p:spTgt spid="21">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down)">
                                      <p:cBhvr>
                                        <p:cTn id="64" dur="500"/>
                                        <p:tgtEl>
                                          <p:spTgt spid="47"/>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down)">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8">
                                            <p:bg/>
                                          </p:spTgt>
                                        </p:tgtEl>
                                        <p:attrNameLst>
                                          <p:attrName>style.visibility</p:attrName>
                                        </p:attrNameLst>
                                      </p:cBhvr>
                                      <p:to>
                                        <p:strVal val="visible"/>
                                      </p:to>
                                    </p:set>
                                    <p:animEffect transition="in" filter="wipe(down)">
                                      <p:cBhvr>
                                        <p:cTn id="72" dur="500"/>
                                        <p:tgtEl>
                                          <p:spTgt spid="38">
                                            <p:bg/>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38">
                                            <p:txEl>
                                              <p:pRg st="0" end="0"/>
                                            </p:txEl>
                                          </p:spTgt>
                                        </p:tgtEl>
                                        <p:attrNameLst>
                                          <p:attrName>style.visibility</p:attrName>
                                        </p:attrNameLst>
                                      </p:cBhvr>
                                      <p:to>
                                        <p:strVal val="visible"/>
                                      </p:to>
                                    </p:set>
                                    <p:animEffect transition="in" filter="wipe(down)">
                                      <p:cBhvr>
                                        <p:cTn id="75" dur="500"/>
                                        <p:tgtEl>
                                          <p:spTgt spid="38">
                                            <p:txEl>
                                              <p:pRg st="0" end="0"/>
                                            </p:tx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8">
                                            <p:txEl>
                                              <p:pRg st="1" end="1"/>
                                            </p:txEl>
                                          </p:spTgt>
                                        </p:tgtEl>
                                        <p:attrNameLst>
                                          <p:attrName>style.visibility</p:attrName>
                                        </p:attrNameLst>
                                      </p:cBhvr>
                                      <p:to>
                                        <p:strVal val="visible"/>
                                      </p:to>
                                    </p:set>
                                    <p:animEffect transition="in" filter="wipe(down)">
                                      <p:cBhvr>
                                        <p:cTn id="78" dur="500"/>
                                        <p:tgtEl>
                                          <p:spTgt spid="38">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additive="base">
                                        <p:cTn id="83" dur="500" fill="hold"/>
                                        <p:tgtEl>
                                          <p:spTgt spid="15"/>
                                        </p:tgtEl>
                                        <p:attrNameLst>
                                          <p:attrName>ppt_x</p:attrName>
                                        </p:attrNameLst>
                                      </p:cBhvr>
                                      <p:tavLst>
                                        <p:tav tm="0">
                                          <p:val>
                                            <p:strVal val="#ppt_x"/>
                                          </p:val>
                                        </p:tav>
                                        <p:tav tm="100000">
                                          <p:val>
                                            <p:strVal val="#ppt_x"/>
                                          </p:val>
                                        </p:tav>
                                      </p:tavLst>
                                    </p:anim>
                                    <p:anim calcmode="lin" valueType="num">
                                      <p:cBhvr additive="base">
                                        <p:cTn id="84" dur="500" fill="hold"/>
                                        <p:tgtEl>
                                          <p:spTgt spid="1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ppt_x"/>
                                          </p:val>
                                        </p:tav>
                                        <p:tav tm="100000">
                                          <p:val>
                                            <p:strVal val="#ppt_x"/>
                                          </p:val>
                                        </p:tav>
                                      </p:tavLst>
                                    </p:anim>
                                    <p:anim calcmode="lin" valueType="num">
                                      <p:cBhvr additive="base">
                                        <p:cTn id="8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0">
                                            <p:bg/>
                                          </p:spTgt>
                                        </p:tgtEl>
                                        <p:attrNameLst>
                                          <p:attrName>style.visibility</p:attrName>
                                        </p:attrNameLst>
                                      </p:cBhvr>
                                      <p:to>
                                        <p:strVal val="visible"/>
                                      </p:to>
                                    </p:set>
                                    <p:anim calcmode="lin" valueType="num">
                                      <p:cBhvr additive="base">
                                        <p:cTn id="93" dur="500" fill="hold"/>
                                        <p:tgtEl>
                                          <p:spTgt spid="40">
                                            <p:bg/>
                                          </p:spTgt>
                                        </p:tgtEl>
                                        <p:attrNameLst>
                                          <p:attrName>ppt_x</p:attrName>
                                        </p:attrNameLst>
                                      </p:cBhvr>
                                      <p:tavLst>
                                        <p:tav tm="0">
                                          <p:val>
                                            <p:strVal val="#ppt_x"/>
                                          </p:val>
                                        </p:tav>
                                        <p:tav tm="100000">
                                          <p:val>
                                            <p:strVal val="#ppt_x"/>
                                          </p:val>
                                        </p:tav>
                                      </p:tavLst>
                                    </p:anim>
                                    <p:anim calcmode="lin" valueType="num">
                                      <p:cBhvr additive="base">
                                        <p:cTn id="94" dur="500" fill="hold"/>
                                        <p:tgtEl>
                                          <p:spTgt spid="40">
                                            <p:bg/>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0">
                                            <p:txEl>
                                              <p:pRg st="0" end="0"/>
                                            </p:txEl>
                                          </p:spTgt>
                                        </p:tgtEl>
                                        <p:attrNameLst>
                                          <p:attrName>style.visibility</p:attrName>
                                        </p:attrNameLst>
                                      </p:cBhvr>
                                      <p:to>
                                        <p:strVal val="visible"/>
                                      </p:to>
                                    </p:set>
                                    <p:anim calcmode="lin" valueType="num">
                                      <p:cBhvr additive="base">
                                        <p:cTn id="97"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0">
                                            <p:txEl>
                                              <p:pRg st="0" end="0"/>
                                            </p:txEl>
                                          </p:spTgt>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40">
                                            <p:txEl>
                                              <p:pRg st="1" end="1"/>
                                            </p:txEl>
                                          </p:spTgt>
                                        </p:tgtEl>
                                        <p:attrNameLst>
                                          <p:attrName>style.visibility</p:attrName>
                                        </p:attrNameLst>
                                      </p:cBhvr>
                                      <p:to>
                                        <p:strVal val="visible"/>
                                      </p:to>
                                    </p:set>
                                    <p:anim calcmode="lin" valueType="num">
                                      <p:cBhvr additive="base">
                                        <p:cTn id="101" dur="500" fill="hold"/>
                                        <p:tgtEl>
                                          <p:spTgt spid="40">
                                            <p:txEl>
                                              <p:pRg st="1" end="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19"/>
                                        </p:tgtEl>
                                        <p:attrNameLst>
                                          <p:attrName>style.visibility</p:attrName>
                                        </p:attrNameLst>
                                      </p:cBhvr>
                                      <p:to>
                                        <p:strVal val="visible"/>
                                      </p:to>
                                    </p:set>
                                    <p:anim calcmode="lin" valueType="num">
                                      <p:cBhvr additive="base">
                                        <p:cTn id="107" dur="500" fill="hold"/>
                                        <p:tgtEl>
                                          <p:spTgt spid="19"/>
                                        </p:tgtEl>
                                        <p:attrNameLst>
                                          <p:attrName>ppt_x</p:attrName>
                                        </p:attrNameLst>
                                      </p:cBhvr>
                                      <p:tavLst>
                                        <p:tav tm="0">
                                          <p:val>
                                            <p:strVal val="#ppt_x"/>
                                          </p:val>
                                        </p:tav>
                                        <p:tav tm="100000">
                                          <p:val>
                                            <p:strVal val="#ppt_x"/>
                                          </p:val>
                                        </p:tav>
                                      </p:tavLst>
                                    </p:anim>
                                    <p:anim calcmode="lin" valueType="num">
                                      <p:cBhvr additive="base">
                                        <p:cTn id="108" dur="500" fill="hold"/>
                                        <p:tgtEl>
                                          <p:spTgt spid="1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additive="base">
                                        <p:cTn id="111" dur="500" fill="hold"/>
                                        <p:tgtEl>
                                          <p:spTgt spid="18"/>
                                        </p:tgtEl>
                                        <p:attrNameLst>
                                          <p:attrName>ppt_x</p:attrName>
                                        </p:attrNameLst>
                                      </p:cBhvr>
                                      <p:tavLst>
                                        <p:tav tm="0">
                                          <p:val>
                                            <p:strVal val="#ppt_x"/>
                                          </p:val>
                                        </p:tav>
                                        <p:tav tm="100000">
                                          <p:val>
                                            <p:strVal val="#ppt_x"/>
                                          </p:val>
                                        </p:tav>
                                      </p:tavLst>
                                    </p:anim>
                                    <p:anim calcmode="lin" valueType="num">
                                      <p:cBhvr additive="base">
                                        <p:cTn id="1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43"/>
                                        </p:tgtEl>
                                        <p:attrNameLst>
                                          <p:attrName>style.visibility</p:attrName>
                                        </p:attrNameLst>
                                      </p:cBhvr>
                                      <p:to>
                                        <p:strVal val="visible"/>
                                      </p:to>
                                    </p:set>
                                    <p:anim calcmode="lin" valueType="num">
                                      <p:cBhvr additive="base">
                                        <p:cTn id="117" dur="500" fill="hold"/>
                                        <p:tgtEl>
                                          <p:spTgt spid="43"/>
                                        </p:tgtEl>
                                        <p:attrNameLst>
                                          <p:attrName>ppt_x</p:attrName>
                                        </p:attrNameLst>
                                      </p:cBhvr>
                                      <p:tavLst>
                                        <p:tav tm="0">
                                          <p:val>
                                            <p:strVal val="#ppt_x"/>
                                          </p:val>
                                        </p:tav>
                                        <p:tav tm="100000">
                                          <p:val>
                                            <p:strVal val="#ppt_x"/>
                                          </p:val>
                                        </p:tav>
                                      </p:tavLst>
                                    </p:anim>
                                    <p:anim calcmode="lin" valueType="num">
                                      <p:cBhvr additive="base">
                                        <p:cTn id="118" dur="500" fill="hold"/>
                                        <p:tgtEl>
                                          <p:spTgt spid="43"/>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additive="base">
                                        <p:cTn id="121" dur="500" fill="hold"/>
                                        <p:tgtEl>
                                          <p:spTgt spid="20"/>
                                        </p:tgtEl>
                                        <p:attrNameLst>
                                          <p:attrName>ppt_x</p:attrName>
                                        </p:attrNameLst>
                                      </p:cBhvr>
                                      <p:tavLst>
                                        <p:tav tm="0">
                                          <p:val>
                                            <p:strVal val="#ppt_x"/>
                                          </p:val>
                                        </p:tav>
                                        <p:tav tm="100000">
                                          <p:val>
                                            <p:strVal val="#ppt_x"/>
                                          </p:val>
                                        </p:tav>
                                      </p:tavLst>
                                    </p:anim>
                                    <p:anim calcmode="lin" valueType="num">
                                      <p:cBhvr additive="base">
                                        <p:cTn id="1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ppt_x"/>
                                          </p:val>
                                        </p:tav>
                                        <p:tav tm="100000">
                                          <p:val>
                                            <p:strVal val="#ppt_x"/>
                                          </p:val>
                                        </p:tav>
                                      </p:tavLst>
                                    </p:anim>
                                    <p:anim calcmode="lin" valueType="num">
                                      <p:cBhvr additive="base">
                                        <p:cTn id="128" dur="500" fill="hold"/>
                                        <p:tgtEl>
                                          <p:spTgt spid="4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additive="base">
                                        <p:cTn id="131" dur="500" fill="hold"/>
                                        <p:tgtEl>
                                          <p:spTgt spid="41"/>
                                        </p:tgtEl>
                                        <p:attrNameLst>
                                          <p:attrName>ppt_x</p:attrName>
                                        </p:attrNameLst>
                                      </p:cBhvr>
                                      <p:tavLst>
                                        <p:tav tm="0">
                                          <p:val>
                                            <p:strVal val="#ppt_x"/>
                                          </p:val>
                                        </p:tav>
                                        <p:tav tm="100000">
                                          <p:val>
                                            <p:strVal val="#ppt_x"/>
                                          </p:val>
                                        </p:tav>
                                      </p:tavLst>
                                    </p:anim>
                                    <p:anim calcmode="lin" valueType="num">
                                      <p:cBhvr additive="base">
                                        <p:cTn id="1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24"/>
                                        </p:tgtEl>
                                        <p:attrNameLst>
                                          <p:attrName>style.visibility</p:attrName>
                                        </p:attrNameLst>
                                      </p:cBhvr>
                                      <p:to>
                                        <p:strVal val="visible"/>
                                      </p:to>
                                    </p:set>
                                    <p:animEffect transition="in" filter="wipe(down)">
                                      <p:cBhvr>
                                        <p:cTn id="137" dur="500"/>
                                        <p:tgtEl>
                                          <p:spTgt spid="24"/>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25"/>
                                        </p:tgtEl>
                                        <p:attrNameLst>
                                          <p:attrName>style.visibility</p:attrName>
                                        </p:attrNameLst>
                                      </p:cBhvr>
                                      <p:to>
                                        <p:strVal val="visible"/>
                                      </p:to>
                                    </p:set>
                                    <p:animEffect transition="in" filter="wipe(down)">
                                      <p:cBhvr>
                                        <p:cTn id="140" dur="500"/>
                                        <p:tgtEl>
                                          <p:spTgt spid="25"/>
                                        </p:tgtEl>
                                      </p:cBhvr>
                                    </p:animEffect>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53"/>
                                        </p:tgtEl>
                                        <p:attrNameLst>
                                          <p:attrName>style.visibility</p:attrName>
                                        </p:attrNameLst>
                                      </p:cBhvr>
                                      <p:to>
                                        <p:strVal val="visible"/>
                                      </p:to>
                                    </p:set>
                                    <p:anim calcmode="lin" valueType="num">
                                      <p:cBhvr additive="base">
                                        <p:cTn id="145" dur="500" fill="hold"/>
                                        <p:tgtEl>
                                          <p:spTgt spid="53"/>
                                        </p:tgtEl>
                                        <p:attrNameLst>
                                          <p:attrName>ppt_x</p:attrName>
                                        </p:attrNameLst>
                                      </p:cBhvr>
                                      <p:tavLst>
                                        <p:tav tm="0">
                                          <p:val>
                                            <p:strVal val="#ppt_x"/>
                                          </p:val>
                                        </p:tav>
                                        <p:tav tm="100000">
                                          <p:val>
                                            <p:strVal val="#ppt_x"/>
                                          </p:val>
                                        </p:tav>
                                      </p:tavLst>
                                    </p:anim>
                                    <p:anim calcmode="lin" valueType="num">
                                      <p:cBhvr additive="base">
                                        <p:cTn id="146" dur="500" fill="hold"/>
                                        <p:tgtEl>
                                          <p:spTgt spid="53"/>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additive="base">
                                        <p:cTn id="149" dur="500" fill="hold"/>
                                        <p:tgtEl>
                                          <p:spTgt spid="62"/>
                                        </p:tgtEl>
                                        <p:attrNameLst>
                                          <p:attrName>ppt_x</p:attrName>
                                        </p:attrNameLst>
                                      </p:cBhvr>
                                      <p:tavLst>
                                        <p:tav tm="0">
                                          <p:val>
                                            <p:strVal val="#ppt_x"/>
                                          </p:val>
                                        </p:tav>
                                        <p:tav tm="100000">
                                          <p:val>
                                            <p:strVal val="#ppt_x"/>
                                          </p:val>
                                        </p:tav>
                                      </p:tavLst>
                                    </p:anim>
                                    <p:anim calcmode="lin" valueType="num">
                                      <p:cBhvr additive="base">
                                        <p:cTn id="150" dur="500" fill="hold"/>
                                        <p:tgtEl>
                                          <p:spTgt spid="62"/>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59"/>
                                        </p:tgtEl>
                                        <p:attrNameLst>
                                          <p:attrName>style.visibility</p:attrName>
                                        </p:attrNameLst>
                                      </p:cBhvr>
                                      <p:to>
                                        <p:strVal val="visible"/>
                                      </p:to>
                                    </p:set>
                                    <p:anim calcmode="lin" valueType="num">
                                      <p:cBhvr additive="base">
                                        <p:cTn id="153" dur="500" fill="hold"/>
                                        <p:tgtEl>
                                          <p:spTgt spid="59"/>
                                        </p:tgtEl>
                                        <p:attrNameLst>
                                          <p:attrName>ppt_x</p:attrName>
                                        </p:attrNameLst>
                                      </p:cBhvr>
                                      <p:tavLst>
                                        <p:tav tm="0">
                                          <p:val>
                                            <p:strVal val="#ppt_x"/>
                                          </p:val>
                                        </p:tav>
                                        <p:tav tm="100000">
                                          <p:val>
                                            <p:strVal val="#ppt_x"/>
                                          </p:val>
                                        </p:tav>
                                      </p:tavLst>
                                    </p:anim>
                                    <p:anim calcmode="lin" valueType="num">
                                      <p:cBhvr additive="base">
                                        <p:cTn id="154"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nodeType="clickEffect">
                                  <p:stCondLst>
                                    <p:cond delay="0"/>
                                  </p:stCondLst>
                                  <p:childTnLst>
                                    <p:set>
                                      <p:cBhvr>
                                        <p:cTn id="158" dur="1" fill="hold">
                                          <p:stCondLst>
                                            <p:cond delay="0"/>
                                          </p:stCondLst>
                                        </p:cTn>
                                        <p:tgtEl>
                                          <p:spTgt spid="64"/>
                                        </p:tgtEl>
                                        <p:attrNameLst>
                                          <p:attrName>style.visibility</p:attrName>
                                        </p:attrNameLst>
                                      </p:cBhvr>
                                      <p:to>
                                        <p:strVal val="visible"/>
                                      </p:to>
                                    </p:set>
                                    <p:animEffect transition="in" filter="wipe(down)">
                                      <p:cBhvr>
                                        <p:cTn id="159" dur="500"/>
                                        <p:tgtEl>
                                          <p:spTgt spid="64"/>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60"/>
                                        </p:tgtEl>
                                        <p:attrNameLst>
                                          <p:attrName>style.visibility</p:attrName>
                                        </p:attrNameLst>
                                      </p:cBhvr>
                                      <p:to>
                                        <p:strVal val="visible"/>
                                      </p:to>
                                    </p:set>
                                    <p:animEffect transition="in" filter="wipe(down)">
                                      <p:cBhvr>
                                        <p:cTn id="162" dur="500"/>
                                        <p:tgtEl>
                                          <p:spTgt spid="60"/>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75">
                                            <p:bg/>
                                          </p:spTgt>
                                        </p:tgtEl>
                                        <p:attrNameLst>
                                          <p:attrName>style.visibility</p:attrName>
                                        </p:attrNameLst>
                                      </p:cBhvr>
                                      <p:to>
                                        <p:strVal val="visible"/>
                                      </p:to>
                                    </p:set>
                                    <p:animEffect transition="in" filter="wipe(down)">
                                      <p:cBhvr>
                                        <p:cTn id="167" dur="500"/>
                                        <p:tgtEl>
                                          <p:spTgt spid="75">
                                            <p:bg/>
                                          </p:spTgt>
                                        </p:tgtEl>
                                      </p:cBhvr>
                                    </p:animEffect>
                                  </p:childTnLst>
                                </p:cTn>
                              </p:par>
                              <p:par>
                                <p:cTn id="168" presetID="22" presetClass="entr" presetSubtype="4" fill="hold" grpId="0" nodeType="withEffect">
                                  <p:stCondLst>
                                    <p:cond delay="0"/>
                                  </p:stCondLst>
                                  <p:childTnLst>
                                    <p:set>
                                      <p:cBhvr>
                                        <p:cTn id="169" dur="1" fill="hold">
                                          <p:stCondLst>
                                            <p:cond delay="0"/>
                                          </p:stCondLst>
                                        </p:cTn>
                                        <p:tgtEl>
                                          <p:spTgt spid="75">
                                            <p:txEl>
                                              <p:pRg st="0" end="0"/>
                                            </p:txEl>
                                          </p:spTgt>
                                        </p:tgtEl>
                                        <p:attrNameLst>
                                          <p:attrName>style.visibility</p:attrName>
                                        </p:attrNameLst>
                                      </p:cBhvr>
                                      <p:to>
                                        <p:strVal val="visible"/>
                                      </p:to>
                                    </p:set>
                                    <p:animEffect transition="in" filter="wipe(down)">
                                      <p:cBhvr>
                                        <p:cTn id="170" dur="500"/>
                                        <p:tgtEl>
                                          <p:spTgt spid="75">
                                            <p:txEl>
                                              <p:pRg st="0" end="0"/>
                                            </p:txEl>
                                          </p:spTgt>
                                        </p:tgtEl>
                                      </p:cBhvr>
                                    </p:animEffect>
                                  </p:childTnLst>
                                </p:cTn>
                              </p:par>
                              <p:par>
                                <p:cTn id="171" presetID="22" presetClass="entr" presetSubtype="4" fill="hold" grpId="0" nodeType="withEffect">
                                  <p:stCondLst>
                                    <p:cond delay="0"/>
                                  </p:stCondLst>
                                  <p:childTnLst>
                                    <p:set>
                                      <p:cBhvr>
                                        <p:cTn id="172" dur="1" fill="hold">
                                          <p:stCondLst>
                                            <p:cond delay="0"/>
                                          </p:stCondLst>
                                        </p:cTn>
                                        <p:tgtEl>
                                          <p:spTgt spid="75">
                                            <p:txEl>
                                              <p:pRg st="1" end="1"/>
                                            </p:txEl>
                                          </p:spTgt>
                                        </p:tgtEl>
                                        <p:attrNameLst>
                                          <p:attrName>style.visibility</p:attrName>
                                        </p:attrNameLst>
                                      </p:cBhvr>
                                      <p:to>
                                        <p:strVal val="visible"/>
                                      </p:to>
                                    </p:set>
                                    <p:animEffect transition="in" filter="wipe(down)">
                                      <p:cBhvr>
                                        <p:cTn id="173" dur="500"/>
                                        <p:tgtEl>
                                          <p:spTgt spid="75">
                                            <p:txEl>
                                              <p:pRg st="1" end="1"/>
                                            </p:txEl>
                                          </p:spTgt>
                                        </p:tgtEl>
                                      </p:cBhvr>
                                    </p:animEffect>
                                  </p:childTnLst>
                                </p:cTn>
                              </p:par>
                              <p:par>
                                <p:cTn id="174" presetID="22" presetClass="entr" presetSubtype="4" fill="hold" grpId="0" nodeType="withEffect">
                                  <p:stCondLst>
                                    <p:cond delay="0"/>
                                  </p:stCondLst>
                                  <p:childTnLst>
                                    <p:set>
                                      <p:cBhvr>
                                        <p:cTn id="175" dur="1" fill="hold">
                                          <p:stCondLst>
                                            <p:cond delay="0"/>
                                          </p:stCondLst>
                                        </p:cTn>
                                        <p:tgtEl>
                                          <p:spTgt spid="75">
                                            <p:txEl>
                                              <p:pRg st="2" end="2"/>
                                            </p:txEl>
                                          </p:spTgt>
                                        </p:tgtEl>
                                        <p:attrNameLst>
                                          <p:attrName>style.visibility</p:attrName>
                                        </p:attrNameLst>
                                      </p:cBhvr>
                                      <p:to>
                                        <p:strVal val="visible"/>
                                      </p:to>
                                    </p:set>
                                    <p:animEffect transition="in" filter="wipe(down)">
                                      <p:cBhvr>
                                        <p:cTn id="176" dur="500"/>
                                        <p:tgtEl>
                                          <p:spTgt spid="75">
                                            <p:txEl>
                                              <p:pRg st="2" end="2"/>
                                            </p:txEl>
                                          </p:spTgt>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4" fill="hold" grpId="0" nodeType="clickEffect">
                                  <p:stCondLst>
                                    <p:cond delay="0"/>
                                  </p:stCondLst>
                                  <p:childTnLst>
                                    <p:set>
                                      <p:cBhvr>
                                        <p:cTn id="180" dur="1" fill="hold">
                                          <p:stCondLst>
                                            <p:cond delay="0"/>
                                          </p:stCondLst>
                                        </p:cTn>
                                        <p:tgtEl>
                                          <p:spTgt spid="71">
                                            <p:bg/>
                                          </p:spTgt>
                                        </p:tgtEl>
                                        <p:attrNameLst>
                                          <p:attrName>style.visibility</p:attrName>
                                        </p:attrNameLst>
                                      </p:cBhvr>
                                      <p:to>
                                        <p:strVal val="visible"/>
                                      </p:to>
                                    </p:set>
                                    <p:animEffect transition="in" filter="wipe(down)">
                                      <p:cBhvr>
                                        <p:cTn id="181" dur="500"/>
                                        <p:tgtEl>
                                          <p:spTgt spid="71">
                                            <p:bg/>
                                          </p:spTgt>
                                        </p:tgtEl>
                                      </p:cBhvr>
                                    </p:animEffect>
                                  </p:childTnLst>
                                </p:cTn>
                              </p:par>
                              <p:par>
                                <p:cTn id="182" presetID="22" presetClass="entr" presetSubtype="4" fill="hold" grpId="0" nodeType="withEffect">
                                  <p:stCondLst>
                                    <p:cond delay="0"/>
                                  </p:stCondLst>
                                  <p:childTnLst>
                                    <p:set>
                                      <p:cBhvr>
                                        <p:cTn id="183" dur="1" fill="hold">
                                          <p:stCondLst>
                                            <p:cond delay="0"/>
                                          </p:stCondLst>
                                        </p:cTn>
                                        <p:tgtEl>
                                          <p:spTgt spid="71">
                                            <p:txEl>
                                              <p:pRg st="0" end="0"/>
                                            </p:txEl>
                                          </p:spTgt>
                                        </p:tgtEl>
                                        <p:attrNameLst>
                                          <p:attrName>style.visibility</p:attrName>
                                        </p:attrNameLst>
                                      </p:cBhvr>
                                      <p:to>
                                        <p:strVal val="visible"/>
                                      </p:to>
                                    </p:set>
                                    <p:animEffect transition="in" filter="wipe(down)">
                                      <p:cBhvr>
                                        <p:cTn id="184" dur="500"/>
                                        <p:tgtEl>
                                          <p:spTgt spid="71">
                                            <p:txEl>
                                              <p:pRg st="0" end="0"/>
                                            </p:txEl>
                                          </p:spTgt>
                                        </p:tgtEl>
                                      </p:cBhvr>
                                    </p:animEffect>
                                  </p:childTnLst>
                                </p:cTn>
                              </p:par>
                              <p:par>
                                <p:cTn id="185" presetID="22" presetClass="entr" presetSubtype="4" fill="hold" grpId="0" nodeType="withEffect">
                                  <p:stCondLst>
                                    <p:cond delay="0"/>
                                  </p:stCondLst>
                                  <p:childTnLst>
                                    <p:set>
                                      <p:cBhvr>
                                        <p:cTn id="186" dur="1" fill="hold">
                                          <p:stCondLst>
                                            <p:cond delay="0"/>
                                          </p:stCondLst>
                                        </p:cTn>
                                        <p:tgtEl>
                                          <p:spTgt spid="71">
                                            <p:txEl>
                                              <p:pRg st="1" end="1"/>
                                            </p:txEl>
                                          </p:spTgt>
                                        </p:tgtEl>
                                        <p:attrNameLst>
                                          <p:attrName>style.visibility</p:attrName>
                                        </p:attrNameLst>
                                      </p:cBhvr>
                                      <p:to>
                                        <p:strVal val="visible"/>
                                      </p:to>
                                    </p:set>
                                    <p:animEffect transition="in" filter="wipe(down)">
                                      <p:cBhvr>
                                        <p:cTn id="187" dur="500"/>
                                        <p:tgtEl>
                                          <p:spTgt spid="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11" grpId="0" build="allAtOnce" animBg="1"/>
      <p:bldP spid="13" grpId="0" build="allAtOnce" animBg="1"/>
      <p:bldP spid="16" grpId="0" animBg="1"/>
      <p:bldP spid="17" grpId="0" animBg="1"/>
      <p:bldP spid="18" grpId="0" animBg="1"/>
      <p:bldP spid="20" grpId="0" animBg="1"/>
      <p:bldP spid="21" grpId="0" build="allAtOnce" animBg="1"/>
      <p:bldP spid="35" grpId="0" animBg="1"/>
      <p:bldP spid="38" grpId="0" build="allAtOnce" animBg="1"/>
      <p:bldP spid="40" grpId="0" build="allAtOnce" animBg="1"/>
      <p:bldP spid="41" grpId="0" animBg="1"/>
      <p:bldP spid="24" grpId="0" animBg="1"/>
      <p:bldP spid="25" grpId="0"/>
      <p:bldP spid="53" grpId="0" animBg="1"/>
      <p:bldP spid="59" grpId="0" animBg="1"/>
      <p:bldP spid="60" grpId="0" animBg="1"/>
      <p:bldP spid="71" grpId="0" build="allAtOnce" animBg="1"/>
      <p:bldP spid="75"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3571868" y="4143380"/>
            <a:ext cx="1357322" cy="2071701"/>
          </a:xfrm>
          <a:prstGeom prst="leftArrow">
            <a:avLst>
              <a:gd name="adj1" fmla="val 70426"/>
              <a:gd name="adj2" fmla="val 21226"/>
            </a:avLst>
          </a:prstGeom>
        </p:spPr>
        <p:style>
          <a:lnRef idx="0">
            <a:schemeClr val="dk1"/>
          </a:lnRef>
          <a:fillRef idx="3">
            <a:schemeClr val="dk1"/>
          </a:fillRef>
          <a:effectRef idx="3">
            <a:schemeClr val="dk1"/>
          </a:effectRef>
          <a:fontRef idx="minor">
            <a:schemeClr val="lt1"/>
          </a:fontRef>
        </p:style>
        <p:txBody>
          <a:bodyPr rtlCol="1" anchor="ctr"/>
          <a:lstStyle/>
          <a:p>
            <a:pPr lvl="0" algn="ctr"/>
            <a:r>
              <a:rPr lang="fa-IR" sz="2000" b="1" dirty="0" smtClean="0"/>
              <a:t>قوام آن به سه چیز است:</a:t>
            </a:r>
            <a:endParaRPr lang="fa-IR" sz="2000" dirty="0" smtClean="0"/>
          </a:p>
        </p:txBody>
      </p:sp>
      <p:cxnSp>
        <p:nvCxnSpPr>
          <p:cNvPr id="3" name="رابط مستقيم 2"/>
          <p:cNvCxnSpPr>
            <a:stCxn id="2" idx="1"/>
            <a:endCxn id="5" idx="3"/>
          </p:cNvCxnSpPr>
          <p:nvPr/>
        </p:nvCxnSpPr>
        <p:spPr>
          <a:xfrm rot="10800000">
            <a:off x="3143240" y="4138821"/>
            <a:ext cx="428628" cy="1040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رابط مستقيم 3"/>
          <p:cNvCxnSpPr>
            <a:stCxn id="2" idx="1"/>
            <a:endCxn id="6" idx="3"/>
          </p:cNvCxnSpPr>
          <p:nvPr/>
        </p:nvCxnSpPr>
        <p:spPr>
          <a:xfrm rot="10800000" flipV="1">
            <a:off x="3143240" y="5179231"/>
            <a:ext cx="428628" cy="40278"/>
          </a:xfrm>
          <a:prstGeom prst="line">
            <a:avLst/>
          </a:prstGeom>
        </p:spPr>
        <p:style>
          <a:lnRef idx="1">
            <a:schemeClr val="accent1"/>
          </a:lnRef>
          <a:fillRef idx="0">
            <a:schemeClr val="accent1"/>
          </a:fillRef>
          <a:effectRef idx="0">
            <a:schemeClr val="accent1"/>
          </a:effectRef>
          <a:fontRef idx="minor">
            <a:schemeClr val="tx1"/>
          </a:fontRef>
        </p:style>
      </p:cxnSp>
      <p:sp>
        <p:nvSpPr>
          <p:cNvPr id="5" name="مستطيل 4"/>
          <p:cNvSpPr/>
          <p:nvPr/>
        </p:nvSpPr>
        <p:spPr>
          <a:xfrm>
            <a:off x="285720" y="3786190"/>
            <a:ext cx="2857520" cy="705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b="1" dirty="0" smtClean="0"/>
              <a:t>1. بقاء موضوع (معروض مستصحب)</a:t>
            </a:r>
            <a:endParaRPr lang="fa-IR" b="1" dirty="0"/>
          </a:p>
        </p:txBody>
      </p:sp>
      <p:sp>
        <p:nvSpPr>
          <p:cNvPr id="6" name="مستطيل 5"/>
          <p:cNvSpPr/>
          <p:nvPr/>
        </p:nvSpPr>
        <p:spPr>
          <a:xfrm>
            <a:off x="285720" y="4866878"/>
            <a:ext cx="2857520" cy="705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2000" b="1" dirty="0" smtClean="0"/>
              <a:t>2. تعلق شک به بقاء</a:t>
            </a:r>
            <a:endParaRPr lang="fa-IR" sz="2000" b="1" dirty="0"/>
          </a:p>
        </p:txBody>
      </p:sp>
      <p:sp>
        <p:nvSpPr>
          <p:cNvPr id="7" name="مستطيل 6"/>
          <p:cNvSpPr/>
          <p:nvPr/>
        </p:nvSpPr>
        <p:spPr>
          <a:xfrm>
            <a:off x="285720" y="5938448"/>
            <a:ext cx="2857520" cy="705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lvl="0"/>
            <a:r>
              <a:rPr lang="fa-IR" sz="2000" b="1" dirty="0" smtClean="0"/>
              <a:t>3. عدم علم به بقاء یا زوال</a:t>
            </a:r>
            <a:endParaRPr lang="fa-IR" sz="2000" b="1" dirty="0"/>
          </a:p>
        </p:txBody>
      </p:sp>
      <p:cxnSp>
        <p:nvCxnSpPr>
          <p:cNvPr id="8" name="رابط مستقيم 7"/>
          <p:cNvCxnSpPr>
            <a:stCxn id="2" idx="1"/>
            <a:endCxn id="7" idx="3"/>
          </p:cNvCxnSpPr>
          <p:nvPr/>
        </p:nvCxnSpPr>
        <p:spPr>
          <a:xfrm rot="10800000" flipV="1">
            <a:off x="3143240" y="5179231"/>
            <a:ext cx="428628" cy="1111848"/>
          </a:xfrm>
          <a:prstGeom prst="line">
            <a:avLst/>
          </a:prstGeom>
        </p:spPr>
        <p:style>
          <a:lnRef idx="1">
            <a:schemeClr val="accent1"/>
          </a:lnRef>
          <a:fillRef idx="0">
            <a:schemeClr val="accent1"/>
          </a:fillRef>
          <a:effectRef idx="0">
            <a:schemeClr val="accent1"/>
          </a:effectRef>
          <a:fontRef idx="minor">
            <a:schemeClr val="tx1"/>
          </a:fontRef>
        </p:style>
      </p:cxnSp>
      <p:sp>
        <p:nvSpPr>
          <p:cNvPr id="21" name="عنوان 1"/>
          <p:cNvSpPr txBox="1">
            <a:spLocks/>
          </p:cNvSpPr>
          <p:nvPr/>
        </p:nvSpPr>
        <p:spPr>
          <a:xfrm>
            <a:off x="7358082" y="285728"/>
            <a:ext cx="142876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289 تا 319</a:t>
            </a:r>
            <a:endParaRPr lang="fa-IR" b="1" dirty="0">
              <a:solidFill>
                <a:schemeClr val="tx1"/>
              </a:solidFill>
            </a:endParaRPr>
          </a:p>
        </p:txBody>
      </p:sp>
      <p:sp>
        <p:nvSpPr>
          <p:cNvPr id="31" name="سهم إلى اليسار 30"/>
          <p:cNvSpPr/>
          <p:nvPr/>
        </p:nvSpPr>
        <p:spPr>
          <a:xfrm>
            <a:off x="7286644" y="4143381"/>
            <a:ext cx="1571636" cy="2071701"/>
          </a:xfrm>
          <a:prstGeom prst="leftArrow">
            <a:avLst>
              <a:gd name="adj1" fmla="val 89915"/>
              <a:gd name="adj2" fmla="val 21226"/>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lvl="0" algn="ctr"/>
            <a:r>
              <a:rPr lang="fa-IR" sz="2400" b="1" dirty="0" smtClean="0"/>
              <a:t>از ارکان استصحاب</a:t>
            </a:r>
            <a:endParaRPr lang="fa-IR" sz="2400" dirty="0" smtClean="0"/>
          </a:p>
        </p:txBody>
      </p:sp>
      <p:sp>
        <p:nvSpPr>
          <p:cNvPr id="35" name="مستطيل مستدير الزوايا 34"/>
          <p:cNvSpPr/>
          <p:nvPr/>
        </p:nvSpPr>
        <p:spPr>
          <a:xfrm>
            <a:off x="5143504" y="4500571"/>
            <a:ext cx="2000264" cy="142876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3600" b="1" dirty="0" smtClean="0">
                <a:solidFill>
                  <a:srgbClr val="FFFF00"/>
                </a:solidFill>
              </a:rPr>
              <a:t>شک در بقاء</a:t>
            </a:r>
            <a:endParaRPr lang="fa-IR" sz="3600" b="1" dirty="0">
              <a:solidFill>
                <a:srgbClr val="FFFF00"/>
              </a:solidFill>
            </a:endParaRPr>
          </a:p>
        </p:txBody>
      </p:sp>
      <p:sp>
        <p:nvSpPr>
          <p:cNvPr id="55" name="سهم إلى اليسار 54"/>
          <p:cNvSpPr/>
          <p:nvPr/>
        </p:nvSpPr>
        <p:spPr>
          <a:xfrm>
            <a:off x="6643702" y="1009226"/>
            <a:ext cx="2214578" cy="2071701"/>
          </a:xfrm>
          <a:prstGeom prst="leftArrow">
            <a:avLst>
              <a:gd name="adj1" fmla="val 89915"/>
              <a:gd name="adj2" fmla="val 21226"/>
            </a:avLst>
          </a:prstGeom>
        </p:spPr>
        <p:style>
          <a:lnRef idx="1">
            <a:schemeClr val="accent2"/>
          </a:lnRef>
          <a:fillRef idx="2">
            <a:schemeClr val="accent2"/>
          </a:fillRef>
          <a:effectRef idx="1">
            <a:schemeClr val="accent2"/>
          </a:effectRef>
          <a:fontRef idx="minor">
            <a:schemeClr val="dk1"/>
          </a:fontRef>
        </p:style>
        <p:txBody>
          <a:bodyPr rtlCol="1" anchor="ctr"/>
          <a:lstStyle/>
          <a:p>
            <a:pPr lvl="0" algn="ctr"/>
            <a:r>
              <a:rPr lang="fa-IR" sz="1600" dirty="0" smtClean="0"/>
              <a:t>برخی از دانشمندان اصول:</a:t>
            </a:r>
          </a:p>
          <a:p>
            <a:pPr lvl="0" algn="ctr"/>
            <a:endParaRPr lang="fa-IR" b="1" dirty="0" smtClean="0"/>
          </a:p>
          <a:p>
            <a:pPr lvl="0" algn="ctr"/>
            <a:r>
              <a:rPr lang="fa-IR" b="1" dirty="0" smtClean="0"/>
              <a:t>برای استصحاب سه شرط هست:</a:t>
            </a:r>
            <a:endParaRPr lang="fa-IR" dirty="0" smtClean="0"/>
          </a:p>
        </p:txBody>
      </p:sp>
      <p:cxnSp>
        <p:nvCxnSpPr>
          <p:cNvPr id="56" name="رابط مستقيم 55"/>
          <p:cNvCxnSpPr>
            <a:stCxn id="55" idx="1"/>
            <a:endCxn id="58" idx="3"/>
          </p:cNvCxnSpPr>
          <p:nvPr/>
        </p:nvCxnSpPr>
        <p:spPr>
          <a:xfrm rot="10800000">
            <a:off x="6143636" y="1192381"/>
            <a:ext cx="500066" cy="852697"/>
          </a:xfrm>
          <a:prstGeom prst="line">
            <a:avLst/>
          </a:prstGeom>
        </p:spPr>
        <p:style>
          <a:lnRef idx="1">
            <a:schemeClr val="accent2"/>
          </a:lnRef>
          <a:fillRef idx="2">
            <a:schemeClr val="accent2"/>
          </a:fillRef>
          <a:effectRef idx="1">
            <a:schemeClr val="accent2"/>
          </a:effectRef>
          <a:fontRef idx="minor">
            <a:schemeClr val="dk1"/>
          </a:fontRef>
        </p:style>
      </p:cxnSp>
      <p:cxnSp>
        <p:nvCxnSpPr>
          <p:cNvPr id="57" name="رابط مستقيم 56"/>
          <p:cNvCxnSpPr>
            <a:stCxn id="55" idx="1"/>
            <a:endCxn id="59" idx="3"/>
          </p:cNvCxnSpPr>
          <p:nvPr/>
        </p:nvCxnSpPr>
        <p:spPr>
          <a:xfrm rot="10800000" flipV="1">
            <a:off x="6143636" y="2045076"/>
            <a:ext cx="500066" cy="4559"/>
          </a:xfrm>
          <a:prstGeom prst="line">
            <a:avLst/>
          </a:prstGeom>
        </p:spPr>
        <p:style>
          <a:lnRef idx="1">
            <a:schemeClr val="accent2"/>
          </a:lnRef>
          <a:fillRef idx="2">
            <a:schemeClr val="accent2"/>
          </a:fillRef>
          <a:effectRef idx="1">
            <a:schemeClr val="accent2"/>
          </a:effectRef>
          <a:fontRef idx="minor">
            <a:schemeClr val="dk1"/>
          </a:fontRef>
        </p:style>
      </p:cxnSp>
      <p:sp>
        <p:nvSpPr>
          <p:cNvPr id="58" name="مستطيل 57"/>
          <p:cNvSpPr/>
          <p:nvPr/>
        </p:nvSpPr>
        <p:spPr>
          <a:xfrm>
            <a:off x="3286116" y="875468"/>
            <a:ext cx="2857520" cy="633824"/>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lvl="0"/>
            <a:r>
              <a:rPr lang="fa-IR" b="1" dirty="0" smtClean="0"/>
              <a:t>1. بقاء موضوع (معروض مستصحب)</a:t>
            </a:r>
            <a:endParaRPr lang="fa-IR" b="1" dirty="0"/>
          </a:p>
        </p:txBody>
      </p:sp>
      <p:sp>
        <p:nvSpPr>
          <p:cNvPr id="59" name="مستطيل 58"/>
          <p:cNvSpPr/>
          <p:nvPr/>
        </p:nvSpPr>
        <p:spPr>
          <a:xfrm>
            <a:off x="3286116" y="1732724"/>
            <a:ext cx="2857520" cy="633824"/>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lvl="0"/>
            <a:r>
              <a:rPr lang="fa-IR" sz="2000" b="1" dirty="0" smtClean="0"/>
              <a:t>2. عدم معارض</a:t>
            </a:r>
            <a:endParaRPr lang="fa-IR" sz="2000" b="1" dirty="0"/>
          </a:p>
        </p:txBody>
      </p:sp>
      <p:sp>
        <p:nvSpPr>
          <p:cNvPr id="60" name="مستطيل 59"/>
          <p:cNvSpPr/>
          <p:nvPr/>
        </p:nvSpPr>
        <p:spPr>
          <a:xfrm>
            <a:off x="3286116" y="2580862"/>
            <a:ext cx="2857520" cy="633824"/>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lvl="0"/>
            <a:r>
              <a:rPr lang="fa-IR" sz="2000" b="1" dirty="0" smtClean="0"/>
              <a:t>3. وجوب فحص</a:t>
            </a:r>
            <a:endParaRPr lang="fa-IR" sz="2000" b="1" dirty="0"/>
          </a:p>
        </p:txBody>
      </p:sp>
      <p:cxnSp>
        <p:nvCxnSpPr>
          <p:cNvPr id="61" name="رابط مستقيم 60"/>
          <p:cNvCxnSpPr>
            <a:stCxn id="55" idx="1"/>
            <a:endCxn id="60" idx="3"/>
          </p:cNvCxnSpPr>
          <p:nvPr/>
        </p:nvCxnSpPr>
        <p:spPr>
          <a:xfrm rot="10800000" flipV="1">
            <a:off x="6143636" y="2045076"/>
            <a:ext cx="500066" cy="852697"/>
          </a:xfrm>
          <a:prstGeom prst="line">
            <a:avLst/>
          </a:prstGeom>
        </p:spPr>
        <p:style>
          <a:lnRef idx="1">
            <a:schemeClr val="accent2"/>
          </a:lnRef>
          <a:fillRef idx="2">
            <a:schemeClr val="accent2"/>
          </a:fillRef>
          <a:effectRef idx="1">
            <a:schemeClr val="accent2"/>
          </a:effectRef>
          <a:fontRef idx="minor">
            <a:schemeClr val="dk1"/>
          </a:fontRef>
        </p:style>
      </p:cxnSp>
      <p:sp>
        <p:nvSpPr>
          <p:cNvPr id="83" name="قوس كبير أيسر 82"/>
          <p:cNvSpPr/>
          <p:nvPr/>
        </p:nvSpPr>
        <p:spPr>
          <a:xfrm>
            <a:off x="2786050" y="928670"/>
            <a:ext cx="357190" cy="2286016"/>
          </a:xfrm>
          <a:prstGeom prst="leftBrace">
            <a:avLst>
              <a:gd name="adj1" fmla="val 77597"/>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84" name="سهم إلى اليسار 83"/>
          <p:cNvSpPr/>
          <p:nvPr/>
        </p:nvSpPr>
        <p:spPr>
          <a:xfrm>
            <a:off x="2000232" y="1714488"/>
            <a:ext cx="714380" cy="857255"/>
          </a:xfrm>
          <a:prstGeom prst="leftArrow">
            <a:avLst>
              <a:gd name="adj1" fmla="val 89915"/>
              <a:gd name="adj2" fmla="val 2122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a-IR" b="1" dirty="0" smtClean="0"/>
              <a:t>نظر شیخ</a:t>
            </a:r>
            <a:endParaRPr lang="fa-IR" dirty="0" smtClean="0"/>
          </a:p>
        </p:txBody>
      </p:sp>
      <p:sp>
        <p:nvSpPr>
          <p:cNvPr id="88" name="مستطيل 87"/>
          <p:cNvSpPr/>
          <p:nvPr/>
        </p:nvSpPr>
        <p:spPr>
          <a:xfrm>
            <a:off x="214282" y="1071546"/>
            <a:ext cx="1714512"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این سه شرط به شرایط اصلی شکل گیری ماهیت استصحاب بر می گردد.</a:t>
            </a:r>
            <a:endParaRPr lang="fa-IR" sz="2000" b="1" dirty="0"/>
          </a:p>
        </p:txBody>
      </p:sp>
      <p:cxnSp>
        <p:nvCxnSpPr>
          <p:cNvPr id="90" name="رابط مستقيم 89"/>
          <p:cNvCxnSpPr/>
          <p:nvPr/>
        </p:nvCxnSpPr>
        <p:spPr>
          <a:xfrm>
            <a:off x="285720" y="3500438"/>
            <a:ext cx="8572560" cy="1588"/>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2214546" y="5429264"/>
            <a:ext cx="1714512" cy="1143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مربع نص 24"/>
          <p:cNvSpPr txBox="1"/>
          <p:nvPr/>
        </p:nvSpPr>
        <p:spPr>
          <a:xfrm>
            <a:off x="3857620" y="6357958"/>
            <a:ext cx="4071966" cy="369332"/>
          </a:xfrm>
          <a:prstGeom prst="rect">
            <a:avLst/>
          </a:prstGeom>
          <a:noFill/>
        </p:spPr>
        <p:txBody>
          <a:bodyPr wrap="square" rtlCol="1">
            <a:spAutoFit/>
          </a:bodyPr>
          <a:lstStyle/>
          <a:p>
            <a:r>
              <a:rPr lang="fa-IR" b="1" dirty="0" smtClean="0">
                <a:solidFill>
                  <a:srgbClr val="FF0000"/>
                </a:solidFill>
              </a:rPr>
              <a:t>این قید قاعده یقین (شک ساری) را خارج می کند</a:t>
            </a:r>
            <a:endParaRPr lang="fa-IR" b="1" dirty="0">
              <a:solidFill>
                <a:srgbClr val="FF0000"/>
              </a:solidFill>
            </a:endParaRPr>
          </a:p>
        </p:txBody>
      </p:sp>
      <p:sp>
        <p:nvSpPr>
          <p:cNvPr id="26" name="عنصر نائب لرقم الشريحة 25"/>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5">
                                            <p:bg/>
                                          </p:spTgt>
                                        </p:tgtEl>
                                        <p:attrNameLst>
                                          <p:attrName>style.visibility</p:attrName>
                                        </p:attrNameLst>
                                      </p:cBhvr>
                                      <p:to>
                                        <p:strVal val="visible"/>
                                      </p:to>
                                    </p:set>
                                    <p:animEffect transition="in" filter="wipe(down)">
                                      <p:cBhvr>
                                        <p:cTn id="7" dur="500"/>
                                        <p:tgtEl>
                                          <p:spTgt spid="5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5">
                                            <p:txEl>
                                              <p:pRg st="0" end="0"/>
                                            </p:txEl>
                                          </p:spTgt>
                                        </p:tgtEl>
                                        <p:attrNameLst>
                                          <p:attrName>style.visibility</p:attrName>
                                        </p:attrNameLst>
                                      </p:cBhvr>
                                      <p:to>
                                        <p:strVal val="visible"/>
                                      </p:to>
                                    </p:set>
                                    <p:animEffect transition="in" filter="wipe(down)">
                                      <p:cBhvr>
                                        <p:cTn id="10" dur="500"/>
                                        <p:tgtEl>
                                          <p:spTgt spid="5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wipe(down)">
                                      <p:cBhvr>
                                        <p:cTn id="13" dur="500"/>
                                        <p:tgtEl>
                                          <p:spTgt spid="5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wipe(down)">
                                      <p:cBhvr>
                                        <p:cTn id="18" dur="500"/>
                                        <p:tgtEl>
                                          <p:spTgt spid="5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down)">
                                      <p:cBhvr>
                                        <p:cTn id="21" dur="500"/>
                                        <p:tgtEl>
                                          <p:spTgt spid="5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wipe(down)">
                                      <p:cBhvr>
                                        <p:cTn id="26" dur="500"/>
                                        <p:tgtEl>
                                          <p:spTgt spid="59"/>
                                        </p:tgtEl>
                                      </p:cBhvr>
                                    </p:animEffect>
                                  </p:childTnLst>
                                </p:cTn>
                              </p:par>
                              <p:par>
                                <p:cTn id="27" presetID="22" presetClass="entr" presetSubtype="4"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wipe(down)">
                                      <p:cBhvr>
                                        <p:cTn id="29" dur="500"/>
                                        <p:tgtEl>
                                          <p:spTgt spid="5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wipe(down)">
                                      <p:cBhvr>
                                        <p:cTn id="34" dur="500"/>
                                        <p:tgtEl>
                                          <p:spTgt spid="61"/>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down)">
                                      <p:cBhvr>
                                        <p:cTn id="37" dur="500"/>
                                        <p:tgtEl>
                                          <p:spTgt spid="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3"/>
                                        </p:tgtEl>
                                        <p:attrNameLst>
                                          <p:attrName>style.visibility</p:attrName>
                                        </p:attrNameLst>
                                      </p:cBhvr>
                                      <p:to>
                                        <p:strVal val="visible"/>
                                      </p:to>
                                    </p:set>
                                    <p:animEffect transition="in" filter="wipe(down)">
                                      <p:cBhvr>
                                        <p:cTn id="42" dur="500"/>
                                        <p:tgtEl>
                                          <p:spTgt spid="83"/>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wipe(down)">
                                      <p:cBhvr>
                                        <p:cTn id="45" dur="500"/>
                                        <p:tgtEl>
                                          <p:spTgt spid="84"/>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88">
                                            <p:bg/>
                                          </p:spTgt>
                                        </p:tgtEl>
                                        <p:attrNameLst>
                                          <p:attrName>style.visibility</p:attrName>
                                        </p:attrNameLst>
                                      </p:cBhvr>
                                      <p:to>
                                        <p:strVal val="visible"/>
                                      </p:to>
                                    </p:set>
                                    <p:anim calcmode="lin" valueType="num">
                                      <p:cBhvr additive="base">
                                        <p:cTn id="50" dur="500" fill="hold"/>
                                        <p:tgtEl>
                                          <p:spTgt spid="88">
                                            <p:bg/>
                                          </p:spTgt>
                                        </p:tgtEl>
                                        <p:attrNameLst>
                                          <p:attrName>ppt_x</p:attrName>
                                        </p:attrNameLst>
                                      </p:cBhvr>
                                      <p:tavLst>
                                        <p:tav tm="0">
                                          <p:val>
                                            <p:strVal val="#ppt_x"/>
                                          </p:val>
                                        </p:tav>
                                        <p:tav tm="100000">
                                          <p:val>
                                            <p:strVal val="#ppt_x"/>
                                          </p:val>
                                        </p:tav>
                                      </p:tavLst>
                                    </p:anim>
                                    <p:anim calcmode="lin" valueType="num">
                                      <p:cBhvr additive="base">
                                        <p:cTn id="51" dur="500" fill="hold"/>
                                        <p:tgtEl>
                                          <p:spTgt spid="88">
                                            <p:bg/>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8">
                                            <p:txEl>
                                              <p:pRg st="0" end="0"/>
                                            </p:txEl>
                                          </p:spTgt>
                                        </p:tgtEl>
                                        <p:attrNameLst>
                                          <p:attrName>style.visibility</p:attrName>
                                        </p:attrNameLst>
                                      </p:cBhvr>
                                      <p:to>
                                        <p:strVal val="visible"/>
                                      </p:to>
                                    </p:set>
                                    <p:anim calcmode="lin" valueType="num">
                                      <p:cBhvr additive="base">
                                        <p:cTn id="54"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90"/>
                                        </p:tgtEl>
                                        <p:attrNameLst>
                                          <p:attrName>style.visibility</p:attrName>
                                        </p:attrNameLst>
                                      </p:cBhvr>
                                      <p:to>
                                        <p:strVal val="visible"/>
                                      </p:to>
                                    </p:set>
                                    <p:animEffect transition="in" filter="fade">
                                      <p:cBhvr>
                                        <p:cTn id="60" dur="2000"/>
                                        <p:tgtEl>
                                          <p:spTgt spid="90"/>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1">
                                            <p:bg/>
                                          </p:spTgt>
                                        </p:tgtEl>
                                        <p:attrNameLst>
                                          <p:attrName>style.visibility</p:attrName>
                                        </p:attrNameLst>
                                      </p:cBhvr>
                                      <p:to>
                                        <p:strVal val="visible"/>
                                      </p:to>
                                    </p:set>
                                    <p:anim calcmode="lin" valueType="num">
                                      <p:cBhvr additive="base">
                                        <p:cTn id="65"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66" dur="500" fill="hold"/>
                                        <p:tgtEl>
                                          <p:spTgt spid="31">
                                            <p:bg/>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1">
                                            <p:txEl>
                                              <p:pRg st="0" end="0"/>
                                            </p:txEl>
                                          </p:spTgt>
                                        </p:tgtEl>
                                        <p:attrNameLst>
                                          <p:attrName>style.visibility</p:attrName>
                                        </p:attrNameLst>
                                      </p:cBhvr>
                                      <p:to>
                                        <p:strVal val="visible"/>
                                      </p:to>
                                    </p:set>
                                    <p:anim calcmode="lin" valueType="num">
                                      <p:cBhvr additive="base">
                                        <p:cTn id="6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5">
                                            <p:bg/>
                                          </p:spTgt>
                                        </p:tgtEl>
                                        <p:attrNameLst>
                                          <p:attrName>style.visibility</p:attrName>
                                        </p:attrNameLst>
                                      </p:cBhvr>
                                      <p:to>
                                        <p:strVal val="visible"/>
                                      </p:to>
                                    </p:set>
                                    <p:anim calcmode="lin" valueType="num">
                                      <p:cBhvr additive="base">
                                        <p:cTn id="75" dur="500" fill="hold"/>
                                        <p:tgtEl>
                                          <p:spTgt spid="35">
                                            <p:bg/>
                                          </p:spTgt>
                                        </p:tgtEl>
                                        <p:attrNameLst>
                                          <p:attrName>ppt_x</p:attrName>
                                        </p:attrNameLst>
                                      </p:cBhvr>
                                      <p:tavLst>
                                        <p:tav tm="0">
                                          <p:val>
                                            <p:strVal val="#ppt_x"/>
                                          </p:val>
                                        </p:tav>
                                        <p:tav tm="100000">
                                          <p:val>
                                            <p:strVal val="#ppt_x"/>
                                          </p:val>
                                        </p:tav>
                                      </p:tavLst>
                                    </p:anim>
                                    <p:anim calcmode="lin" valueType="num">
                                      <p:cBhvr additive="base">
                                        <p:cTn id="76" dur="500" fill="hold"/>
                                        <p:tgtEl>
                                          <p:spTgt spid="35">
                                            <p:bg/>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 calcmode="lin" valueType="num">
                                      <p:cBhvr additive="base">
                                        <p:cTn id="79"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
                                            <p:bg/>
                                          </p:spTgt>
                                        </p:tgtEl>
                                        <p:attrNameLst>
                                          <p:attrName>style.visibility</p:attrName>
                                        </p:attrNameLst>
                                      </p:cBhvr>
                                      <p:to>
                                        <p:strVal val="visible"/>
                                      </p:to>
                                    </p:set>
                                    <p:anim calcmode="lin" valueType="num">
                                      <p:cBhvr additive="base">
                                        <p:cTn id="85"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6" dur="500" fill="hold"/>
                                        <p:tgtEl>
                                          <p:spTgt spid="2">
                                            <p:bg/>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
                                            <p:txEl>
                                              <p:pRg st="0" end="0"/>
                                            </p:txEl>
                                          </p:spTgt>
                                        </p:tgtEl>
                                        <p:attrNameLst>
                                          <p:attrName>style.visibility</p:attrName>
                                        </p:attrNameLst>
                                      </p:cBhvr>
                                      <p:to>
                                        <p:strVal val="visible"/>
                                      </p:to>
                                    </p:set>
                                    <p:anim calcmode="lin" valueType="num">
                                      <p:cBhvr additive="base">
                                        <p:cTn id="8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3"/>
                                        </p:tgtEl>
                                        <p:attrNameLst>
                                          <p:attrName>style.visibility</p:attrName>
                                        </p:attrNameLst>
                                      </p:cBhvr>
                                      <p:to>
                                        <p:strVal val="visible"/>
                                      </p:to>
                                    </p:set>
                                    <p:animEffect transition="in" filter="fade">
                                      <p:cBhvr>
                                        <p:cTn id="95" dur="2000"/>
                                        <p:tgtEl>
                                          <p:spTgt spid="3"/>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
                                        </p:tgtEl>
                                        <p:attrNameLst>
                                          <p:attrName>style.visibility</p:attrName>
                                        </p:attrNameLst>
                                      </p:cBhvr>
                                      <p:to>
                                        <p:strVal val="visible"/>
                                      </p:to>
                                    </p:set>
                                    <p:animEffect transition="in" filter="fade">
                                      <p:cBhvr>
                                        <p:cTn id="98" dur="2000"/>
                                        <p:tgtEl>
                                          <p:spTgt spid="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6"/>
                                        </p:tgtEl>
                                        <p:attrNameLst>
                                          <p:attrName>style.visibility</p:attrName>
                                        </p:attrNameLst>
                                      </p:cBhvr>
                                      <p:to>
                                        <p:strVal val="visible"/>
                                      </p:to>
                                    </p:set>
                                    <p:animEffect transition="in" filter="fade">
                                      <p:cBhvr>
                                        <p:cTn id="103" dur="2000"/>
                                        <p:tgtEl>
                                          <p:spTgt spid="6"/>
                                        </p:tgtEl>
                                      </p:cBhvr>
                                    </p:animEffect>
                                  </p:childTnLst>
                                </p:cTn>
                              </p:par>
                              <p:par>
                                <p:cTn id="104" presetID="10" presetClass="entr" presetSubtype="0" fill="hold" nodeType="withEffect">
                                  <p:stCondLst>
                                    <p:cond delay="0"/>
                                  </p:stCondLst>
                                  <p:childTnLst>
                                    <p:set>
                                      <p:cBhvr>
                                        <p:cTn id="105" dur="1" fill="hold">
                                          <p:stCondLst>
                                            <p:cond delay="0"/>
                                          </p:stCondLst>
                                        </p:cTn>
                                        <p:tgtEl>
                                          <p:spTgt spid="4"/>
                                        </p:tgtEl>
                                        <p:attrNameLst>
                                          <p:attrName>style.visibility</p:attrName>
                                        </p:attrNameLst>
                                      </p:cBhvr>
                                      <p:to>
                                        <p:strVal val="visible"/>
                                      </p:to>
                                    </p:set>
                                    <p:animEffect transition="in" filter="fade">
                                      <p:cBhvr>
                                        <p:cTn id="106" dur="2000"/>
                                        <p:tgtEl>
                                          <p:spTgt spid="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7"/>
                                        </p:tgtEl>
                                        <p:attrNameLst>
                                          <p:attrName>style.visibility</p:attrName>
                                        </p:attrNameLst>
                                      </p:cBhvr>
                                      <p:to>
                                        <p:strVal val="visible"/>
                                      </p:to>
                                    </p:set>
                                    <p:animEffect transition="in" filter="fade">
                                      <p:cBhvr>
                                        <p:cTn id="111" dur="2000"/>
                                        <p:tgtEl>
                                          <p:spTgt spid="7"/>
                                        </p:tgtEl>
                                      </p:cBhvr>
                                    </p:animEffect>
                                  </p:childTnLst>
                                </p:cTn>
                              </p:par>
                              <p:par>
                                <p:cTn id="112" presetID="10" presetClass="entr" presetSubtype="0" fill="hold" nodeType="withEffect">
                                  <p:stCondLst>
                                    <p:cond delay="0"/>
                                  </p:stCondLst>
                                  <p:childTnLst>
                                    <p:set>
                                      <p:cBhvr>
                                        <p:cTn id="113" dur="1" fill="hold">
                                          <p:stCondLst>
                                            <p:cond delay="0"/>
                                          </p:stCondLst>
                                        </p:cTn>
                                        <p:tgtEl>
                                          <p:spTgt spid="8"/>
                                        </p:tgtEl>
                                        <p:attrNameLst>
                                          <p:attrName>style.visibility</p:attrName>
                                        </p:attrNameLst>
                                      </p:cBhvr>
                                      <p:to>
                                        <p:strVal val="visible"/>
                                      </p:to>
                                    </p:set>
                                    <p:animEffect transition="in" filter="fade">
                                      <p:cBhvr>
                                        <p:cTn id="114" dur="2000"/>
                                        <p:tgtEl>
                                          <p:spTgt spid="8"/>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wipe(down)">
                                      <p:cBhvr>
                                        <p:cTn id="119" dur="500"/>
                                        <p:tgtEl>
                                          <p:spTgt spid="24"/>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wipe(down)">
                                      <p:cBhvr>
                                        <p:cTn id="1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5" grpId="0" animBg="1"/>
      <p:bldP spid="6" grpId="0" animBg="1"/>
      <p:bldP spid="7" grpId="0" animBg="1"/>
      <p:bldP spid="31" grpId="0" build="allAtOnce" animBg="1"/>
      <p:bldP spid="35" grpId="0" build="allAtOnce" animBg="1"/>
      <p:bldP spid="55" grpId="0" build="allAtOnce" animBg="1"/>
      <p:bldP spid="58" grpId="0" animBg="1"/>
      <p:bldP spid="59" grpId="0" animBg="1"/>
      <p:bldP spid="60" grpId="0" animBg="1"/>
      <p:bldP spid="83" grpId="0" animBg="1"/>
      <p:bldP spid="84" grpId="0" animBg="1"/>
      <p:bldP spid="88" grpId="0" build="allAtOnce" animBg="1"/>
      <p:bldP spid="2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30</a:t>
            </a:fld>
            <a:endParaRPr lang="ar-SA"/>
          </a:p>
        </p:txBody>
      </p:sp>
      <p:sp>
        <p:nvSpPr>
          <p:cNvPr id="3" name="عنوان 1"/>
          <p:cNvSpPr txBox="1">
            <a:spLocks/>
          </p:cNvSpPr>
          <p:nvPr/>
        </p:nvSpPr>
        <p:spPr>
          <a:xfrm>
            <a:off x="7929586" y="214290"/>
            <a:ext cx="1000132" cy="64294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332 و 333</a:t>
            </a:r>
            <a:endParaRPr lang="fa-IR" b="1" dirty="0">
              <a:solidFill>
                <a:schemeClr val="tx1"/>
              </a:solidFill>
            </a:endParaRPr>
          </a:p>
        </p:txBody>
      </p:sp>
      <p:sp>
        <p:nvSpPr>
          <p:cNvPr id="4" name="سهم إلى اليسار 3"/>
          <p:cNvSpPr/>
          <p:nvPr/>
        </p:nvSpPr>
        <p:spPr>
          <a:xfrm>
            <a:off x="142844" y="142852"/>
            <a:ext cx="7215238" cy="50006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t>مناط در </a:t>
            </a:r>
            <a:r>
              <a:rPr lang="fa-IR" sz="2000" b="1" smtClean="0"/>
              <a:t>قاعده فراغ، </a:t>
            </a:r>
            <a:r>
              <a:rPr lang="fa-IR" sz="2000" b="1" dirty="0" smtClean="0">
                <a:solidFill>
                  <a:srgbClr val="FFFF00"/>
                </a:solidFill>
              </a:rPr>
              <a:t>تجاوز از محل شیء مشکوک </a:t>
            </a:r>
            <a:r>
              <a:rPr lang="fa-IR" sz="2000" b="1" dirty="0" smtClean="0"/>
              <a:t>است یا </a:t>
            </a:r>
            <a:r>
              <a:rPr lang="fa-IR" sz="2000" b="1" dirty="0" smtClean="0">
                <a:solidFill>
                  <a:srgbClr val="FFFF00"/>
                </a:solidFill>
              </a:rPr>
              <a:t>دخول در غیر</a:t>
            </a:r>
            <a:r>
              <a:rPr lang="fa-IR" sz="2000" b="1" dirty="0" smtClean="0"/>
              <a:t>؟</a:t>
            </a:r>
            <a:endParaRPr lang="fa-IR" sz="2000" b="1" dirty="0">
              <a:solidFill>
                <a:srgbClr val="FFFF00"/>
              </a:solidFill>
            </a:endParaRPr>
          </a:p>
        </p:txBody>
      </p:sp>
      <p:sp>
        <p:nvSpPr>
          <p:cNvPr id="5" name="سهم إلى اليسار 4"/>
          <p:cNvSpPr/>
          <p:nvPr/>
        </p:nvSpPr>
        <p:spPr>
          <a:xfrm>
            <a:off x="7572396" y="1071546"/>
            <a:ext cx="1428760" cy="1071570"/>
          </a:xfrm>
          <a:prstGeom prst="leftArrow">
            <a:avLst>
              <a:gd name="adj1" fmla="val 74766"/>
              <a:gd name="adj2" fmla="val 1435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b="1" dirty="0" smtClean="0"/>
              <a:t>گونه های تجاوز از محل</a:t>
            </a:r>
            <a:endParaRPr lang="fa-IR" b="1" dirty="0"/>
          </a:p>
        </p:txBody>
      </p:sp>
      <p:cxnSp>
        <p:nvCxnSpPr>
          <p:cNvPr id="6" name="رابط مستقيم 5"/>
          <p:cNvCxnSpPr>
            <a:stCxn id="5" idx="1"/>
            <a:endCxn id="8" idx="3"/>
          </p:cNvCxnSpPr>
          <p:nvPr/>
        </p:nvCxnSpPr>
        <p:spPr>
          <a:xfrm rot="10800000">
            <a:off x="7358082" y="1178703"/>
            <a:ext cx="214314"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5" idx="1"/>
            <a:endCxn id="9" idx="3"/>
          </p:cNvCxnSpPr>
          <p:nvPr/>
        </p:nvCxnSpPr>
        <p:spPr>
          <a:xfrm rot="10800000" flipV="1">
            <a:off x="7358082" y="1607331"/>
            <a:ext cx="214314" cy="357190"/>
          </a:xfrm>
          <a:prstGeom prst="line">
            <a:avLst/>
          </a:prstGeom>
        </p:spPr>
        <p:style>
          <a:lnRef idx="1">
            <a:schemeClr val="accent1"/>
          </a:lnRef>
          <a:fillRef idx="0">
            <a:schemeClr val="accent1"/>
          </a:fillRef>
          <a:effectRef idx="0">
            <a:schemeClr val="accent1"/>
          </a:effectRef>
          <a:fontRef idx="minor">
            <a:schemeClr val="tx1"/>
          </a:fontRef>
        </p:style>
      </p:cxnSp>
      <p:sp>
        <p:nvSpPr>
          <p:cNvPr id="8" name="سهم إلى اليسار 7"/>
          <p:cNvSpPr/>
          <p:nvPr/>
        </p:nvSpPr>
        <p:spPr>
          <a:xfrm>
            <a:off x="3714744" y="857232"/>
            <a:ext cx="3643338" cy="642942"/>
          </a:xfrm>
          <a:prstGeom prst="leftArrow">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با دخول در غیر ملازم است</a:t>
            </a:r>
          </a:p>
          <a:p>
            <a:pPr algn="ctr"/>
            <a:r>
              <a:rPr lang="fa-IR" sz="1600" b="1" dirty="0" smtClean="0">
                <a:solidFill>
                  <a:schemeClr val="bg1"/>
                </a:solidFill>
              </a:rPr>
              <a:t>(تا دخول در غیر نباشد تجاوز حاصل نمی شود)</a:t>
            </a:r>
          </a:p>
        </p:txBody>
      </p:sp>
      <p:sp>
        <p:nvSpPr>
          <p:cNvPr id="9" name="سهم إلى اليسار 8"/>
          <p:cNvSpPr/>
          <p:nvPr/>
        </p:nvSpPr>
        <p:spPr>
          <a:xfrm>
            <a:off x="3714744" y="1643050"/>
            <a:ext cx="3643338" cy="642942"/>
          </a:xfrm>
          <a:prstGeom prst="leftArrow">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با دخول در غیر ملازم نیست</a:t>
            </a:r>
          </a:p>
          <a:p>
            <a:pPr algn="ctr"/>
            <a:r>
              <a:rPr lang="fa-IR" sz="1600" b="1" dirty="0" smtClean="0">
                <a:solidFill>
                  <a:schemeClr val="bg1"/>
                </a:solidFill>
              </a:rPr>
              <a:t>(بدون دخول در غیر تجاوز از محل صدق می کند)</a:t>
            </a:r>
          </a:p>
        </p:txBody>
      </p:sp>
      <p:sp>
        <p:nvSpPr>
          <p:cNvPr id="35" name="مربع نص 34"/>
          <p:cNvSpPr txBox="1"/>
          <p:nvPr/>
        </p:nvSpPr>
        <p:spPr>
          <a:xfrm>
            <a:off x="1000100" y="915399"/>
            <a:ext cx="2071702" cy="584775"/>
          </a:xfrm>
          <a:prstGeom prst="rect">
            <a:avLst/>
          </a:prstGeom>
          <a:noFill/>
          <a:ln>
            <a:solidFill>
              <a:srgbClr val="00B050"/>
            </a:solidFill>
          </a:ln>
        </p:spPr>
        <p:txBody>
          <a:bodyPr wrap="square" rtlCol="1">
            <a:spAutoFit/>
          </a:bodyPr>
          <a:lstStyle/>
          <a:p>
            <a:pPr algn="justLow"/>
            <a:r>
              <a:rPr lang="fa-IR" sz="1600" b="1" dirty="0" smtClean="0">
                <a:solidFill>
                  <a:srgbClr val="00B050"/>
                </a:solidFill>
              </a:rPr>
              <a:t>محل نزاع نیست و شکی در اعتبار دخول در غیر نیست</a:t>
            </a:r>
            <a:endParaRPr lang="fa-IR" sz="1600" b="1" dirty="0">
              <a:solidFill>
                <a:srgbClr val="00B050"/>
              </a:solidFill>
            </a:endParaRPr>
          </a:p>
        </p:txBody>
      </p:sp>
      <p:cxnSp>
        <p:nvCxnSpPr>
          <p:cNvPr id="36" name="رابط كسهم مستقيم 35"/>
          <p:cNvCxnSpPr/>
          <p:nvPr/>
        </p:nvCxnSpPr>
        <p:spPr>
          <a:xfrm rot="10800000">
            <a:off x="3143240" y="1214422"/>
            <a:ext cx="5000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7" name="مربع نص 36"/>
          <p:cNvSpPr txBox="1"/>
          <p:nvPr/>
        </p:nvSpPr>
        <p:spPr>
          <a:xfrm>
            <a:off x="1785918" y="1804562"/>
            <a:ext cx="1285884" cy="338554"/>
          </a:xfrm>
          <a:prstGeom prst="rect">
            <a:avLst/>
          </a:prstGeom>
          <a:noFill/>
          <a:ln>
            <a:solidFill>
              <a:srgbClr val="FF0000"/>
            </a:solidFill>
          </a:ln>
        </p:spPr>
        <p:txBody>
          <a:bodyPr wrap="square" rtlCol="1">
            <a:spAutoFit/>
          </a:bodyPr>
          <a:lstStyle/>
          <a:p>
            <a:pPr algn="justLow"/>
            <a:r>
              <a:rPr lang="fa-IR" sz="1600" b="1" dirty="0" smtClean="0">
                <a:solidFill>
                  <a:srgbClr val="FF0000"/>
                </a:solidFill>
              </a:rPr>
              <a:t>محل نزاع است</a:t>
            </a:r>
            <a:endParaRPr lang="fa-IR" sz="1600" b="1" dirty="0">
              <a:solidFill>
                <a:srgbClr val="FF0000"/>
              </a:solidFill>
            </a:endParaRPr>
          </a:p>
        </p:txBody>
      </p:sp>
      <p:cxnSp>
        <p:nvCxnSpPr>
          <p:cNvPr id="38" name="رابط كسهم مستقيم 37"/>
          <p:cNvCxnSpPr/>
          <p:nvPr/>
        </p:nvCxnSpPr>
        <p:spPr>
          <a:xfrm rot="10800000">
            <a:off x="3143240" y="2000240"/>
            <a:ext cx="500066"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سهم إلى اليسار 38"/>
          <p:cNvSpPr/>
          <p:nvPr/>
        </p:nvSpPr>
        <p:spPr>
          <a:xfrm>
            <a:off x="7929586" y="2786058"/>
            <a:ext cx="1071570"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شواهد روایی</a:t>
            </a:r>
            <a:endParaRPr lang="fa-IR" sz="2000" b="1" dirty="0"/>
          </a:p>
        </p:txBody>
      </p:sp>
      <p:cxnSp>
        <p:nvCxnSpPr>
          <p:cNvPr id="40" name="رابط مستقيم 39"/>
          <p:cNvCxnSpPr>
            <a:stCxn id="39" idx="1"/>
            <a:endCxn id="42" idx="3"/>
          </p:cNvCxnSpPr>
          <p:nvPr/>
        </p:nvCxnSpPr>
        <p:spPr>
          <a:xfrm rot="10800000">
            <a:off x="7715272" y="3071811"/>
            <a:ext cx="214314" cy="53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a:stCxn id="39" idx="1"/>
            <a:endCxn id="43" idx="3"/>
          </p:cNvCxnSpPr>
          <p:nvPr/>
        </p:nvCxnSpPr>
        <p:spPr>
          <a:xfrm rot="10800000" flipV="1">
            <a:off x="7715272" y="3607594"/>
            <a:ext cx="214314" cy="535785"/>
          </a:xfrm>
          <a:prstGeom prst="line">
            <a:avLst/>
          </a:prstGeom>
        </p:spPr>
        <p:style>
          <a:lnRef idx="1">
            <a:schemeClr val="accent1"/>
          </a:lnRef>
          <a:fillRef idx="0">
            <a:schemeClr val="accent1"/>
          </a:fillRef>
          <a:effectRef idx="0">
            <a:schemeClr val="accent1"/>
          </a:effectRef>
          <a:fontRef idx="minor">
            <a:schemeClr val="tx1"/>
          </a:fontRef>
        </p:style>
      </p:cxnSp>
      <p:sp>
        <p:nvSpPr>
          <p:cNvPr id="42" name="سهم إلى اليسار 41"/>
          <p:cNvSpPr/>
          <p:nvPr/>
        </p:nvSpPr>
        <p:spPr>
          <a:xfrm>
            <a:off x="5000628" y="2500306"/>
            <a:ext cx="2714644" cy="1143008"/>
          </a:xfrm>
          <a:prstGeom prst="leftArrow">
            <a:avLst>
              <a:gd name="adj1" fmla="val 77927"/>
              <a:gd name="adj2" fmla="val 1718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b="1" dirty="0" smtClean="0"/>
              <a:t>1- إِذَا خَرَجْتَ مِنْ شَيْ‌ءٍ ثُمَّ دَخَلْتَ فِي غَيْرِهِ </a:t>
            </a:r>
          </a:p>
          <a:p>
            <a:pPr algn="justLow"/>
            <a:r>
              <a:rPr lang="fa-IR" sz="1600" b="1" dirty="0" smtClean="0"/>
              <a:t>2- مِمَّا قَدْ جَاوَزَهُ وَ دَخَلَ فِي غَيْرِهِ </a:t>
            </a:r>
            <a:endParaRPr lang="fa-IR" sz="1600" b="1" dirty="0" smtClean="0">
              <a:solidFill>
                <a:schemeClr val="bg1"/>
              </a:solidFill>
            </a:endParaRPr>
          </a:p>
        </p:txBody>
      </p:sp>
      <p:sp>
        <p:nvSpPr>
          <p:cNvPr id="43" name="سهم إلى اليسار 42"/>
          <p:cNvSpPr/>
          <p:nvPr/>
        </p:nvSpPr>
        <p:spPr>
          <a:xfrm>
            <a:off x="5072066" y="3714752"/>
            <a:ext cx="2643206" cy="857256"/>
          </a:xfrm>
          <a:prstGeom prst="leftArrow">
            <a:avLst>
              <a:gd name="adj1" fmla="val 77927"/>
              <a:gd name="adj2" fmla="val 1538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b="1" dirty="0" smtClean="0"/>
              <a:t>1- كُلُّ مَا شَكَكْتَ فِيهِ مِمَّا قَدْ مَضَى فَامْضِهِ </a:t>
            </a:r>
            <a:endParaRPr lang="fa-IR" sz="1600" b="1" dirty="0" smtClean="0">
              <a:solidFill>
                <a:schemeClr val="bg1"/>
              </a:solidFill>
            </a:endParaRPr>
          </a:p>
        </p:txBody>
      </p:sp>
      <p:sp>
        <p:nvSpPr>
          <p:cNvPr id="67" name="مستطيل مستدير الزوايا 66"/>
          <p:cNvSpPr/>
          <p:nvPr/>
        </p:nvSpPr>
        <p:spPr>
          <a:xfrm>
            <a:off x="1214414" y="2500306"/>
            <a:ext cx="3714776" cy="1071570"/>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ظاهر این دو </a:t>
            </a:r>
            <a:r>
              <a:rPr lang="fa-IR" sz="1600" b="1" dirty="0" smtClean="0">
                <a:solidFill>
                  <a:srgbClr val="FFFF00"/>
                </a:solidFill>
              </a:rPr>
              <a:t>اعتبار دخول در غیر </a:t>
            </a:r>
            <a:r>
              <a:rPr lang="fa-IR" sz="1600" b="1" dirty="0" smtClean="0"/>
              <a:t>است.</a:t>
            </a:r>
          </a:p>
          <a:p>
            <a:r>
              <a:rPr lang="fa-IR" sz="1600" b="1" dirty="0" smtClean="0"/>
              <a:t>مگر گفته شود: </a:t>
            </a:r>
          </a:p>
          <a:p>
            <a:pPr algn="justLow"/>
            <a:r>
              <a:rPr lang="fa-IR" sz="1600" b="1" dirty="0" smtClean="0"/>
              <a:t>تقیید به دخول در غیر از باب بیان غالب موارد است (به ویژه در نماز این گونه است) و خصوصیتی ندارد.</a:t>
            </a:r>
            <a:endParaRPr lang="fa-IR" sz="1400" b="1" dirty="0" smtClean="0"/>
          </a:p>
        </p:txBody>
      </p:sp>
      <p:sp>
        <p:nvSpPr>
          <p:cNvPr id="68" name="مستطيل مستدير الزوايا 67"/>
          <p:cNvSpPr/>
          <p:nvPr/>
        </p:nvSpPr>
        <p:spPr>
          <a:xfrm>
            <a:off x="1214414" y="3714752"/>
            <a:ext cx="3714776" cy="135732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ظاهر اطلاق روایت </a:t>
            </a:r>
            <a:r>
              <a:rPr lang="fa-IR" sz="1600" b="1" dirty="0" smtClean="0">
                <a:solidFill>
                  <a:srgbClr val="FFFF00"/>
                </a:solidFill>
              </a:rPr>
              <a:t>عدم اعتبار دخول در غیر </a:t>
            </a:r>
            <a:r>
              <a:rPr lang="fa-IR" sz="1600" b="1" dirty="0" smtClean="0"/>
              <a:t>است.</a:t>
            </a:r>
          </a:p>
          <a:p>
            <a:r>
              <a:rPr lang="fa-IR" sz="1600" b="1" dirty="0" smtClean="0"/>
              <a:t>مگر گفته شود: </a:t>
            </a:r>
          </a:p>
          <a:p>
            <a:pPr algn="justLow"/>
            <a:r>
              <a:rPr lang="fa-IR" sz="1500" b="1" dirty="0" smtClean="0"/>
              <a:t>چون غالبا تجاوز از محل با دخول در غیر حاصل شده و بدون آن نادر است لذا با تکیه بر این غلبه، اطلاق آمده و از چنین اطلاقی نمی توان برای دفع قید بهره برد.</a:t>
            </a:r>
          </a:p>
        </p:txBody>
      </p:sp>
      <p:sp>
        <p:nvSpPr>
          <p:cNvPr id="69" name="سهم إلى اليمين 68"/>
          <p:cNvSpPr/>
          <p:nvPr/>
        </p:nvSpPr>
        <p:spPr>
          <a:xfrm>
            <a:off x="5000628" y="4714884"/>
            <a:ext cx="428628" cy="428628"/>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0" name="مستطيل مستدير الزوايا 69"/>
          <p:cNvSpPr/>
          <p:nvPr/>
        </p:nvSpPr>
        <p:spPr>
          <a:xfrm>
            <a:off x="5500694" y="4786322"/>
            <a:ext cx="3500462" cy="1928826"/>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sz="1400" b="1" dirty="0" smtClean="0"/>
              <a:t>مویدات:</a:t>
            </a:r>
          </a:p>
          <a:p>
            <a:pPr algn="justLow"/>
            <a:r>
              <a:rPr lang="fa-IR" sz="1400" b="1" dirty="0" smtClean="0"/>
              <a:t>1- ظاهر تعلیل به «حین یتوضأ اذکر منه حین یشک» چرا که اذکر بودن، در صورت عدم دخول در غیر نیز وجود دارد.</a:t>
            </a:r>
          </a:p>
          <a:p>
            <a:pPr algn="justLow"/>
            <a:r>
              <a:rPr lang="fa-IR" sz="1400" b="1" dirty="0" smtClean="0"/>
              <a:t>2- حصر در «انما الشک اذا کنت فی شیء لم تجزه» که نشان می دهد آبی از تقیید است.</a:t>
            </a:r>
          </a:p>
          <a:p>
            <a:pPr algn="justLow"/>
            <a:r>
              <a:rPr lang="fa-IR" sz="1400" b="1" dirty="0" smtClean="0"/>
              <a:t>3- «کل ما مضی من صلاتک و طهورک» که در مقام بیان ضابطه، آبی از تقیید است</a:t>
            </a:r>
            <a:endParaRPr lang="fa-IR" sz="1200" b="1" dirty="0" smtClean="0"/>
          </a:p>
        </p:txBody>
      </p:sp>
      <p:sp>
        <p:nvSpPr>
          <p:cNvPr id="23" name="سهم منحني إلى الأعلى 22"/>
          <p:cNvSpPr/>
          <p:nvPr/>
        </p:nvSpPr>
        <p:spPr>
          <a:xfrm rot="10800000">
            <a:off x="428597" y="3000372"/>
            <a:ext cx="642942" cy="2143140"/>
          </a:xfrm>
          <a:prstGeom prst="bentUpArrow">
            <a:avLst>
              <a:gd name="adj1" fmla="val 50000"/>
              <a:gd name="adj2" fmla="val 33312"/>
              <a:gd name="adj3" fmla="val 2500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مستطيل مستدير الزوايا 23"/>
          <p:cNvSpPr/>
          <p:nvPr/>
        </p:nvSpPr>
        <p:spPr>
          <a:xfrm>
            <a:off x="142844" y="5214950"/>
            <a:ext cx="4786346" cy="1500198"/>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sz="1400" b="1" dirty="0" smtClean="0"/>
              <a:t>موید:  ظاهر صحیحه اسماعیل بن جابر:</a:t>
            </a:r>
          </a:p>
          <a:p>
            <a:pPr algn="justLow"/>
            <a:r>
              <a:rPr lang="fa-IR" sz="1400" b="1" dirty="0" smtClean="0">
                <a:solidFill>
                  <a:srgbClr val="FFFF00"/>
                </a:solidFill>
              </a:rPr>
              <a:t>إِنْ شَكَّ فِي الرُّكُوعِ بَعْدَ مَا سَجَدَ فَلْيَمْضِ وَ إِنْ شَكَّ فِي السُّجُودِ بَعْدَ مَا قَامَ فَلْيَمْضِ كُلُّ شَيْ‌ءٍ شَكَّ فِيهِ مِمَّا قَدْ جَاوَزَهُ وَ دَخَلَ فِي غَيْرِهِ فَلْيَمْضِ عَلَيْهِ‌ .</a:t>
            </a:r>
          </a:p>
          <a:p>
            <a:pPr algn="justLow"/>
            <a:r>
              <a:rPr lang="fa-IR" sz="1400" b="1" dirty="0" smtClean="0"/>
              <a:t>چرا که مثال آوردن به «غیر خاص» (سجود و قیام) به عنوان زمینه چینی برای ملاک «مطلق غیر» قبیح است.  </a:t>
            </a:r>
          </a:p>
          <a:p>
            <a:pPr algn="justLow"/>
            <a:r>
              <a:rPr lang="fa-IR" sz="1400" b="1" dirty="0" smtClean="0"/>
              <a:t>ضمن این که اگر مطلق غیر مقصود بود در مورد همین دو مثال وجهی برای حکم مشهور نسبت به اعتناء به شک (در صورت هوی و نهوض) وجود نداشت.</a:t>
            </a:r>
            <a:endParaRPr lang="fa-IR" sz="1200" b="1" dirty="0" smtClean="0"/>
          </a:p>
        </p:txBody>
      </p:sp>
      <p:sp>
        <p:nvSpPr>
          <p:cNvPr id="28" name="مربع نص 27"/>
          <p:cNvSpPr txBox="1"/>
          <p:nvPr/>
        </p:nvSpPr>
        <p:spPr>
          <a:xfrm>
            <a:off x="0" y="1857364"/>
            <a:ext cx="928662" cy="323165"/>
          </a:xfrm>
          <a:prstGeom prst="rect">
            <a:avLst/>
          </a:prstGeom>
          <a:noFill/>
        </p:spPr>
        <p:txBody>
          <a:bodyPr wrap="square" rtlCol="1">
            <a:spAutoFit/>
          </a:bodyPr>
          <a:lstStyle/>
          <a:p>
            <a:r>
              <a:rPr lang="fa-IR" sz="1500" b="1" dirty="0" smtClean="0">
                <a:solidFill>
                  <a:srgbClr val="FF0000"/>
                </a:solidFill>
              </a:rPr>
              <a:t>مختار شیخ</a:t>
            </a:r>
            <a:endParaRPr lang="fa-IR" sz="1500" dirty="0"/>
          </a:p>
        </p:txBody>
      </p:sp>
      <p:cxnSp>
        <p:nvCxnSpPr>
          <p:cNvPr id="45" name="رابط بشكل مرفق 44"/>
          <p:cNvCxnSpPr>
            <a:endCxn id="28" idx="3"/>
          </p:cNvCxnSpPr>
          <p:nvPr/>
        </p:nvCxnSpPr>
        <p:spPr>
          <a:xfrm rot="16200000" flipV="1">
            <a:off x="902297" y="2045313"/>
            <a:ext cx="481359" cy="428628"/>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down)">
                                      <p:cBhvr>
                                        <p:cTn id="39" dur="500"/>
                                        <p:tgtEl>
                                          <p:spTgt spid="3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down)">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down)">
                                      <p:cBhvr>
                                        <p:cTn id="50" dur="500"/>
                                        <p:tgtEl>
                                          <p:spTgt spid="3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9">
                                            <p:bg/>
                                          </p:spTgt>
                                        </p:tgtEl>
                                        <p:attrNameLst>
                                          <p:attrName>style.visibility</p:attrName>
                                        </p:attrNameLst>
                                      </p:cBhvr>
                                      <p:to>
                                        <p:strVal val="visible"/>
                                      </p:to>
                                    </p:set>
                                    <p:animEffect transition="in" filter="wipe(down)">
                                      <p:cBhvr>
                                        <p:cTn id="55" dur="500"/>
                                        <p:tgtEl>
                                          <p:spTgt spid="39">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39">
                                            <p:txEl>
                                              <p:pRg st="0" end="0"/>
                                            </p:txEl>
                                          </p:spTgt>
                                        </p:tgtEl>
                                        <p:attrNameLst>
                                          <p:attrName>style.visibility</p:attrName>
                                        </p:attrNameLst>
                                      </p:cBhvr>
                                      <p:to>
                                        <p:strVal val="visible"/>
                                      </p:to>
                                    </p:set>
                                    <p:animEffect transition="in" filter="wipe(down)">
                                      <p:cBhvr>
                                        <p:cTn id="58" dur="500"/>
                                        <p:tgtEl>
                                          <p:spTgt spid="3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down)">
                                      <p:cBhvr>
                                        <p:cTn id="63" dur="500"/>
                                        <p:tgtEl>
                                          <p:spTgt spid="4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wipe(down)">
                                      <p:cBhvr>
                                        <p:cTn id="66" dur="500"/>
                                        <p:tgtEl>
                                          <p:spTgt spid="4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7">
                                            <p:bg/>
                                          </p:spTgt>
                                        </p:tgtEl>
                                        <p:attrNameLst>
                                          <p:attrName>style.visibility</p:attrName>
                                        </p:attrNameLst>
                                      </p:cBhvr>
                                      <p:to>
                                        <p:strVal val="visible"/>
                                      </p:to>
                                    </p:set>
                                    <p:animEffect transition="in" filter="fade">
                                      <p:cBhvr>
                                        <p:cTn id="71" dur="2000"/>
                                        <p:tgtEl>
                                          <p:spTgt spid="67">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7">
                                            <p:txEl>
                                              <p:pRg st="0" end="0"/>
                                            </p:txEl>
                                          </p:spTgt>
                                        </p:tgtEl>
                                        <p:attrNameLst>
                                          <p:attrName>style.visibility</p:attrName>
                                        </p:attrNameLst>
                                      </p:cBhvr>
                                      <p:to>
                                        <p:strVal val="visible"/>
                                      </p:to>
                                    </p:set>
                                    <p:animEffect transition="in" filter="fade">
                                      <p:cBhvr>
                                        <p:cTn id="74" dur="2000"/>
                                        <p:tgtEl>
                                          <p:spTgt spid="67">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7">
                                            <p:txEl>
                                              <p:pRg st="1" end="1"/>
                                            </p:txEl>
                                          </p:spTgt>
                                        </p:tgtEl>
                                        <p:attrNameLst>
                                          <p:attrName>style.visibility</p:attrName>
                                        </p:attrNameLst>
                                      </p:cBhvr>
                                      <p:to>
                                        <p:strVal val="visible"/>
                                      </p:to>
                                    </p:set>
                                    <p:animEffect transition="in" filter="fade">
                                      <p:cBhvr>
                                        <p:cTn id="77" dur="2000"/>
                                        <p:tgtEl>
                                          <p:spTgt spid="67">
                                            <p:txEl>
                                              <p:pRg st="1" end="1"/>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67">
                                            <p:txEl>
                                              <p:pRg st="2" end="2"/>
                                            </p:txEl>
                                          </p:spTgt>
                                        </p:tgtEl>
                                        <p:attrNameLst>
                                          <p:attrName>style.visibility</p:attrName>
                                        </p:attrNameLst>
                                      </p:cBhvr>
                                      <p:to>
                                        <p:strVal val="visible"/>
                                      </p:to>
                                    </p:set>
                                    <p:animEffect transition="in" filter="fade">
                                      <p:cBhvr>
                                        <p:cTn id="80" dur="2000"/>
                                        <p:tgtEl>
                                          <p:spTgt spid="67">
                                            <p:txEl>
                                              <p:pRg st="2" end="2"/>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wipe(down)">
                                      <p:cBhvr>
                                        <p:cTn id="85" dur="500"/>
                                        <p:tgtEl>
                                          <p:spTgt spid="41"/>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wipe(down)">
                                      <p:cBhvr>
                                        <p:cTn id="88" dur="500"/>
                                        <p:tgtEl>
                                          <p:spTgt spid="43"/>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68">
                                            <p:bg/>
                                          </p:spTgt>
                                        </p:tgtEl>
                                        <p:attrNameLst>
                                          <p:attrName>style.visibility</p:attrName>
                                        </p:attrNameLst>
                                      </p:cBhvr>
                                      <p:to>
                                        <p:strVal val="visible"/>
                                      </p:to>
                                    </p:set>
                                    <p:animEffect transition="in" filter="wipe(down)">
                                      <p:cBhvr>
                                        <p:cTn id="93" dur="500"/>
                                        <p:tgtEl>
                                          <p:spTgt spid="68">
                                            <p:bg/>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68">
                                            <p:txEl>
                                              <p:pRg st="0" end="0"/>
                                            </p:txEl>
                                          </p:spTgt>
                                        </p:tgtEl>
                                        <p:attrNameLst>
                                          <p:attrName>style.visibility</p:attrName>
                                        </p:attrNameLst>
                                      </p:cBhvr>
                                      <p:to>
                                        <p:strVal val="visible"/>
                                      </p:to>
                                    </p:set>
                                    <p:animEffect transition="in" filter="wipe(down)">
                                      <p:cBhvr>
                                        <p:cTn id="96" dur="500"/>
                                        <p:tgtEl>
                                          <p:spTgt spid="68">
                                            <p:txEl>
                                              <p:pRg st="0" end="0"/>
                                            </p:tx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68">
                                            <p:txEl>
                                              <p:pRg st="1" end="1"/>
                                            </p:txEl>
                                          </p:spTgt>
                                        </p:tgtEl>
                                        <p:attrNameLst>
                                          <p:attrName>style.visibility</p:attrName>
                                        </p:attrNameLst>
                                      </p:cBhvr>
                                      <p:to>
                                        <p:strVal val="visible"/>
                                      </p:to>
                                    </p:set>
                                    <p:animEffect transition="in" filter="wipe(down)">
                                      <p:cBhvr>
                                        <p:cTn id="99" dur="500"/>
                                        <p:tgtEl>
                                          <p:spTgt spid="68">
                                            <p:txEl>
                                              <p:pRg st="1" end="1"/>
                                            </p:txEl>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68">
                                            <p:txEl>
                                              <p:pRg st="2" end="2"/>
                                            </p:txEl>
                                          </p:spTgt>
                                        </p:tgtEl>
                                        <p:attrNameLst>
                                          <p:attrName>style.visibility</p:attrName>
                                        </p:attrNameLst>
                                      </p:cBhvr>
                                      <p:to>
                                        <p:strVal val="visible"/>
                                      </p:to>
                                    </p:set>
                                    <p:animEffect transition="in" filter="wipe(down)">
                                      <p:cBhvr>
                                        <p:cTn id="102" dur="500"/>
                                        <p:tgtEl>
                                          <p:spTgt spid="68">
                                            <p:txEl>
                                              <p:pRg st="2" end="2"/>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wipe(down)">
                                      <p:cBhvr>
                                        <p:cTn id="107" dur="500"/>
                                        <p:tgtEl>
                                          <p:spTgt spid="6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70">
                                            <p:bg/>
                                          </p:spTgt>
                                        </p:tgtEl>
                                        <p:attrNameLst>
                                          <p:attrName>style.visibility</p:attrName>
                                        </p:attrNameLst>
                                      </p:cBhvr>
                                      <p:to>
                                        <p:strVal val="visible"/>
                                      </p:to>
                                    </p:set>
                                    <p:animEffect transition="in" filter="wipe(down)">
                                      <p:cBhvr>
                                        <p:cTn id="112" dur="500"/>
                                        <p:tgtEl>
                                          <p:spTgt spid="70">
                                            <p:bg/>
                                          </p:spTgt>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70">
                                            <p:txEl>
                                              <p:pRg st="0" end="0"/>
                                            </p:txEl>
                                          </p:spTgt>
                                        </p:tgtEl>
                                        <p:attrNameLst>
                                          <p:attrName>style.visibility</p:attrName>
                                        </p:attrNameLst>
                                      </p:cBhvr>
                                      <p:to>
                                        <p:strVal val="visible"/>
                                      </p:to>
                                    </p:set>
                                    <p:animEffect transition="in" filter="wipe(down)">
                                      <p:cBhvr>
                                        <p:cTn id="115" dur="500"/>
                                        <p:tgtEl>
                                          <p:spTgt spid="70">
                                            <p:txEl>
                                              <p:pRg st="0" end="0"/>
                                            </p:txEl>
                                          </p:spTgt>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70">
                                            <p:txEl>
                                              <p:pRg st="1" end="1"/>
                                            </p:txEl>
                                          </p:spTgt>
                                        </p:tgtEl>
                                        <p:attrNameLst>
                                          <p:attrName>style.visibility</p:attrName>
                                        </p:attrNameLst>
                                      </p:cBhvr>
                                      <p:to>
                                        <p:strVal val="visible"/>
                                      </p:to>
                                    </p:set>
                                    <p:animEffect transition="in" filter="wipe(down)">
                                      <p:cBhvr>
                                        <p:cTn id="118" dur="500"/>
                                        <p:tgtEl>
                                          <p:spTgt spid="70">
                                            <p:txEl>
                                              <p:pRg st="1" end="1"/>
                                            </p:txEl>
                                          </p:spTgt>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70">
                                            <p:txEl>
                                              <p:pRg st="2" end="2"/>
                                            </p:txEl>
                                          </p:spTgt>
                                        </p:tgtEl>
                                        <p:attrNameLst>
                                          <p:attrName>style.visibility</p:attrName>
                                        </p:attrNameLst>
                                      </p:cBhvr>
                                      <p:to>
                                        <p:strVal val="visible"/>
                                      </p:to>
                                    </p:set>
                                    <p:animEffect transition="in" filter="wipe(down)">
                                      <p:cBhvr>
                                        <p:cTn id="121" dur="500"/>
                                        <p:tgtEl>
                                          <p:spTgt spid="70">
                                            <p:txEl>
                                              <p:pRg st="2" end="2"/>
                                            </p:txEl>
                                          </p:spTgt>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70">
                                            <p:txEl>
                                              <p:pRg st="3" end="3"/>
                                            </p:txEl>
                                          </p:spTgt>
                                        </p:tgtEl>
                                        <p:attrNameLst>
                                          <p:attrName>style.visibility</p:attrName>
                                        </p:attrNameLst>
                                      </p:cBhvr>
                                      <p:to>
                                        <p:strVal val="visible"/>
                                      </p:to>
                                    </p:set>
                                    <p:animEffect transition="in" filter="wipe(down)">
                                      <p:cBhvr>
                                        <p:cTn id="124" dur="500"/>
                                        <p:tgtEl>
                                          <p:spTgt spid="70">
                                            <p:txEl>
                                              <p:pRg st="3" end="3"/>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23"/>
                                        </p:tgtEl>
                                        <p:attrNameLst>
                                          <p:attrName>style.visibility</p:attrName>
                                        </p:attrNameLst>
                                      </p:cBhvr>
                                      <p:to>
                                        <p:strVal val="visible"/>
                                      </p:to>
                                    </p:set>
                                    <p:animEffect transition="in" filter="wipe(down)">
                                      <p:cBhvr>
                                        <p:cTn id="129" dur="500"/>
                                        <p:tgtEl>
                                          <p:spTgt spid="23"/>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24">
                                            <p:bg/>
                                          </p:spTgt>
                                        </p:tgtEl>
                                        <p:attrNameLst>
                                          <p:attrName>style.visibility</p:attrName>
                                        </p:attrNameLst>
                                      </p:cBhvr>
                                      <p:to>
                                        <p:strVal val="visible"/>
                                      </p:to>
                                    </p:set>
                                    <p:animEffect transition="in" filter="wipe(down)">
                                      <p:cBhvr>
                                        <p:cTn id="134" dur="500"/>
                                        <p:tgtEl>
                                          <p:spTgt spid="24">
                                            <p:bg/>
                                          </p:spTgt>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24">
                                            <p:txEl>
                                              <p:pRg st="0" end="0"/>
                                            </p:txEl>
                                          </p:spTgt>
                                        </p:tgtEl>
                                        <p:attrNameLst>
                                          <p:attrName>style.visibility</p:attrName>
                                        </p:attrNameLst>
                                      </p:cBhvr>
                                      <p:to>
                                        <p:strVal val="visible"/>
                                      </p:to>
                                    </p:set>
                                    <p:animEffect transition="in" filter="wipe(down)">
                                      <p:cBhvr>
                                        <p:cTn id="137" dur="500"/>
                                        <p:tgtEl>
                                          <p:spTgt spid="24">
                                            <p:txEl>
                                              <p:pRg st="0" end="0"/>
                                            </p:txEl>
                                          </p:spTgt>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24">
                                            <p:txEl>
                                              <p:pRg st="1" end="1"/>
                                            </p:txEl>
                                          </p:spTgt>
                                        </p:tgtEl>
                                        <p:attrNameLst>
                                          <p:attrName>style.visibility</p:attrName>
                                        </p:attrNameLst>
                                      </p:cBhvr>
                                      <p:to>
                                        <p:strVal val="visible"/>
                                      </p:to>
                                    </p:set>
                                    <p:animEffect transition="in" filter="wipe(down)">
                                      <p:cBhvr>
                                        <p:cTn id="140" dur="500"/>
                                        <p:tgtEl>
                                          <p:spTgt spid="24">
                                            <p:txEl>
                                              <p:pRg st="1" end="1"/>
                                            </p:txEl>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24">
                                            <p:txEl>
                                              <p:pRg st="2" end="2"/>
                                            </p:txEl>
                                          </p:spTgt>
                                        </p:tgtEl>
                                        <p:attrNameLst>
                                          <p:attrName>style.visibility</p:attrName>
                                        </p:attrNameLst>
                                      </p:cBhvr>
                                      <p:to>
                                        <p:strVal val="visible"/>
                                      </p:to>
                                    </p:set>
                                    <p:animEffect transition="in" filter="wipe(down)">
                                      <p:cBhvr>
                                        <p:cTn id="143" dur="500"/>
                                        <p:tgtEl>
                                          <p:spTgt spid="24">
                                            <p:txEl>
                                              <p:pRg st="2" end="2"/>
                                            </p:txEl>
                                          </p:spTgt>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4">
                                            <p:txEl>
                                              <p:pRg st="3" end="3"/>
                                            </p:txEl>
                                          </p:spTgt>
                                        </p:tgtEl>
                                        <p:attrNameLst>
                                          <p:attrName>style.visibility</p:attrName>
                                        </p:attrNameLst>
                                      </p:cBhvr>
                                      <p:to>
                                        <p:strVal val="visible"/>
                                      </p:to>
                                    </p:set>
                                    <p:animEffect transition="in" filter="wipe(down)">
                                      <p:cBhvr>
                                        <p:cTn id="146" dur="500"/>
                                        <p:tgtEl>
                                          <p:spTgt spid="2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nodeType="clickEffect">
                                  <p:stCondLst>
                                    <p:cond delay="0"/>
                                  </p:stCondLst>
                                  <p:childTnLst>
                                    <p:set>
                                      <p:cBhvr>
                                        <p:cTn id="150" dur="1" fill="hold">
                                          <p:stCondLst>
                                            <p:cond delay="0"/>
                                          </p:stCondLst>
                                        </p:cTn>
                                        <p:tgtEl>
                                          <p:spTgt spid="45"/>
                                        </p:tgtEl>
                                        <p:attrNameLst>
                                          <p:attrName>style.visibility</p:attrName>
                                        </p:attrNameLst>
                                      </p:cBhvr>
                                      <p:to>
                                        <p:strVal val="visible"/>
                                      </p:to>
                                    </p:set>
                                    <p:animEffect transition="in" filter="fade">
                                      <p:cBhvr>
                                        <p:cTn id="151" dur="2000"/>
                                        <p:tgtEl>
                                          <p:spTgt spid="45"/>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28"/>
                                        </p:tgtEl>
                                        <p:attrNameLst>
                                          <p:attrName>style.visibility</p:attrName>
                                        </p:attrNameLst>
                                      </p:cBhvr>
                                      <p:to>
                                        <p:strVal val="visible"/>
                                      </p:to>
                                    </p:set>
                                    <p:animEffect transition="in" filter="fade">
                                      <p:cBhvr>
                                        <p:cTn id="15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8" grpId="0" animBg="1"/>
      <p:bldP spid="9" grpId="0" animBg="1"/>
      <p:bldP spid="35" grpId="0" animBg="1"/>
      <p:bldP spid="37" grpId="0" animBg="1"/>
      <p:bldP spid="39" grpId="0" build="allAtOnce" animBg="1"/>
      <p:bldP spid="42" grpId="0" animBg="1"/>
      <p:bldP spid="43" grpId="0" animBg="1"/>
      <p:bldP spid="67" grpId="0" build="allAtOnce" animBg="1"/>
      <p:bldP spid="68" grpId="0" build="allAtOnce" animBg="1"/>
      <p:bldP spid="69" grpId="0" animBg="1"/>
      <p:bldP spid="70" grpId="0" build="allAtOnce" animBg="1"/>
      <p:bldP spid="23" grpId="0" animBg="1"/>
      <p:bldP spid="24" grpId="0" build="allAtOnce" animBg="1"/>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31</a:t>
            </a:fld>
            <a:endParaRPr lang="ar-SA"/>
          </a:p>
        </p:txBody>
      </p:sp>
      <p:sp>
        <p:nvSpPr>
          <p:cNvPr id="3" name="سهم إلى اليسار 2"/>
          <p:cNvSpPr/>
          <p:nvPr/>
        </p:nvSpPr>
        <p:spPr>
          <a:xfrm>
            <a:off x="7429520" y="1214422"/>
            <a:ext cx="1285884"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حمل قید بر غالب</a:t>
            </a:r>
            <a:endParaRPr lang="fa-IR" sz="2000" b="1" dirty="0"/>
          </a:p>
        </p:txBody>
      </p:sp>
      <p:cxnSp>
        <p:nvCxnSpPr>
          <p:cNvPr id="4" name="رابط مستقيم 3"/>
          <p:cNvCxnSpPr>
            <a:stCxn id="3" idx="1"/>
            <a:endCxn id="5" idx="3"/>
          </p:cNvCxnSpPr>
          <p:nvPr/>
        </p:nvCxnSpPr>
        <p:spPr>
          <a:xfrm rot="10800000">
            <a:off x="7143768" y="1464455"/>
            <a:ext cx="285752"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5" name="سهم إلى اليسار 4"/>
          <p:cNvSpPr/>
          <p:nvPr/>
        </p:nvSpPr>
        <p:spPr>
          <a:xfrm>
            <a:off x="3000364" y="1142984"/>
            <a:ext cx="4143404" cy="64294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و رَبائِبُكُمُ </a:t>
            </a:r>
            <a:r>
              <a:rPr lang="fa-IR" sz="2400" b="1" u="sng" dirty="0" smtClean="0"/>
              <a:t>اللاَّتي‏ في‏ حُجُورِكُمْ </a:t>
            </a:r>
            <a:endParaRPr lang="fa-IR" sz="2400" b="1" u="sng" dirty="0" smtClean="0">
              <a:solidFill>
                <a:schemeClr val="bg1"/>
              </a:solidFill>
            </a:endParaRPr>
          </a:p>
        </p:txBody>
      </p:sp>
      <p:sp>
        <p:nvSpPr>
          <p:cNvPr id="6" name="سهم إلى اليسار 5"/>
          <p:cNvSpPr/>
          <p:nvPr/>
        </p:nvSpPr>
        <p:spPr>
          <a:xfrm>
            <a:off x="3000364" y="2000240"/>
            <a:ext cx="4143404" cy="714380"/>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t>کل ارض میتة </a:t>
            </a:r>
            <a:r>
              <a:rPr lang="fa-IR" sz="2400" b="1" u="sng" dirty="0" smtClean="0"/>
              <a:t>لا رب لها </a:t>
            </a:r>
            <a:r>
              <a:rPr lang="fa-IR" sz="2400" b="1" dirty="0" smtClean="0"/>
              <a:t>فهی للامام</a:t>
            </a:r>
            <a:endParaRPr lang="fa-IR" sz="2400" b="1" dirty="0" smtClean="0">
              <a:solidFill>
                <a:schemeClr val="bg1"/>
              </a:solidFill>
            </a:endParaRPr>
          </a:p>
        </p:txBody>
      </p:sp>
      <p:cxnSp>
        <p:nvCxnSpPr>
          <p:cNvPr id="14" name="رابط مستقيم 13"/>
          <p:cNvCxnSpPr>
            <a:stCxn id="6" idx="3"/>
            <a:endCxn id="3" idx="1"/>
          </p:cNvCxnSpPr>
          <p:nvPr/>
        </p:nvCxnSpPr>
        <p:spPr>
          <a:xfrm flipV="1">
            <a:off x="7143768" y="2035959"/>
            <a:ext cx="285752" cy="321471"/>
          </a:xfrm>
          <a:prstGeom prst="line">
            <a:avLst/>
          </a:prstGeom>
        </p:spPr>
        <p:style>
          <a:lnRef idx="1">
            <a:schemeClr val="accent1"/>
          </a:lnRef>
          <a:fillRef idx="0">
            <a:schemeClr val="accent1"/>
          </a:fillRef>
          <a:effectRef idx="0">
            <a:schemeClr val="accent1"/>
          </a:effectRef>
          <a:fontRef idx="minor">
            <a:schemeClr val="tx1"/>
          </a:fontRef>
        </p:style>
      </p:cxnSp>
      <p:sp>
        <p:nvSpPr>
          <p:cNvPr id="17" name="سهم إلى اليسار 16"/>
          <p:cNvSpPr/>
          <p:nvPr/>
        </p:nvSpPr>
        <p:spPr>
          <a:xfrm>
            <a:off x="7215206" y="3429000"/>
            <a:ext cx="1500198"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ورود مطلق بر غالب</a:t>
            </a:r>
            <a:endParaRPr lang="fa-IR" sz="2000" b="1" dirty="0"/>
          </a:p>
        </p:txBody>
      </p:sp>
      <p:sp>
        <p:nvSpPr>
          <p:cNvPr id="19" name="سهم إلى اليسار 18"/>
          <p:cNvSpPr/>
          <p:nvPr/>
        </p:nvSpPr>
        <p:spPr>
          <a:xfrm>
            <a:off x="3000364" y="3357562"/>
            <a:ext cx="4143404" cy="1571636"/>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عبد به مولا: گوشت بخر !</a:t>
            </a:r>
          </a:p>
          <a:p>
            <a:pPr algn="ctr"/>
            <a:r>
              <a:rPr lang="fa-IR" sz="2000" b="1" dirty="0" smtClean="0"/>
              <a:t>(غالب گوشت گوسفند و گاو است پس نمی توان گفت که گوشت شتر نیز مقصود اوست) </a:t>
            </a:r>
            <a:endParaRPr lang="fa-IR" sz="2000" b="1" u="sng" dirty="0" smtClean="0">
              <a:solidFill>
                <a:schemeClr val="bg1"/>
              </a:solidFill>
            </a:endParaRPr>
          </a:p>
        </p:txBody>
      </p:sp>
      <p:sp>
        <p:nvSpPr>
          <p:cNvPr id="22" name="مستطيل مستدير الزوايا 21"/>
          <p:cNvSpPr/>
          <p:nvPr/>
        </p:nvSpPr>
        <p:spPr>
          <a:xfrm>
            <a:off x="285720" y="1142984"/>
            <a:ext cx="2571768" cy="1571636"/>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t>در این موارد </a:t>
            </a:r>
            <a:r>
              <a:rPr lang="fa-IR" sz="2400" b="1" dirty="0" smtClean="0">
                <a:solidFill>
                  <a:srgbClr val="FFFF00"/>
                </a:solidFill>
              </a:rPr>
              <a:t>قید</a:t>
            </a:r>
            <a:r>
              <a:rPr lang="fa-IR" sz="2400" b="1" dirty="0" smtClean="0"/>
              <a:t> ارزش معنایی برای </a:t>
            </a:r>
            <a:r>
              <a:rPr lang="fa-IR" sz="2400" b="1" dirty="0" smtClean="0">
                <a:solidFill>
                  <a:srgbClr val="FFFF00"/>
                </a:solidFill>
              </a:rPr>
              <a:t>تقیید</a:t>
            </a:r>
            <a:r>
              <a:rPr lang="fa-IR" sz="2400" b="1" dirty="0" smtClean="0"/>
              <a:t> ندارد.</a:t>
            </a:r>
            <a:endParaRPr lang="fa-IR" sz="2000" b="1" dirty="0" smtClean="0"/>
          </a:p>
        </p:txBody>
      </p:sp>
      <p:sp>
        <p:nvSpPr>
          <p:cNvPr id="23" name="مستطيل مستدير الزوايا 22"/>
          <p:cNvSpPr/>
          <p:nvPr/>
        </p:nvSpPr>
        <p:spPr>
          <a:xfrm>
            <a:off x="214282" y="3357562"/>
            <a:ext cx="2571768" cy="1571636"/>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t>در این موارد </a:t>
            </a:r>
            <a:r>
              <a:rPr lang="fa-IR" sz="2400" b="1" dirty="0" smtClean="0">
                <a:solidFill>
                  <a:srgbClr val="FFFF00"/>
                </a:solidFill>
              </a:rPr>
              <a:t>اطلاق</a:t>
            </a:r>
            <a:r>
              <a:rPr lang="fa-IR" sz="2400" b="1" dirty="0" smtClean="0"/>
              <a:t> ارزش معنایی برای </a:t>
            </a:r>
            <a:r>
              <a:rPr lang="fa-IR" sz="2400" b="1" dirty="0" smtClean="0">
                <a:solidFill>
                  <a:srgbClr val="FFFF00"/>
                </a:solidFill>
              </a:rPr>
              <a:t>دفع قید</a:t>
            </a:r>
            <a:r>
              <a:rPr lang="fa-IR" sz="2400" b="1" dirty="0" smtClean="0"/>
              <a:t> ندارد </a:t>
            </a:r>
            <a:r>
              <a:rPr lang="fa-IR" sz="2400" b="1" dirty="0" smtClean="0">
                <a:solidFill>
                  <a:schemeClr val="bg1"/>
                </a:solidFill>
              </a:rPr>
              <a:t>و خود غلبه به منزله تقیید است</a:t>
            </a:r>
            <a:r>
              <a:rPr lang="fa-IR" sz="2400" b="1" dirty="0" smtClean="0"/>
              <a:t>.</a:t>
            </a:r>
            <a:endParaRPr lang="fa-IR"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2">
                                            <p:bg/>
                                          </p:spTgt>
                                        </p:tgtEl>
                                        <p:attrNameLst>
                                          <p:attrName>style.visibility</p:attrName>
                                        </p:attrNameLst>
                                      </p:cBhvr>
                                      <p:to>
                                        <p:strVal val="visible"/>
                                      </p:to>
                                    </p:set>
                                    <p:animEffect transition="in" filter="wipe(down)">
                                      <p:cBhvr>
                                        <p:cTn id="31" dur="500"/>
                                        <p:tgtEl>
                                          <p:spTgt spid="22">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2">
                                            <p:txEl>
                                              <p:pRg st="0" end="0"/>
                                            </p:txEl>
                                          </p:spTgt>
                                        </p:tgtEl>
                                        <p:attrNameLst>
                                          <p:attrName>style.visibility</p:attrName>
                                        </p:attrNameLst>
                                      </p:cBhvr>
                                      <p:to>
                                        <p:strVal val="visible"/>
                                      </p:to>
                                    </p:set>
                                    <p:animEffect transition="in" filter="wipe(down)">
                                      <p:cBhvr>
                                        <p:cTn id="34" dur="500"/>
                                        <p:tgtEl>
                                          <p:spTgt spid="2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7">
                                            <p:bg/>
                                          </p:spTgt>
                                        </p:tgtEl>
                                        <p:attrNameLst>
                                          <p:attrName>style.visibility</p:attrName>
                                        </p:attrNameLst>
                                      </p:cBhvr>
                                      <p:to>
                                        <p:strVal val="visible"/>
                                      </p:to>
                                    </p:set>
                                    <p:animEffect transition="in" filter="wipe(down)">
                                      <p:cBhvr>
                                        <p:cTn id="39" dur="500"/>
                                        <p:tgtEl>
                                          <p:spTgt spid="17">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wipe(down)">
                                      <p:cBhvr>
                                        <p:cTn id="42" dur="500"/>
                                        <p:tgtEl>
                                          <p:spTgt spid="1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bg/>
                                          </p:spTgt>
                                        </p:tgtEl>
                                        <p:attrNameLst>
                                          <p:attrName>style.visibility</p:attrName>
                                        </p:attrNameLst>
                                      </p:cBhvr>
                                      <p:to>
                                        <p:strVal val="visible"/>
                                      </p:to>
                                    </p:set>
                                    <p:anim calcmode="lin" valueType="num">
                                      <p:cBhvr additive="base">
                                        <p:cTn id="47"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19">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9">
                                            <p:txEl>
                                              <p:pRg st="0" end="0"/>
                                            </p:txEl>
                                          </p:spTgt>
                                        </p:tgtEl>
                                        <p:attrNameLst>
                                          <p:attrName>style.visibility</p:attrName>
                                        </p:attrNameLst>
                                      </p:cBhvr>
                                      <p:to>
                                        <p:strVal val="visible"/>
                                      </p:to>
                                    </p:set>
                                    <p:anim calcmode="lin" valueType="num">
                                      <p:cBhvr additive="base">
                                        <p:cTn id="51"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anim calcmode="lin" valueType="num">
                                      <p:cBhvr additive="base">
                                        <p:cTn id="55"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3">
                                            <p:bg/>
                                          </p:spTgt>
                                        </p:tgtEl>
                                        <p:attrNameLst>
                                          <p:attrName>style.visibility</p:attrName>
                                        </p:attrNameLst>
                                      </p:cBhvr>
                                      <p:to>
                                        <p:strVal val="visible"/>
                                      </p:to>
                                    </p:set>
                                    <p:animEffect transition="in" filter="wipe(down)">
                                      <p:cBhvr>
                                        <p:cTn id="61" dur="500"/>
                                        <p:tgtEl>
                                          <p:spTgt spid="23">
                                            <p:bg/>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3">
                                            <p:txEl>
                                              <p:pRg st="0" end="0"/>
                                            </p:txEl>
                                          </p:spTgt>
                                        </p:tgtEl>
                                        <p:attrNameLst>
                                          <p:attrName>style.visibility</p:attrName>
                                        </p:attrNameLst>
                                      </p:cBhvr>
                                      <p:to>
                                        <p:strVal val="visible"/>
                                      </p:to>
                                    </p:set>
                                    <p:animEffect transition="in" filter="wipe(down)">
                                      <p:cBhvr>
                                        <p:cTn id="64"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animBg="1"/>
      <p:bldP spid="6" grpId="0" animBg="1"/>
      <p:bldP spid="17" grpId="0" build="allAtOnce" animBg="1"/>
      <p:bldP spid="19" grpId="0" build="allAtOnce" animBg="1"/>
      <p:bldP spid="22" grpId="0" build="allAtOnce" animBg="1"/>
      <p:bldP spid="23" grpId="0"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32</a:t>
            </a:fld>
            <a:endParaRPr lang="ar-SA"/>
          </a:p>
        </p:txBody>
      </p:sp>
      <p:sp>
        <p:nvSpPr>
          <p:cNvPr id="3" name="سهم إلى اليسار 2"/>
          <p:cNvSpPr/>
          <p:nvPr/>
        </p:nvSpPr>
        <p:spPr>
          <a:xfrm>
            <a:off x="7286644" y="785794"/>
            <a:ext cx="1643074" cy="2000264"/>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b="1" dirty="0" smtClean="0"/>
              <a:t>قول </a:t>
            </a:r>
          </a:p>
          <a:p>
            <a:pPr algn="ctr"/>
            <a:r>
              <a:rPr lang="fa-IR" b="1" dirty="0" smtClean="0"/>
              <a:t>صاحب ذخیره </a:t>
            </a:r>
          </a:p>
          <a:p>
            <a:pPr algn="ctr"/>
            <a:r>
              <a:rPr lang="fa-IR" b="1" dirty="0" smtClean="0"/>
              <a:t>و صاحب جواهر</a:t>
            </a:r>
            <a:endParaRPr lang="fa-IR" b="1" dirty="0"/>
          </a:p>
        </p:txBody>
      </p:sp>
      <p:sp>
        <p:nvSpPr>
          <p:cNvPr id="4" name="مستطيل مستدير الزوايا 3"/>
          <p:cNvSpPr/>
          <p:nvPr/>
        </p:nvSpPr>
        <p:spPr>
          <a:xfrm>
            <a:off x="285720" y="285728"/>
            <a:ext cx="6929486" cy="3214710"/>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b="1" dirty="0" smtClean="0"/>
              <a:t>بر اساس صحیحه اسماعیل بن جابر:</a:t>
            </a:r>
          </a:p>
          <a:p>
            <a:pPr algn="justLow"/>
            <a:r>
              <a:rPr lang="fa-IR" sz="1900" b="1" dirty="0" smtClean="0">
                <a:solidFill>
                  <a:srgbClr val="FFFF00"/>
                </a:solidFill>
              </a:rPr>
              <a:t>إِنْ شَكَّ فِي الرُّكُوعِ بَعْدَ مَا سَجَدَ فَلْيَمْضِ وَ إِنْ شَكَّ فِي السُّجُودِ بَعْدَ مَا قَامَ فَلْيَمْضِ </a:t>
            </a:r>
          </a:p>
          <a:p>
            <a:pPr algn="justLow"/>
            <a:r>
              <a:rPr lang="fa-IR" sz="1900" b="1" dirty="0" smtClean="0">
                <a:solidFill>
                  <a:srgbClr val="FFFF00"/>
                </a:solidFill>
              </a:rPr>
              <a:t>كُلُّ شَيْ‌ءٍ شَكَّ فِيهِ مِمَّا قَدْ جَاوَزَهُ وَ دَخَلَ فِي </a:t>
            </a:r>
            <a:r>
              <a:rPr lang="fa-IR" sz="1900" b="1" u="sng" dirty="0" smtClean="0">
                <a:solidFill>
                  <a:srgbClr val="FFFF00"/>
                </a:solidFill>
              </a:rPr>
              <a:t>غَيْرِهِ</a:t>
            </a:r>
            <a:r>
              <a:rPr lang="fa-IR" sz="1900" b="1" dirty="0" smtClean="0">
                <a:solidFill>
                  <a:srgbClr val="FFFF00"/>
                </a:solidFill>
              </a:rPr>
              <a:t> فَلْيَمْضِ عَلَيْهِ‌ .</a:t>
            </a:r>
          </a:p>
          <a:p>
            <a:pPr algn="justLow"/>
            <a:r>
              <a:rPr lang="fa-IR" b="1" dirty="0" smtClean="0"/>
              <a:t>باید گفت:</a:t>
            </a:r>
          </a:p>
          <a:p>
            <a:pPr algn="justLow"/>
            <a:r>
              <a:rPr lang="fa-IR" b="1" dirty="0" smtClean="0"/>
              <a:t>1- «غیر» </a:t>
            </a:r>
            <a:r>
              <a:rPr lang="fa-IR" b="1" u="sng" dirty="0" smtClean="0"/>
              <a:t>عام</a:t>
            </a:r>
            <a:r>
              <a:rPr lang="fa-IR" b="1" dirty="0" smtClean="0"/>
              <a:t> است و شامل هر غیری هر چند جزو اجزاء عبادت نباشد نیز می شود.</a:t>
            </a:r>
          </a:p>
          <a:p>
            <a:pPr algn="justLow"/>
            <a:r>
              <a:rPr lang="fa-IR" b="1" dirty="0" smtClean="0"/>
              <a:t>2- عمومیت یاد شده در یک مورد </a:t>
            </a:r>
            <a:r>
              <a:rPr lang="fa-IR" b="1" u="sng" dirty="0" smtClean="0"/>
              <a:t>تخصیص</a:t>
            </a:r>
            <a:r>
              <a:rPr lang="fa-IR" b="1" dirty="0" smtClean="0"/>
              <a:t> خورده است و آن عبارت است از : </a:t>
            </a:r>
          </a:p>
          <a:p>
            <a:pPr algn="justLow"/>
            <a:r>
              <a:rPr lang="fa-IR" sz="2000" b="1" dirty="0" smtClean="0">
                <a:solidFill>
                  <a:schemeClr val="accent1">
                    <a:lumMod val="40000"/>
                    <a:lumOff val="60000"/>
                  </a:schemeClr>
                </a:solidFill>
              </a:rPr>
              <a:t>شک در سجده تا زمانی که قیام صورت نگرفته است (نهوض). </a:t>
            </a:r>
          </a:p>
          <a:p>
            <a:pPr algn="justLow"/>
            <a:r>
              <a:rPr lang="fa-IR" b="1" dirty="0" smtClean="0"/>
              <a:t>دلیل این تخصیص: استفاده از </a:t>
            </a:r>
            <a:r>
              <a:rPr lang="fa-IR" b="1" u="sng" dirty="0" smtClean="0"/>
              <a:t>مفهوم</a:t>
            </a:r>
            <a:r>
              <a:rPr lang="fa-IR" b="1" dirty="0" smtClean="0"/>
              <a:t> صدر روایت </a:t>
            </a:r>
            <a:r>
              <a:rPr lang="fa-IR" b="1" dirty="0" smtClean="0">
                <a:solidFill>
                  <a:schemeClr val="bg1"/>
                </a:solidFill>
              </a:rPr>
              <a:t>(وَ إِنْ شَكَّ فِي السُّجُودِ بَعْدَ مَا قَامَ فَلْيَمْضِ ) </a:t>
            </a:r>
            <a:r>
              <a:rPr lang="fa-IR" b="1" dirty="0" smtClean="0"/>
              <a:t>است که دلالت می کند بر این که تا پیش از قیام باید مضی نکرده و اعتناء به شک بکند.</a:t>
            </a:r>
          </a:p>
        </p:txBody>
      </p:sp>
      <p:sp>
        <p:nvSpPr>
          <p:cNvPr id="5" name="عنوان 1"/>
          <p:cNvSpPr txBox="1">
            <a:spLocks/>
          </p:cNvSpPr>
          <p:nvPr/>
        </p:nvSpPr>
        <p:spPr>
          <a:xfrm>
            <a:off x="7929586" y="214290"/>
            <a:ext cx="1000132"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333</a:t>
            </a:r>
            <a:endParaRPr lang="fa-IR" b="1" dirty="0">
              <a:solidFill>
                <a:schemeClr val="tx1"/>
              </a:solidFill>
            </a:endParaRPr>
          </a:p>
        </p:txBody>
      </p:sp>
      <p:sp>
        <p:nvSpPr>
          <p:cNvPr id="6" name="سهم إلى اليسار 5"/>
          <p:cNvSpPr/>
          <p:nvPr/>
        </p:nvSpPr>
        <p:spPr>
          <a:xfrm>
            <a:off x="7358082" y="4000504"/>
            <a:ext cx="1643074" cy="2000264"/>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رد شیخ بر سخن فوق</a:t>
            </a:r>
            <a:endParaRPr lang="fa-IR" sz="2000" b="1" dirty="0"/>
          </a:p>
        </p:txBody>
      </p:sp>
      <p:sp>
        <p:nvSpPr>
          <p:cNvPr id="7" name="مستطيل مستدير الزوايا 6"/>
          <p:cNvSpPr/>
          <p:nvPr/>
        </p:nvSpPr>
        <p:spPr>
          <a:xfrm>
            <a:off x="285720" y="3786190"/>
            <a:ext cx="6929486" cy="242889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ظاهر از روایت این است که:</a:t>
            </a:r>
          </a:p>
          <a:p>
            <a:r>
              <a:rPr lang="fa-IR" b="1" dirty="0" smtClean="0"/>
              <a:t>1- صدر روایت در صدد تمثیل برای تعیین حد آن چیزی است که مقصود شارع است. و بدین صورت </a:t>
            </a:r>
            <a:r>
              <a:rPr lang="fa-IR" b="1" u="sng" dirty="0" smtClean="0"/>
              <a:t>زمینه چینی </a:t>
            </a:r>
            <a:r>
              <a:rPr lang="fa-IR" b="1" dirty="0" smtClean="0"/>
              <a:t>می کند برای بیان قاعده </a:t>
            </a:r>
          </a:p>
          <a:p>
            <a:r>
              <a:rPr lang="fa-IR" b="1" dirty="0" smtClean="0"/>
              <a:t>2- ذیل روایت، </a:t>
            </a:r>
            <a:r>
              <a:rPr lang="fa-IR" b="1" u="sng" dirty="0" smtClean="0"/>
              <a:t>ضابطه کلی </a:t>
            </a:r>
            <a:r>
              <a:rPr lang="fa-IR" b="1" dirty="0" smtClean="0"/>
              <a:t>است برای صدر </a:t>
            </a:r>
          </a:p>
          <a:p>
            <a:r>
              <a:rPr lang="fa-IR" b="1" dirty="0" smtClean="0"/>
              <a:t>پس: </a:t>
            </a:r>
          </a:p>
          <a:p>
            <a:r>
              <a:rPr lang="fa-IR" b="1" dirty="0" smtClean="0">
                <a:solidFill>
                  <a:schemeClr val="accent1">
                    <a:lumMod val="40000"/>
                    <a:lumOff val="60000"/>
                  </a:schemeClr>
                </a:solidFill>
              </a:rPr>
              <a:t>نباید ضابطه کلی مستفاد از ذیل را به گونه ای تفسیر کنیم که شامل صدر نشود.</a:t>
            </a:r>
          </a:p>
          <a:p>
            <a:r>
              <a:rPr lang="fa-IR" b="1" dirty="0" smtClean="0"/>
              <a:t>به بیان کلی تر : استفاده عموم و اطلاق از یک فراز باید با توجه به فرازهای دیگر باشد.</a:t>
            </a:r>
            <a:endParaRPr lang="fa-IR"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 calcmode="lin" valueType="num">
                                      <p:cBhvr additive="base">
                                        <p:cTn id="21"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4">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 calcmode="lin" valueType="num">
                                      <p:cBhvr additive="base">
                                        <p:cTn id="4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anim calcmode="lin" valueType="num">
                                      <p:cBhvr additive="base">
                                        <p:cTn id="5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
                                            <p:bg/>
                                          </p:spTgt>
                                        </p:tgtEl>
                                        <p:attrNameLst>
                                          <p:attrName>style.visibility</p:attrName>
                                        </p:attrNameLst>
                                      </p:cBhvr>
                                      <p:to>
                                        <p:strVal val="visible"/>
                                      </p:to>
                                    </p:set>
                                    <p:animEffect transition="in" filter="fade">
                                      <p:cBhvr>
                                        <p:cTn id="59" dur="2000"/>
                                        <p:tgtEl>
                                          <p:spTgt spid="6">
                                            <p:bg/>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fade">
                                      <p:cBhvr>
                                        <p:cTn id="62" dur="2000"/>
                                        <p:tgtEl>
                                          <p:spTgt spid="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bg/>
                                          </p:spTgt>
                                        </p:tgtEl>
                                        <p:attrNameLst>
                                          <p:attrName>style.visibility</p:attrName>
                                        </p:attrNameLst>
                                      </p:cBhvr>
                                      <p:to>
                                        <p:strVal val="visible"/>
                                      </p:to>
                                    </p:set>
                                    <p:anim calcmode="lin" valueType="num">
                                      <p:cBhvr additive="base">
                                        <p:cTn id="6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7">
                                            <p:bg/>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
                                            <p:txEl>
                                              <p:pRg st="0" end="0"/>
                                            </p:txEl>
                                          </p:spTgt>
                                        </p:tgtEl>
                                        <p:attrNameLst>
                                          <p:attrName>style.visibility</p:attrName>
                                        </p:attrNameLst>
                                      </p:cBhvr>
                                      <p:to>
                                        <p:strVal val="visible"/>
                                      </p:to>
                                    </p:set>
                                    <p:anim calcmode="lin" valueType="num">
                                      <p:cBhvr additive="base">
                                        <p:cTn id="7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7">
                                            <p:txEl>
                                              <p:pRg st="1" end="1"/>
                                            </p:txEl>
                                          </p:spTgt>
                                        </p:tgtEl>
                                        <p:attrNameLst>
                                          <p:attrName>style.visibility</p:attrName>
                                        </p:attrNameLst>
                                      </p:cBhvr>
                                      <p:to>
                                        <p:strVal val="visible"/>
                                      </p:to>
                                    </p:set>
                                    <p:anim calcmode="lin" valueType="num">
                                      <p:cBhvr additive="base">
                                        <p:cTn id="7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7">
                                            <p:txEl>
                                              <p:pRg st="1" end="1"/>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7">
                                            <p:txEl>
                                              <p:pRg st="2" end="2"/>
                                            </p:txEl>
                                          </p:spTgt>
                                        </p:tgtEl>
                                        <p:attrNameLst>
                                          <p:attrName>style.visibility</p:attrName>
                                        </p:attrNameLst>
                                      </p:cBhvr>
                                      <p:to>
                                        <p:strVal val="visible"/>
                                      </p:to>
                                    </p:set>
                                    <p:anim calcmode="lin" valueType="num">
                                      <p:cBhvr additive="base">
                                        <p:cTn id="7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2" end="2"/>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7">
                                            <p:txEl>
                                              <p:pRg st="3" end="3"/>
                                            </p:txEl>
                                          </p:spTgt>
                                        </p:tgtEl>
                                        <p:attrNameLst>
                                          <p:attrName>style.visibility</p:attrName>
                                        </p:attrNameLst>
                                      </p:cBhvr>
                                      <p:to>
                                        <p:strVal val="visible"/>
                                      </p:to>
                                    </p:set>
                                    <p:anim calcmode="lin" valueType="num">
                                      <p:cBhvr additive="base">
                                        <p:cTn id="8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7">
                                            <p:txEl>
                                              <p:pRg st="3" end="3"/>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
                                            <p:txEl>
                                              <p:pRg st="4" end="4"/>
                                            </p:txEl>
                                          </p:spTgt>
                                        </p:tgtEl>
                                        <p:attrNameLst>
                                          <p:attrName>style.visibility</p:attrName>
                                        </p:attrNameLst>
                                      </p:cBhvr>
                                      <p:to>
                                        <p:strVal val="visible"/>
                                      </p:to>
                                    </p:set>
                                    <p:anim calcmode="lin" valueType="num">
                                      <p:cBhvr additive="base">
                                        <p:cTn id="8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7">
                                            <p:txEl>
                                              <p:pRg st="5" end="5"/>
                                            </p:txEl>
                                          </p:spTgt>
                                        </p:tgtEl>
                                        <p:attrNameLst>
                                          <p:attrName>style.visibility</p:attrName>
                                        </p:attrNameLst>
                                      </p:cBhvr>
                                      <p:to>
                                        <p:strVal val="visible"/>
                                      </p:to>
                                    </p:set>
                                    <p:anim calcmode="lin" valueType="num">
                                      <p:cBhvr additive="base">
                                        <p:cTn id="9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6" grpId="0" build="allAtOnce" animBg="1"/>
      <p:bldP spid="7" grpId="0"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33</a:t>
            </a:fld>
            <a:endParaRPr lang="ar-SA"/>
          </a:p>
        </p:txBody>
      </p:sp>
      <p:sp>
        <p:nvSpPr>
          <p:cNvPr id="3" name="سهم إلى اليسار 2"/>
          <p:cNvSpPr/>
          <p:nvPr/>
        </p:nvSpPr>
        <p:spPr>
          <a:xfrm>
            <a:off x="7286644" y="642918"/>
            <a:ext cx="1643074" cy="1643074"/>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400" b="1" dirty="0" smtClean="0"/>
              <a:t>تفصیل بین وضو و سایر عبادات</a:t>
            </a:r>
            <a:endParaRPr lang="fa-IR" sz="2400" b="1" dirty="0"/>
          </a:p>
        </p:txBody>
      </p:sp>
      <p:sp>
        <p:nvSpPr>
          <p:cNvPr id="4" name="عنوان 1"/>
          <p:cNvSpPr txBox="1">
            <a:spLocks/>
          </p:cNvSpPr>
          <p:nvPr/>
        </p:nvSpPr>
        <p:spPr>
          <a:xfrm>
            <a:off x="7572396" y="214290"/>
            <a:ext cx="135732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334 و  335</a:t>
            </a:r>
            <a:endParaRPr lang="fa-IR" sz="1600" b="1" dirty="0">
              <a:solidFill>
                <a:schemeClr val="tx1"/>
              </a:solidFill>
            </a:endParaRPr>
          </a:p>
        </p:txBody>
      </p:sp>
      <p:sp>
        <p:nvSpPr>
          <p:cNvPr id="5" name="مستطيل مستدير الزوايا 4"/>
          <p:cNvSpPr/>
          <p:nvPr/>
        </p:nvSpPr>
        <p:spPr>
          <a:xfrm>
            <a:off x="214282" y="928670"/>
            <a:ext cx="7000924" cy="1000132"/>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justLow"/>
            <a:r>
              <a:rPr lang="fa-IR" sz="2000" b="1" dirty="0" smtClean="0"/>
              <a:t>در </a:t>
            </a:r>
            <a:r>
              <a:rPr lang="fa-IR" sz="2000" b="1" dirty="0" smtClean="0">
                <a:solidFill>
                  <a:srgbClr val="FFFF00"/>
                </a:solidFill>
              </a:rPr>
              <a:t>وضو</a:t>
            </a:r>
            <a:r>
              <a:rPr lang="fa-IR" sz="2000" b="1" dirty="0" smtClean="0"/>
              <a:t> مجرد متجاوز از محل برای اجرای قاعده کافی است.</a:t>
            </a:r>
          </a:p>
          <a:p>
            <a:pPr algn="justLow"/>
            <a:r>
              <a:rPr lang="fa-IR" sz="2000" b="1" dirty="0" smtClean="0"/>
              <a:t>در </a:t>
            </a:r>
            <a:r>
              <a:rPr lang="fa-IR" sz="2000" b="1" dirty="0" smtClean="0">
                <a:solidFill>
                  <a:srgbClr val="FFFF00"/>
                </a:solidFill>
              </a:rPr>
              <a:t>نماز و مانند آن</a:t>
            </a:r>
            <a:r>
              <a:rPr lang="fa-IR" sz="2000" b="1" dirty="0" smtClean="0"/>
              <a:t> ورود در فعل بعدی برای اجرای قاعده لازم است.</a:t>
            </a:r>
          </a:p>
        </p:txBody>
      </p:sp>
      <p:sp>
        <p:nvSpPr>
          <p:cNvPr id="7" name="سهم إلى اليسار 6"/>
          <p:cNvSpPr/>
          <p:nvPr/>
        </p:nvSpPr>
        <p:spPr>
          <a:xfrm>
            <a:off x="7500958" y="3643314"/>
            <a:ext cx="1500198" cy="2000264"/>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رد شیخ بر تفصیل فوق</a:t>
            </a:r>
            <a:endParaRPr lang="fa-IR" sz="2000" b="1" dirty="0"/>
          </a:p>
        </p:txBody>
      </p:sp>
      <p:sp>
        <p:nvSpPr>
          <p:cNvPr id="8" name="مستطيل مستدير الزوايا 7"/>
          <p:cNvSpPr/>
          <p:nvPr/>
        </p:nvSpPr>
        <p:spPr>
          <a:xfrm>
            <a:off x="214282" y="2428868"/>
            <a:ext cx="7215238" cy="421484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t>دلیل برای هر دو باب وضو و نماز </a:t>
            </a:r>
            <a:r>
              <a:rPr lang="fa-IR" b="1" dirty="0" smtClean="0">
                <a:solidFill>
                  <a:srgbClr val="FFFF00"/>
                </a:solidFill>
              </a:rPr>
              <a:t>متحد</a:t>
            </a:r>
            <a:r>
              <a:rPr lang="fa-IR" b="1" dirty="0" smtClean="0"/>
              <a:t> است و هیچ </a:t>
            </a:r>
            <a:r>
              <a:rPr lang="fa-IR" b="1" dirty="0" smtClean="0">
                <a:solidFill>
                  <a:srgbClr val="FFFF00"/>
                </a:solidFill>
              </a:rPr>
              <a:t>دوگانگی</a:t>
            </a:r>
            <a:r>
              <a:rPr lang="fa-IR" b="1" dirty="0" smtClean="0"/>
              <a:t> برای آن دو مشاهده نمی شود.</a:t>
            </a:r>
          </a:p>
          <a:p>
            <a:r>
              <a:rPr lang="fa-IR" b="1" dirty="0" smtClean="0"/>
              <a:t>به دلیل:</a:t>
            </a:r>
          </a:p>
          <a:p>
            <a:endParaRPr lang="fa-IR" b="1" dirty="0" smtClean="0"/>
          </a:p>
          <a:p>
            <a:r>
              <a:rPr lang="fa-IR" b="1" dirty="0" smtClean="0"/>
              <a:t>1- تعلیل به </a:t>
            </a:r>
            <a:r>
              <a:rPr lang="fa-IR" b="1" u="sng" dirty="0" smtClean="0"/>
              <a:t>اذکر بودن</a:t>
            </a:r>
            <a:r>
              <a:rPr lang="fa-IR" b="1" dirty="0" smtClean="0"/>
              <a:t>  عمومیت نسبت به غیر وضو را نشان می دهد. (لذا از همین روایت حکم غسل و نماز را استفاده کرده اند.)</a:t>
            </a:r>
          </a:p>
          <a:p>
            <a:endParaRPr lang="fa-IR" b="1" dirty="0" smtClean="0"/>
          </a:p>
          <a:p>
            <a:pPr algn="justLow"/>
            <a:r>
              <a:rPr lang="fa-IR" b="1" dirty="0" smtClean="0">
                <a:solidFill>
                  <a:schemeClr val="bg1"/>
                </a:solidFill>
              </a:rPr>
              <a:t>2-در موثقه ابن ابی یعفور: </a:t>
            </a:r>
            <a:r>
              <a:rPr lang="fa-IR" b="1" dirty="0" smtClean="0"/>
              <a:t>إِذَا شَكَكْتَ فِي شَيْ‌ءٍ مِنَ الْوُضُوءِ وَ قَدْ دَخَلْتَ فِي غَيْرِهِ فَلَيْسَ شَكُّكَ بِشَيْ‌ءٍ إِنَّمَا الشَّكُّ إِذَا كُنْتَ فِي شَيْ‌ءٍ لَمْ تَجُزْهُ‌</a:t>
            </a:r>
          </a:p>
          <a:p>
            <a:pPr algn="justLow"/>
            <a:r>
              <a:rPr lang="fa-IR" b="1" dirty="0" smtClean="0">
                <a:solidFill>
                  <a:srgbClr val="FFFF00"/>
                </a:solidFill>
              </a:rPr>
              <a:t>صدر</a:t>
            </a:r>
            <a:r>
              <a:rPr lang="fa-IR" b="1" dirty="0" smtClean="0"/>
              <a:t> دال بر اعتبار دخول در غیر و </a:t>
            </a:r>
            <a:r>
              <a:rPr lang="fa-IR" b="1" dirty="0" smtClean="0">
                <a:solidFill>
                  <a:srgbClr val="FFFF00"/>
                </a:solidFill>
              </a:rPr>
              <a:t>ذیل</a:t>
            </a:r>
            <a:r>
              <a:rPr lang="fa-IR" b="1" dirty="0" smtClean="0"/>
              <a:t> دال بر اعتبار مجرد تجاوز از محل است بدون تقیید به وضو. (بلکه اسلوب ذیل به گونه ای است که آبی از تقیید است.)</a:t>
            </a:r>
          </a:p>
          <a:p>
            <a:pPr algn="justLow"/>
            <a:endParaRPr lang="fa-IR" b="1" dirty="0" smtClean="0"/>
          </a:p>
          <a:p>
            <a:pPr algn="justLow"/>
            <a:r>
              <a:rPr lang="fa-IR" b="1" dirty="0" smtClean="0"/>
              <a:t>3- روایت زراره و اسماعیل بن جابر نیز آبی از تقیید هستند.</a:t>
            </a:r>
          </a:p>
          <a:p>
            <a:pPr algn="justLow"/>
            <a:endParaRPr lang="fa-IR" b="1" dirty="0" smtClean="0"/>
          </a:p>
          <a:p>
            <a:pPr algn="justLow"/>
            <a:r>
              <a:rPr lang="fa-IR" b="1" dirty="0" smtClean="0"/>
              <a:t>4- ظهور قوی  روایت زیر در اتحاد دو باب:</a:t>
            </a:r>
          </a:p>
          <a:p>
            <a:pPr algn="justLow"/>
            <a:r>
              <a:rPr lang="fa-IR" sz="1600" b="1" dirty="0" smtClean="0">
                <a:solidFill>
                  <a:schemeClr val="bg1"/>
                </a:solidFill>
              </a:rPr>
              <a:t>روایت محمد بن مسلم: كُلُّ </a:t>
            </a:r>
            <a:r>
              <a:rPr lang="fa-IR" sz="1600" b="1" dirty="0" smtClean="0"/>
              <a:t>مَا مَضَى مِنْ صَلَاتِكَ وَ طَهُورِكَ فَذَكَرْتَهُ تَذَكُّراً فَأَمْضِهِ وَ لَا إِعَادَةَ عَلَيْكَ فِيهِ‌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Effect transition="in" filter="wipe(down)">
                                      <p:cBhvr>
                                        <p:cTn id="26" dur="500"/>
                                        <p:tgtEl>
                                          <p:spTgt spid="7">
                                            <p:bg/>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wipe(down)">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bg/>
                                          </p:spTgt>
                                        </p:tgtEl>
                                        <p:attrNameLst>
                                          <p:attrName>style.visibility</p:attrName>
                                        </p:attrNameLst>
                                      </p:cBhvr>
                                      <p:to>
                                        <p:strVal val="visible"/>
                                      </p:to>
                                    </p:set>
                                    <p:animEffect transition="in" filter="wipe(down)">
                                      <p:cBhvr>
                                        <p:cTn id="34" dur="500"/>
                                        <p:tgtEl>
                                          <p:spTgt spid="8">
                                            <p:bg/>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wipe(down)">
                                      <p:cBhvr>
                                        <p:cTn id="40" dur="500"/>
                                        <p:tgtEl>
                                          <p:spTgt spid="8">
                                            <p:txEl>
                                              <p:pRg st="1" end="1"/>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Effect transition="in" filter="wipe(down)">
                                      <p:cBhvr>
                                        <p:cTn id="43" dur="500"/>
                                        <p:tgtEl>
                                          <p:spTgt spid="8">
                                            <p:txEl>
                                              <p:pRg st="3" end="3"/>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8">
                                            <p:txEl>
                                              <p:pRg st="5" end="5"/>
                                            </p:txEl>
                                          </p:spTgt>
                                        </p:tgtEl>
                                        <p:attrNameLst>
                                          <p:attrName>style.visibility</p:attrName>
                                        </p:attrNameLst>
                                      </p:cBhvr>
                                      <p:to>
                                        <p:strVal val="visible"/>
                                      </p:to>
                                    </p:set>
                                    <p:animEffect transition="in" filter="wipe(down)">
                                      <p:cBhvr>
                                        <p:cTn id="46" dur="500"/>
                                        <p:tgtEl>
                                          <p:spTgt spid="8">
                                            <p:txEl>
                                              <p:pRg st="5" end="5"/>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wipe(down)">
                                      <p:cBhvr>
                                        <p:cTn id="49" dur="500"/>
                                        <p:tgtEl>
                                          <p:spTgt spid="8">
                                            <p:txEl>
                                              <p:pRg st="6" end="6"/>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
                                            <p:txEl>
                                              <p:pRg st="8" end="8"/>
                                            </p:txEl>
                                          </p:spTgt>
                                        </p:tgtEl>
                                        <p:attrNameLst>
                                          <p:attrName>style.visibility</p:attrName>
                                        </p:attrNameLst>
                                      </p:cBhvr>
                                      <p:to>
                                        <p:strVal val="visible"/>
                                      </p:to>
                                    </p:set>
                                    <p:animEffect transition="in" filter="wipe(down)">
                                      <p:cBhvr>
                                        <p:cTn id="52" dur="500"/>
                                        <p:tgtEl>
                                          <p:spTgt spid="8">
                                            <p:txEl>
                                              <p:pRg st="8" end="8"/>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8">
                                            <p:txEl>
                                              <p:pRg st="10" end="10"/>
                                            </p:txEl>
                                          </p:spTgt>
                                        </p:tgtEl>
                                        <p:attrNameLst>
                                          <p:attrName>style.visibility</p:attrName>
                                        </p:attrNameLst>
                                      </p:cBhvr>
                                      <p:to>
                                        <p:strVal val="visible"/>
                                      </p:to>
                                    </p:set>
                                    <p:animEffect transition="in" filter="wipe(down)">
                                      <p:cBhvr>
                                        <p:cTn id="55" dur="500"/>
                                        <p:tgtEl>
                                          <p:spTgt spid="8">
                                            <p:txEl>
                                              <p:pRg st="10" end="10"/>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
                                            <p:txEl>
                                              <p:pRg st="11" end="11"/>
                                            </p:txEl>
                                          </p:spTgt>
                                        </p:tgtEl>
                                        <p:attrNameLst>
                                          <p:attrName>style.visibility</p:attrName>
                                        </p:attrNameLst>
                                      </p:cBhvr>
                                      <p:to>
                                        <p:strVal val="visible"/>
                                      </p:to>
                                    </p:set>
                                    <p:animEffect transition="in" filter="wipe(down)">
                                      <p:cBhvr>
                                        <p:cTn id="58"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7" grpId="0" build="allAtOnce" animBg="1"/>
      <p:bldP spid="8" grpId="0" build="allAtOnce"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34</a:t>
            </a:fld>
            <a:endParaRPr lang="ar-SA"/>
          </a:p>
        </p:txBody>
      </p:sp>
      <p:sp>
        <p:nvSpPr>
          <p:cNvPr id="3" name="مستطيل مستدير الزوايا 2"/>
          <p:cNvSpPr/>
          <p:nvPr/>
        </p:nvSpPr>
        <p:spPr>
          <a:xfrm>
            <a:off x="1571604" y="142852"/>
            <a:ext cx="5643602" cy="571504"/>
          </a:xfrm>
          <a:prstGeom prst="roundRect">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3200" b="1" dirty="0" smtClean="0"/>
              <a:t>حوزه فراگیری قاعده تجاوز</a:t>
            </a:r>
          </a:p>
        </p:txBody>
      </p:sp>
      <p:sp>
        <p:nvSpPr>
          <p:cNvPr id="4" name="عنوان 1"/>
          <p:cNvSpPr txBox="1">
            <a:spLocks/>
          </p:cNvSpPr>
          <p:nvPr/>
        </p:nvSpPr>
        <p:spPr>
          <a:xfrm>
            <a:off x="7572396" y="214290"/>
            <a:ext cx="135732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336 تا 338</a:t>
            </a:r>
            <a:endParaRPr lang="fa-IR" sz="1600" b="1" dirty="0">
              <a:solidFill>
                <a:schemeClr val="tx1"/>
              </a:solidFill>
            </a:endParaRPr>
          </a:p>
        </p:txBody>
      </p:sp>
      <p:sp>
        <p:nvSpPr>
          <p:cNvPr id="5" name="مستطيل مستدير الزوايا 4"/>
          <p:cNvSpPr/>
          <p:nvPr/>
        </p:nvSpPr>
        <p:spPr>
          <a:xfrm>
            <a:off x="428596" y="928670"/>
            <a:ext cx="4500594" cy="500066"/>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500" b="1" dirty="0" smtClean="0">
                <a:solidFill>
                  <a:schemeClr val="bg1"/>
                </a:solidFill>
              </a:rPr>
              <a:t>تنها قاعده </a:t>
            </a:r>
            <a:r>
              <a:rPr lang="fa-IR" sz="1500" b="1" dirty="0" smtClean="0">
                <a:solidFill>
                  <a:srgbClr val="FFFF00"/>
                </a:solidFill>
              </a:rPr>
              <a:t>فراغ</a:t>
            </a:r>
            <a:r>
              <a:rPr lang="fa-IR" sz="1500" b="1" dirty="0" smtClean="0">
                <a:solidFill>
                  <a:schemeClr val="bg1"/>
                </a:solidFill>
              </a:rPr>
              <a:t> از کل عمل جاری است و قاعده </a:t>
            </a:r>
            <a:r>
              <a:rPr lang="fa-IR" sz="1500" b="1" dirty="0" smtClean="0">
                <a:solidFill>
                  <a:srgbClr val="FFFF00"/>
                </a:solidFill>
              </a:rPr>
              <a:t>تجاوز</a:t>
            </a:r>
            <a:r>
              <a:rPr lang="fa-IR" sz="1500" b="1" dirty="0" smtClean="0">
                <a:solidFill>
                  <a:schemeClr val="bg1"/>
                </a:solidFill>
              </a:rPr>
              <a:t> جاری نیست.</a:t>
            </a:r>
            <a:endParaRPr lang="fa-IR" sz="1500" b="1" dirty="0">
              <a:solidFill>
                <a:schemeClr val="bg1"/>
              </a:solidFill>
            </a:endParaRPr>
          </a:p>
        </p:txBody>
      </p:sp>
      <p:sp>
        <p:nvSpPr>
          <p:cNvPr id="6" name="سهم إلى اليسار 5"/>
          <p:cNvSpPr/>
          <p:nvPr/>
        </p:nvSpPr>
        <p:spPr>
          <a:xfrm>
            <a:off x="8429652" y="1285860"/>
            <a:ext cx="571504" cy="785818"/>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400" b="1" dirty="0" smtClean="0"/>
              <a:t>در</a:t>
            </a:r>
            <a:endParaRPr lang="fa-IR" sz="2400" b="1" dirty="0"/>
          </a:p>
        </p:txBody>
      </p:sp>
      <p:cxnSp>
        <p:nvCxnSpPr>
          <p:cNvPr id="7" name="رابط مستقيم 6"/>
          <p:cNvCxnSpPr>
            <a:stCxn id="6" idx="1"/>
            <a:endCxn id="8" idx="3"/>
          </p:cNvCxnSpPr>
          <p:nvPr/>
        </p:nvCxnSpPr>
        <p:spPr>
          <a:xfrm rot="10800000">
            <a:off x="8143900" y="1250141"/>
            <a:ext cx="285752"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8" name="سهم إلى اليسار 7"/>
          <p:cNvSpPr/>
          <p:nvPr/>
        </p:nvSpPr>
        <p:spPr>
          <a:xfrm>
            <a:off x="5000628" y="928670"/>
            <a:ext cx="3143272" cy="642942"/>
          </a:xfrm>
          <a:prstGeom prst="leftArrow">
            <a:avLst>
              <a:gd name="adj1" fmla="val 100000"/>
              <a:gd name="adj2" fmla="val 2216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طهارتهای سه گانه </a:t>
            </a:r>
            <a:r>
              <a:rPr lang="fa-IR" sz="1600" b="1" dirty="0" smtClean="0">
                <a:solidFill>
                  <a:schemeClr val="bg1"/>
                </a:solidFill>
              </a:rPr>
              <a:t>(وضو-غسل-تیمم)</a:t>
            </a:r>
            <a:endParaRPr lang="fa-IR" b="1" u="sng" dirty="0" smtClean="0">
              <a:solidFill>
                <a:schemeClr val="bg1"/>
              </a:solidFill>
            </a:endParaRPr>
          </a:p>
        </p:txBody>
      </p:sp>
      <p:sp>
        <p:nvSpPr>
          <p:cNvPr id="9" name="سهم إلى اليسار 8"/>
          <p:cNvSpPr/>
          <p:nvPr/>
        </p:nvSpPr>
        <p:spPr>
          <a:xfrm>
            <a:off x="6143636" y="1785926"/>
            <a:ext cx="2000264" cy="714380"/>
          </a:xfrm>
          <a:prstGeom prst="leftArrow">
            <a:avLst>
              <a:gd name="adj1" fmla="val 100000"/>
              <a:gd name="adj2" fmla="val 2659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سایر افعال مانند نماز </a:t>
            </a:r>
            <a:endParaRPr lang="fa-IR" b="1" dirty="0" smtClean="0">
              <a:solidFill>
                <a:schemeClr val="bg1"/>
              </a:solidFill>
            </a:endParaRPr>
          </a:p>
        </p:txBody>
      </p:sp>
      <p:cxnSp>
        <p:nvCxnSpPr>
          <p:cNvPr id="10" name="رابط مستقيم 9"/>
          <p:cNvCxnSpPr>
            <a:stCxn id="9" idx="3"/>
            <a:endCxn id="6" idx="1"/>
          </p:cNvCxnSpPr>
          <p:nvPr/>
        </p:nvCxnSpPr>
        <p:spPr>
          <a:xfrm flipV="1">
            <a:off x="8143900" y="1678769"/>
            <a:ext cx="285752" cy="464347"/>
          </a:xfrm>
          <a:prstGeom prst="line">
            <a:avLst/>
          </a:prstGeom>
        </p:spPr>
        <p:style>
          <a:lnRef idx="1">
            <a:schemeClr val="accent1"/>
          </a:lnRef>
          <a:fillRef idx="0">
            <a:schemeClr val="accent1"/>
          </a:fillRef>
          <a:effectRef idx="0">
            <a:schemeClr val="accent1"/>
          </a:effectRef>
          <a:fontRef idx="minor">
            <a:schemeClr val="tx1"/>
          </a:fontRef>
        </p:style>
      </p:cxnSp>
      <p:sp>
        <p:nvSpPr>
          <p:cNvPr id="33" name="مستطيل مستدير الزوايا 32"/>
          <p:cNvSpPr/>
          <p:nvPr/>
        </p:nvSpPr>
        <p:spPr>
          <a:xfrm>
            <a:off x="2214546" y="1857364"/>
            <a:ext cx="3857652" cy="642942"/>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500" b="1" dirty="0" smtClean="0">
                <a:solidFill>
                  <a:schemeClr val="bg1"/>
                </a:solidFill>
              </a:rPr>
              <a:t>هم قاعده </a:t>
            </a:r>
            <a:r>
              <a:rPr lang="fa-IR" sz="1500" b="1" dirty="0" smtClean="0">
                <a:solidFill>
                  <a:srgbClr val="FFFF00"/>
                </a:solidFill>
              </a:rPr>
              <a:t>فراغ</a:t>
            </a:r>
            <a:r>
              <a:rPr lang="fa-IR" sz="1500" b="1" dirty="0" smtClean="0">
                <a:solidFill>
                  <a:schemeClr val="bg1"/>
                </a:solidFill>
              </a:rPr>
              <a:t> از کل عمل و هم قاعده </a:t>
            </a:r>
            <a:r>
              <a:rPr lang="fa-IR" sz="1500" b="1" dirty="0" smtClean="0">
                <a:solidFill>
                  <a:srgbClr val="FFFF00"/>
                </a:solidFill>
              </a:rPr>
              <a:t>تجاوز</a:t>
            </a:r>
            <a:r>
              <a:rPr lang="fa-IR" sz="1500" b="1" dirty="0" smtClean="0">
                <a:solidFill>
                  <a:schemeClr val="bg1"/>
                </a:solidFill>
              </a:rPr>
              <a:t> جاری است.</a:t>
            </a:r>
            <a:endParaRPr lang="fa-IR" sz="1500" b="1" dirty="0">
              <a:solidFill>
                <a:schemeClr val="bg1"/>
              </a:solidFill>
            </a:endParaRPr>
          </a:p>
        </p:txBody>
      </p:sp>
      <p:sp>
        <p:nvSpPr>
          <p:cNvPr id="38" name="سهم للأسفل 37"/>
          <p:cNvSpPr/>
          <p:nvPr/>
        </p:nvSpPr>
        <p:spPr>
          <a:xfrm>
            <a:off x="571472" y="1500174"/>
            <a:ext cx="1000132" cy="428628"/>
          </a:xfrm>
          <a:prstGeom prst="downArrow">
            <a:avLst>
              <a:gd name="adj1" fmla="val 83247"/>
              <a:gd name="adj2" fmla="val 3337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به دلیل</a:t>
            </a:r>
            <a:endParaRPr lang="fa-IR" dirty="0"/>
          </a:p>
        </p:txBody>
      </p:sp>
      <p:sp>
        <p:nvSpPr>
          <p:cNvPr id="39" name="شكل بيضاوي 38"/>
          <p:cNvSpPr/>
          <p:nvPr/>
        </p:nvSpPr>
        <p:spPr>
          <a:xfrm>
            <a:off x="1071538" y="2071678"/>
            <a:ext cx="928694"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برخی روایات</a:t>
            </a:r>
            <a:endParaRPr lang="fa-IR" dirty="0"/>
          </a:p>
        </p:txBody>
      </p:sp>
      <p:sp>
        <p:nvSpPr>
          <p:cNvPr id="40" name="شكل بيضاوي 39"/>
          <p:cNvSpPr/>
          <p:nvPr/>
        </p:nvSpPr>
        <p:spPr>
          <a:xfrm>
            <a:off x="71406" y="2071678"/>
            <a:ext cx="928694"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اجماع</a:t>
            </a:r>
            <a:endParaRPr lang="fa-IR" dirty="0"/>
          </a:p>
        </p:txBody>
      </p:sp>
      <p:cxnSp>
        <p:nvCxnSpPr>
          <p:cNvPr id="43" name="رابط مستقيم 42"/>
          <p:cNvCxnSpPr>
            <a:stCxn id="38" idx="2"/>
            <a:endCxn id="40" idx="0"/>
          </p:cNvCxnSpPr>
          <p:nvPr/>
        </p:nvCxnSpPr>
        <p:spPr>
          <a:xfrm rot="5400000">
            <a:off x="732208" y="1732348"/>
            <a:ext cx="142876" cy="53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رابط مستقيم 44"/>
          <p:cNvCxnSpPr>
            <a:stCxn id="38" idx="2"/>
            <a:endCxn id="39" idx="0"/>
          </p:cNvCxnSpPr>
          <p:nvPr/>
        </p:nvCxnSpPr>
        <p:spPr>
          <a:xfrm rot="16200000" flipH="1">
            <a:off x="1232273" y="1768066"/>
            <a:ext cx="142876" cy="464347"/>
          </a:xfrm>
          <a:prstGeom prst="line">
            <a:avLst/>
          </a:prstGeom>
        </p:spPr>
        <p:style>
          <a:lnRef idx="1">
            <a:schemeClr val="accent1"/>
          </a:lnRef>
          <a:fillRef idx="0">
            <a:schemeClr val="accent1"/>
          </a:fillRef>
          <a:effectRef idx="0">
            <a:schemeClr val="accent1"/>
          </a:effectRef>
          <a:fontRef idx="minor">
            <a:schemeClr val="tx1"/>
          </a:fontRef>
        </p:style>
      </p:cxnSp>
      <p:sp>
        <p:nvSpPr>
          <p:cNvPr id="46" name="سهم إلى اليسار 45"/>
          <p:cNvSpPr/>
          <p:nvPr/>
        </p:nvSpPr>
        <p:spPr>
          <a:xfrm>
            <a:off x="214282" y="2857496"/>
            <a:ext cx="8715436" cy="71438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sz="1600" b="1" dirty="0" smtClean="0">
                <a:solidFill>
                  <a:srgbClr val="FFFF00"/>
                </a:solidFill>
              </a:rPr>
              <a:t>موثقه ابن ابی یعفور: </a:t>
            </a:r>
          </a:p>
          <a:p>
            <a:pPr algn="justLow"/>
            <a:r>
              <a:rPr lang="fa-IR" b="1" dirty="0" smtClean="0"/>
              <a:t>إِذَا شَكَكْتَ فِي شَيْ‌ءٍ مِنَ الْوُضُوءِ وَ قَدْ دَخَلْتَ فِي </a:t>
            </a:r>
            <a:r>
              <a:rPr lang="fa-IR" b="1" u="sng" dirty="0" smtClean="0"/>
              <a:t>غَيْر</a:t>
            </a:r>
            <a:r>
              <a:rPr lang="fa-IR" b="1" u="sng" dirty="0" smtClean="0">
                <a:solidFill>
                  <a:srgbClr val="FFFF00"/>
                </a:solidFill>
              </a:rPr>
              <a:t>ِه</a:t>
            </a:r>
            <a:r>
              <a:rPr lang="fa-IR" b="1" u="sng" dirty="0" smtClean="0"/>
              <a:t>ِ</a:t>
            </a:r>
            <a:r>
              <a:rPr lang="fa-IR" b="1" dirty="0" smtClean="0"/>
              <a:t> فَلَيْسَ شَكُّكَ بِشَيْ‌ءٍ إِنَّمَا الشَّكُّ إِذَا كُنْتَ فِي شَيْ‌ءٍ لَمْ تَجُزْهُ‌</a:t>
            </a:r>
          </a:p>
        </p:txBody>
      </p:sp>
      <p:sp>
        <p:nvSpPr>
          <p:cNvPr id="47" name="سهم إلى اليسار 46"/>
          <p:cNvSpPr/>
          <p:nvPr/>
        </p:nvSpPr>
        <p:spPr>
          <a:xfrm>
            <a:off x="7929586" y="3714752"/>
            <a:ext cx="1000132" cy="928694"/>
          </a:xfrm>
          <a:prstGeom prst="leftArrow">
            <a:avLst>
              <a:gd name="adj1" fmla="val 85599"/>
              <a:gd name="adj2" fmla="val 262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مرجع ضمیر در غیره</a:t>
            </a:r>
            <a:endParaRPr lang="fa-IR" sz="1200" b="1" dirty="0" smtClean="0"/>
          </a:p>
        </p:txBody>
      </p:sp>
      <p:sp>
        <p:nvSpPr>
          <p:cNvPr id="48" name="مستطيل 47"/>
          <p:cNvSpPr/>
          <p:nvPr/>
        </p:nvSpPr>
        <p:spPr>
          <a:xfrm>
            <a:off x="7072330" y="3786190"/>
            <a:ext cx="57150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وضو</a:t>
            </a:r>
            <a:endParaRPr lang="fa-IR" dirty="0"/>
          </a:p>
        </p:txBody>
      </p:sp>
      <p:sp>
        <p:nvSpPr>
          <p:cNvPr id="49" name="مستطيل 48"/>
          <p:cNvSpPr/>
          <p:nvPr/>
        </p:nvSpPr>
        <p:spPr>
          <a:xfrm>
            <a:off x="7072330" y="4286256"/>
            <a:ext cx="57150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شیء</a:t>
            </a:r>
            <a:endParaRPr lang="fa-IR" dirty="0"/>
          </a:p>
        </p:txBody>
      </p:sp>
      <p:cxnSp>
        <p:nvCxnSpPr>
          <p:cNvPr id="51" name="رابط مستقيم 50"/>
          <p:cNvCxnSpPr>
            <a:stCxn id="47" idx="1"/>
            <a:endCxn id="48" idx="3"/>
          </p:cNvCxnSpPr>
          <p:nvPr/>
        </p:nvCxnSpPr>
        <p:spPr>
          <a:xfrm rot="10800000">
            <a:off x="7643834" y="3964785"/>
            <a:ext cx="285752"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رابط مستقيم 52"/>
          <p:cNvCxnSpPr>
            <a:stCxn id="47" idx="1"/>
            <a:endCxn id="49" idx="3"/>
          </p:cNvCxnSpPr>
          <p:nvPr/>
        </p:nvCxnSpPr>
        <p:spPr>
          <a:xfrm rot="10800000" flipV="1">
            <a:off x="7643834" y="4179099"/>
            <a:ext cx="285752" cy="285752"/>
          </a:xfrm>
          <a:prstGeom prst="line">
            <a:avLst/>
          </a:prstGeom>
        </p:spPr>
        <p:style>
          <a:lnRef idx="1">
            <a:schemeClr val="accent1"/>
          </a:lnRef>
          <a:fillRef idx="0">
            <a:schemeClr val="accent1"/>
          </a:fillRef>
          <a:effectRef idx="0">
            <a:schemeClr val="accent1"/>
          </a:effectRef>
          <a:fontRef idx="minor">
            <a:schemeClr val="tx1"/>
          </a:fontRef>
        </p:style>
      </p:cxnSp>
      <p:sp>
        <p:nvSpPr>
          <p:cNvPr id="54" name="مستطيل 53"/>
          <p:cNvSpPr/>
          <p:nvPr/>
        </p:nvSpPr>
        <p:spPr>
          <a:xfrm>
            <a:off x="142844" y="3786190"/>
            <a:ext cx="657229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در این صورت با مفاد روایات و اجماع هماهنگ شده و استثنا به شمار نمی رود.</a:t>
            </a:r>
          </a:p>
          <a:p>
            <a:pPr algn="ctr"/>
            <a:r>
              <a:rPr lang="fa-IR" sz="1500" b="1" dirty="0" smtClean="0"/>
              <a:t>ذیل نیز قاعده کلی برای بیان این است که تا زمانی که داخل عملی هستی باید به شک توجه کنی.</a:t>
            </a:r>
            <a:endParaRPr lang="fa-IR" sz="1500" b="1" dirty="0"/>
          </a:p>
        </p:txBody>
      </p:sp>
      <p:sp>
        <p:nvSpPr>
          <p:cNvPr id="57" name="سهم إلى اليسار 56"/>
          <p:cNvSpPr/>
          <p:nvPr/>
        </p:nvSpPr>
        <p:spPr>
          <a:xfrm>
            <a:off x="6786578" y="3857628"/>
            <a:ext cx="214314"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8" name="سهم للأسفل 57"/>
          <p:cNvSpPr/>
          <p:nvPr/>
        </p:nvSpPr>
        <p:spPr>
          <a:xfrm>
            <a:off x="5857884" y="4643446"/>
            <a:ext cx="928694" cy="500066"/>
          </a:xfrm>
          <a:prstGeom prst="downArrow">
            <a:avLst>
              <a:gd name="adj1" fmla="val 7301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اما</a:t>
            </a:r>
            <a:endParaRPr lang="fa-IR" dirty="0"/>
          </a:p>
        </p:txBody>
      </p:sp>
      <p:sp>
        <p:nvSpPr>
          <p:cNvPr id="59" name="مستطيل مستدير الزوايا 58"/>
          <p:cNvSpPr/>
          <p:nvPr/>
        </p:nvSpPr>
        <p:spPr>
          <a:xfrm>
            <a:off x="4929190" y="5214950"/>
            <a:ext cx="4000528"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1- ظهور کلمه شیء و نیز اسلوب حصر در این است تجاوز از محل جزء را هم شامل می شود. (مانند شک در شستن دست راست هنگام شستن دست چپ) </a:t>
            </a:r>
          </a:p>
          <a:p>
            <a:pPr algn="ctr"/>
            <a:r>
              <a:rPr lang="fa-IR" dirty="0" smtClean="0"/>
              <a:t>2- با مفاد روایات دیگر قاعده تجاوز معارض می شود.</a:t>
            </a:r>
          </a:p>
        </p:txBody>
      </p:sp>
      <p:sp>
        <p:nvSpPr>
          <p:cNvPr id="27" name="سهم إلى اليسار 26"/>
          <p:cNvSpPr/>
          <p:nvPr/>
        </p:nvSpPr>
        <p:spPr>
          <a:xfrm>
            <a:off x="2786050" y="5643578"/>
            <a:ext cx="2000264" cy="714380"/>
          </a:xfrm>
          <a:prstGeom prst="leftArrow">
            <a:avLst>
              <a:gd name="adj1" fmla="val 100000"/>
              <a:gd name="adj2" fmla="val 2659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برای حل این دو اشکال چه باید کرد؟</a:t>
            </a:r>
            <a:endParaRPr lang="fa-IR" b="1" dirty="0" smtClean="0">
              <a:solidFill>
                <a:schemeClr val="bg1"/>
              </a:solidFill>
            </a:endParaRPr>
          </a:p>
        </p:txBody>
      </p:sp>
      <p:sp>
        <p:nvSpPr>
          <p:cNvPr id="28" name="عنوان 1"/>
          <p:cNvSpPr txBox="1">
            <a:spLocks/>
          </p:cNvSpPr>
          <p:nvPr/>
        </p:nvSpPr>
        <p:spPr>
          <a:xfrm>
            <a:off x="1357290" y="5786454"/>
            <a:ext cx="135732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صفحه بعد</a:t>
            </a:r>
            <a:endParaRPr lang="fa-IR"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wipe(down)">
                                      <p:cBhvr>
                                        <p:cTn id="15" dur="500"/>
                                        <p:tgtEl>
                                          <p:spTgt spid="6">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down)">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Effect transition="in" filter="wipe(down)">
                                      <p:cBhvr>
                                        <p:cTn id="31" dur="500"/>
                                        <p:tgtEl>
                                          <p:spTgt spid="5">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wipe(down)">
                                      <p:cBhvr>
                                        <p:cTn id="34" dur="5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00"/>
                                        <p:tgtEl>
                                          <p:spTgt spid="10"/>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3">
                                            <p:bg/>
                                          </p:spTgt>
                                        </p:tgtEl>
                                        <p:attrNameLst>
                                          <p:attrName>style.visibility</p:attrName>
                                        </p:attrNameLst>
                                      </p:cBhvr>
                                      <p:to>
                                        <p:strVal val="visible"/>
                                      </p:to>
                                    </p:set>
                                    <p:animEffect transition="in" filter="wipe(down)">
                                      <p:cBhvr>
                                        <p:cTn id="47" dur="500"/>
                                        <p:tgtEl>
                                          <p:spTgt spid="33">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3">
                                            <p:txEl>
                                              <p:pRg st="0" end="0"/>
                                            </p:txEl>
                                          </p:spTgt>
                                        </p:tgtEl>
                                        <p:attrNameLst>
                                          <p:attrName>style.visibility</p:attrName>
                                        </p:attrNameLst>
                                      </p:cBhvr>
                                      <p:to>
                                        <p:strVal val="visible"/>
                                      </p:to>
                                    </p:set>
                                    <p:animEffect transition="in" filter="wipe(down)">
                                      <p:cBhvr>
                                        <p:cTn id="50" dur="500"/>
                                        <p:tgtEl>
                                          <p:spTgt spid="3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00"/>
                                        <p:tgtEl>
                                          <p:spTgt spid="38"/>
                                        </p:tgtEl>
                                      </p:cBhvr>
                                    </p:animEffect>
                                  </p:childTnLst>
                                </p:cTn>
                              </p:par>
                              <p:par>
                                <p:cTn id="56" presetID="22" presetClass="entr" presetSubtype="4" fill="hold"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wipe(down)">
                                      <p:cBhvr>
                                        <p:cTn id="58" dur="500"/>
                                        <p:tgtEl>
                                          <p:spTgt spid="45"/>
                                        </p:tgtEl>
                                      </p:cBhvr>
                                    </p:animEffect>
                                  </p:childTnLst>
                                </p:cTn>
                              </p:par>
                              <p:par>
                                <p:cTn id="59" presetID="22" presetClass="entr" presetSubtype="4"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down)">
                                      <p:cBhvr>
                                        <p:cTn id="61" dur="500"/>
                                        <p:tgtEl>
                                          <p:spTgt spid="43"/>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wipe(down)">
                                      <p:cBhvr>
                                        <p:cTn id="64" dur="500"/>
                                        <p:tgtEl>
                                          <p:spTgt spid="39"/>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500"/>
                                        <p:tgtEl>
                                          <p:spTgt spid="40"/>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6">
                                            <p:bg/>
                                          </p:spTgt>
                                        </p:tgtEl>
                                        <p:attrNameLst>
                                          <p:attrName>style.visibility</p:attrName>
                                        </p:attrNameLst>
                                      </p:cBhvr>
                                      <p:to>
                                        <p:strVal val="visible"/>
                                      </p:to>
                                    </p:set>
                                    <p:anim calcmode="lin" valueType="num">
                                      <p:cBhvr additive="base">
                                        <p:cTn id="72" dur="500" fill="hold"/>
                                        <p:tgtEl>
                                          <p:spTgt spid="46">
                                            <p:bg/>
                                          </p:spTgt>
                                        </p:tgtEl>
                                        <p:attrNameLst>
                                          <p:attrName>ppt_x</p:attrName>
                                        </p:attrNameLst>
                                      </p:cBhvr>
                                      <p:tavLst>
                                        <p:tav tm="0">
                                          <p:val>
                                            <p:strVal val="#ppt_x"/>
                                          </p:val>
                                        </p:tav>
                                        <p:tav tm="100000">
                                          <p:val>
                                            <p:strVal val="#ppt_x"/>
                                          </p:val>
                                        </p:tav>
                                      </p:tavLst>
                                    </p:anim>
                                    <p:anim calcmode="lin" valueType="num">
                                      <p:cBhvr additive="base">
                                        <p:cTn id="73" dur="500" fill="hold"/>
                                        <p:tgtEl>
                                          <p:spTgt spid="46">
                                            <p:bg/>
                                          </p:spTgt>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6">
                                            <p:txEl>
                                              <p:pRg st="0" end="0"/>
                                            </p:txEl>
                                          </p:spTgt>
                                        </p:tgtEl>
                                        <p:attrNameLst>
                                          <p:attrName>style.visibility</p:attrName>
                                        </p:attrNameLst>
                                      </p:cBhvr>
                                      <p:to>
                                        <p:strVal val="visible"/>
                                      </p:to>
                                    </p:set>
                                    <p:anim calcmode="lin" valueType="num">
                                      <p:cBhvr additive="base">
                                        <p:cTn id="76"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46">
                                            <p:txEl>
                                              <p:pRg st="1" end="1"/>
                                            </p:txEl>
                                          </p:spTgt>
                                        </p:tgtEl>
                                        <p:attrNameLst>
                                          <p:attrName>style.visibility</p:attrName>
                                        </p:attrNameLst>
                                      </p:cBhvr>
                                      <p:to>
                                        <p:strVal val="visible"/>
                                      </p:to>
                                    </p:set>
                                    <p:anim calcmode="lin" valueType="num">
                                      <p:cBhvr additive="base">
                                        <p:cTn id="80" dur="500" fill="hold"/>
                                        <p:tgtEl>
                                          <p:spTgt spid="46">
                                            <p:txEl>
                                              <p:pRg st="1" end="1"/>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47">
                                            <p:bg/>
                                          </p:spTgt>
                                        </p:tgtEl>
                                        <p:attrNameLst>
                                          <p:attrName>style.visibility</p:attrName>
                                        </p:attrNameLst>
                                      </p:cBhvr>
                                      <p:to>
                                        <p:strVal val="visible"/>
                                      </p:to>
                                    </p:set>
                                    <p:animEffect transition="in" filter="wipe(down)">
                                      <p:cBhvr>
                                        <p:cTn id="86" dur="500"/>
                                        <p:tgtEl>
                                          <p:spTgt spid="47">
                                            <p:bg/>
                                          </p:spTgt>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47">
                                            <p:txEl>
                                              <p:pRg st="0" end="0"/>
                                            </p:txEl>
                                          </p:spTgt>
                                        </p:tgtEl>
                                        <p:attrNameLst>
                                          <p:attrName>style.visibility</p:attrName>
                                        </p:attrNameLst>
                                      </p:cBhvr>
                                      <p:to>
                                        <p:strVal val="visible"/>
                                      </p:to>
                                    </p:set>
                                    <p:animEffect transition="in" filter="wipe(down)">
                                      <p:cBhvr>
                                        <p:cTn id="89" dur="500"/>
                                        <p:tgtEl>
                                          <p:spTgt spid="47">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51"/>
                                        </p:tgtEl>
                                        <p:attrNameLst>
                                          <p:attrName>style.visibility</p:attrName>
                                        </p:attrNameLst>
                                      </p:cBhvr>
                                      <p:to>
                                        <p:strVal val="visible"/>
                                      </p:to>
                                    </p:set>
                                    <p:animEffect transition="in" filter="wipe(down)">
                                      <p:cBhvr>
                                        <p:cTn id="94" dur="500"/>
                                        <p:tgtEl>
                                          <p:spTgt spid="51"/>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wipe(down)">
                                      <p:cBhvr>
                                        <p:cTn id="97" dur="500"/>
                                        <p:tgtEl>
                                          <p:spTgt spid="4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ipe(down)">
                                      <p:cBhvr>
                                        <p:cTn id="102" dur="500"/>
                                        <p:tgtEl>
                                          <p:spTgt spid="53"/>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down)">
                                      <p:cBhvr>
                                        <p:cTn id="105" dur="500"/>
                                        <p:tgtEl>
                                          <p:spTgt spid="49"/>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57"/>
                                        </p:tgtEl>
                                        <p:attrNameLst>
                                          <p:attrName>style.visibility</p:attrName>
                                        </p:attrNameLst>
                                      </p:cBhvr>
                                      <p:to>
                                        <p:strVal val="visible"/>
                                      </p:to>
                                    </p:set>
                                    <p:animEffect transition="in" filter="wipe(down)">
                                      <p:cBhvr>
                                        <p:cTn id="110" dur="500"/>
                                        <p:tgtEl>
                                          <p:spTgt spid="57"/>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54"/>
                                        </p:tgtEl>
                                        <p:attrNameLst>
                                          <p:attrName>style.visibility</p:attrName>
                                        </p:attrNameLst>
                                      </p:cBhvr>
                                      <p:to>
                                        <p:strVal val="visible"/>
                                      </p:to>
                                    </p:set>
                                    <p:animEffect transition="in" filter="wipe(down)">
                                      <p:cBhvr>
                                        <p:cTn id="113" dur="500"/>
                                        <p:tgtEl>
                                          <p:spTgt spid="54"/>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58">
                                            <p:bg/>
                                          </p:spTgt>
                                        </p:tgtEl>
                                        <p:attrNameLst>
                                          <p:attrName>style.visibility</p:attrName>
                                        </p:attrNameLst>
                                      </p:cBhvr>
                                      <p:to>
                                        <p:strVal val="visible"/>
                                      </p:to>
                                    </p:set>
                                    <p:animEffect transition="in" filter="wipe(down)">
                                      <p:cBhvr>
                                        <p:cTn id="118" dur="500"/>
                                        <p:tgtEl>
                                          <p:spTgt spid="58">
                                            <p:bg/>
                                          </p:spTgt>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58">
                                            <p:txEl>
                                              <p:pRg st="0" end="0"/>
                                            </p:txEl>
                                          </p:spTgt>
                                        </p:tgtEl>
                                        <p:attrNameLst>
                                          <p:attrName>style.visibility</p:attrName>
                                        </p:attrNameLst>
                                      </p:cBhvr>
                                      <p:to>
                                        <p:strVal val="visible"/>
                                      </p:to>
                                    </p:set>
                                    <p:animEffect transition="in" filter="wipe(down)">
                                      <p:cBhvr>
                                        <p:cTn id="121" dur="500"/>
                                        <p:tgtEl>
                                          <p:spTgt spid="58">
                                            <p:txEl>
                                              <p:pRg st="0" end="0"/>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59">
                                            <p:bg/>
                                          </p:spTgt>
                                        </p:tgtEl>
                                        <p:attrNameLst>
                                          <p:attrName>style.visibility</p:attrName>
                                        </p:attrNameLst>
                                      </p:cBhvr>
                                      <p:to>
                                        <p:strVal val="visible"/>
                                      </p:to>
                                    </p:set>
                                    <p:anim calcmode="lin" valueType="num">
                                      <p:cBhvr additive="base">
                                        <p:cTn id="126" dur="500" fill="hold"/>
                                        <p:tgtEl>
                                          <p:spTgt spid="59">
                                            <p:bg/>
                                          </p:spTgt>
                                        </p:tgtEl>
                                        <p:attrNameLst>
                                          <p:attrName>ppt_x</p:attrName>
                                        </p:attrNameLst>
                                      </p:cBhvr>
                                      <p:tavLst>
                                        <p:tav tm="0">
                                          <p:val>
                                            <p:strVal val="#ppt_x"/>
                                          </p:val>
                                        </p:tav>
                                        <p:tav tm="100000">
                                          <p:val>
                                            <p:strVal val="#ppt_x"/>
                                          </p:val>
                                        </p:tav>
                                      </p:tavLst>
                                    </p:anim>
                                    <p:anim calcmode="lin" valueType="num">
                                      <p:cBhvr additive="base">
                                        <p:cTn id="127" dur="500" fill="hold"/>
                                        <p:tgtEl>
                                          <p:spTgt spid="59">
                                            <p:bg/>
                                          </p:spTgt>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59">
                                            <p:txEl>
                                              <p:pRg st="0" end="0"/>
                                            </p:txEl>
                                          </p:spTgt>
                                        </p:tgtEl>
                                        <p:attrNameLst>
                                          <p:attrName>style.visibility</p:attrName>
                                        </p:attrNameLst>
                                      </p:cBhvr>
                                      <p:to>
                                        <p:strVal val="visible"/>
                                      </p:to>
                                    </p:set>
                                    <p:anim calcmode="lin" valueType="num">
                                      <p:cBhvr additive="base">
                                        <p:cTn id="130"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59">
                                            <p:txEl>
                                              <p:pRg st="0" end="0"/>
                                            </p:txEl>
                                          </p:spTgt>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59">
                                            <p:txEl>
                                              <p:pRg st="1" end="1"/>
                                            </p:txEl>
                                          </p:spTgt>
                                        </p:tgtEl>
                                        <p:attrNameLst>
                                          <p:attrName>style.visibility</p:attrName>
                                        </p:attrNameLst>
                                      </p:cBhvr>
                                      <p:to>
                                        <p:strVal val="visible"/>
                                      </p:to>
                                    </p:set>
                                    <p:anim calcmode="lin" valueType="num">
                                      <p:cBhvr additive="base">
                                        <p:cTn id="134" dur="500" fill="hold"/>
                                        <p:tgtEl>
                                          <p:spTgt spid="59">
                                            <p:txEl>
                                              <p:pRg st="1" end="1"/>
                                            </p:txEl>
                                          </p:spTgt>
                                        </p:tgtEl>
                                        <p:attrNameLst>
                                          <p:attrName>ppt_x</p:attrName>
                                        </p:attrNameLst>
                                      </p:cBhvr>
                                      <p:tavLst>
                                        <p:tav tm="0">
                                          <p:val>
                                            <p:strVal val="#ppt_x"/>
                                          </p:val>
                                        </p:tav>
                                        <p:tav tm="100000">
                                          <p:val>
                                            <p:strVal val="#ppt_x"/>
                                          </p:val>
                                        </p:tav>
                                      </p:tavLst>
                                    </p:anim>
                                    <p:anim calcmode="lin" valueType="num">
                                      <p:cBhvr additive="base">
                                        <p:cTn id="135" dur="500" fill="hold"/>
                                        <p:tgtEl>
                                          <p:spTgt spid="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27">
                                            <p:bg/>
                                          </p:spTgt>
                                        </p:tgtEl>
                                        <p:attrNameLst>
                                          <p:attrName>style.visibility</p:attrName>
                                        </p:attrNameLst>
                                      </p:cBhvr>
                                      <p:to>
                                        <p:strVal val="visible"/>
                                      </p:to>
                                    </p:set>
                                    <p:animEffect transition="in" filter="wipe(down)">
                                      <p:cBhvr>
                                        <p:cTn id="140" dur="500"/>
                                        <p:tgtEl>
                                          <p:spTgt spid="27">
                                            <p:bg/>
                                          </p:spTgt>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27">
                                            <p:txEl>
                                              <p:pRg st="0" end="0"/>
                                            </p:txEl>
                                          </p:spTgt>
                                        </p:tgtEl>
                                        <p:attrNameLst>
                                          <p:attrName>style.visibility</p:attrName>
                                        </p:attrNameLst>
                                      </p:cBhvr>
                                      <p:to>
                                        <p:strVal val="visible"/>
                                      </p:to>
                                    </p:set>
                                    <p:animEffect transition="in" filter="wipe(down)">
                                      <p:cBhvr>
                                        <p:cTn id="143" dur="500"/>
                                        <p:tgtEl>
                                          <p:spTgt spid="27">
                                            <p:txEl>
                                              <p:pRg st="0" end="0"/>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28">
                                            <p:bg/>
                                          </p:spTgt>
                                        </p:tgtEl>
                                        <p:attrNameLst>
                                          <p:attrName>style.visibility</p:attrName>
                                        </p:attrNameLst>
                                      </p:cBhvr>
                                      <p:to>
                                        <p:strVal val="visible"/>
                                      </p:to>
                                    </p:set>
                                    <p:animEffect transition="in" filter="wipe(down)">
                                      <p:cBhvr>
                                        <p:cTn id="148" dur="500"/>
                                        <p:tgtEl>
                                          <p:spTgt spid="28">
                                            <p:bg/>
                                          </p:spTgt>
                                        </p:tgtEl>
                                      </p:cBhvr>
                                    </p:animEffect>
                                  </p:childTnLst>
                                </p:cTn>
                              </p:par>
                              <p:par>
                                <p:cTn id="149" presetID="22" presetClass="entr" presetSubtype="4" fill="hold" grpId="0" nodeType="withEffect">
                                  <p:stCondLst>
                                    <p:cond delay="0"/>
                                  </p:stCondLst>
                                  <p:childTnLst>
                                    <p:set>
                                      <p:cBhvr>
                                        <p:cTn id="150" dur="1" fill="hold">
                                          <p:stCondLst>
                                            <p:cond delay="0"/>
                                          </p:stCondLst>
                                        </p:cTn>
                                        <p:tgtEl>
                                          <p:spTgt spid="28">
                                            <p:txEl>
                                              <p:pRg st="0" end="0"/>
                                            </p:txEl>
                                          </p:spTgt>
                                        </p:tgtEl>
                                        <p:attrNameLst>
                                          <p:attrName>style.visibility</p:attrName>
                                        </p:attrNameLst>
                                      </p:cBhvr>
                                      <p:to>
                                        <p:strVal val="visible"/>
                                      </p:to>
                                    </p:set>
                                    <p:animEffect transition="in" filter="wipe(down)">
                                      <p:cBhvr>
                                        <p:cTn id="151"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6" grpId="0" build="allAtOnce" animBg="1"/>
      <p:bldP spid="8" grpId="0" animBg="1"/>
      <p:bldP spid="9" grpId="0" animBg="1"/>
      <p:bldP spid="33" grpId="0" build="allAtOnce" animBg="1"/>
      <p:bldP spid="38" grpId="0" animBg="1"/>
      <p:bldP spid="39" grpId="0" animBg="1"/>
      <p:bldP spid="40" grpId="0" animBg="1"/>
      <p:bldP spid="46" grpId="0" build="allAtOnce" animBg="1"/>
      <p:bldP spid="47" grpId="0" build="allAtOnce" animBg="1"/>
      <p:bldP spid="48" grpId="0" animBg="1"/>
      <p:bldP spid="49" grpId="0" animBg="1"/>
      <p:bldP spid="54" grpId="0" animBg="1"/>
      <p:bldP spid="57" grpId="0" animBg="1"/>
      <p:bldP spid="58" grpId="0" build="allAtOnce" animBg="1"/>
      <p:bldP spid="59" grpId="0" build="allAtOnce" animBg="1"/>
      <p:bldP spid="27" grpId="0" build="allAtOnce" animBg="1"/>
      <p:bldP spid="28" grpId="0" build="allAtOnce"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35</a:t>
            </a:fld>
            <a:endParaRPr lang="ar-SA"/>
          </a:p>
        </p:txBody>
      </p:sp>
      <p:sp>
        <p:nvSpPr>
          <p:cNvPr id="3" name="سهم إلى اليسار 2"/>
          <p:cNvSpPr/>
          <p:nvPr/>
        </p:nvSpPr>
        <p:spPr>
          <a:xfrm>
            <a:off x="357158" y="142852"/>
            <a:ext cx="8358246" cy="107157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b="1" dirty="0" smtClean="0"/>
              <a:t>وضو با همه اجزاء آن، در نظر شارع </a:t>
            </a:r>
            <a:r>
              <a:rPr lang="fa-IR" sz="2400" b="1" dirty="0" smtClean="0">
                <a:solidFill>
                  <a:srgbClr val="FFFF00"/>
                </a:solidFill>
              </a:rPr>
              <a:t>فعلی</a:t>
            </a:r>
            <a:r>
              <a:rPr lang="fa-IR" sz="2400" b="1" dirty="0" smtClean="0"/>
              <a:t> </a:t>
            </a:r>
            <a:r>
              <a:rPr lang="fa-IR" sz="2400" b="1" dirty="0" smtClean="0">
                <a:solidFill>
                  <a:srgbClr val="FFFF00"/>
                </a:solidFill>
              </a:rPr>
              <a:t>بسیط و یگانه </a:t>
            </a:r>
            <a:r>
              <a:rPr lang="fa-IR" sz="2400" b="1" dirty="0" smtClean="0"/>
              <a:t>محسوب می شود.</a:t>
            </a:r>
          </a:p>
          <a:p>
            <a:pPr algn="ctr"/>
            <a:r>
              <a:rPr lang="fa-IR" sz="2200" b="1" dirty="0" smtClean="0">
                <a:solidFill>
                  <a:schemeClr val="bg1"/>
                </a:solidFill>
              </a:rPr>
              <a:t>به اعتبار بسیط و یگانه بودن </a:t>
            </a:r>
            <a:r>
              <a:rPr lang="fa-IR" sz="2200" b="1" dirty="0" smtClean="0">
                <a:solidFill>
                  <a:srgbClr val="FFFF00"/>
                </a:solidFill>
              </a:rPr>
              <a:t>مسبب</a:t>
            </a:r>
            <a:r>
              <a:rPr lang="fa-IR" sz="2200" b="1" dirty="0" smtClean="0">
                <a:solidFill>
                  <a:schemeClr val="bg1"/>
                </a:solidFill>
              </a:rPr>
              <a:t> آن (طهارت)</a:t>
            </a:r>
            <a:endParaRPr lang="fa-IR" sz="2200" b="1" dirty="0">
              <a:solidFill>
                <a:schemeClr val="bg1"/>
              </a:solidFill>
            </a:endParaRPr>
          </a:p>
        </p:txBody>
      </p:sp>
      <p:sp>
        <p:nvSpPr>
          <p:cNvPr id="4" name="سهم للأسفل 3"/>
          <p:cNvSpPr/>
          <p:nvPr/>
        </p:nvSpPr>
        <p:spPr>
          <a:xfrm>
            <a:off x="7786710" y="1357298"/>
            <a:ext cx="928694" cy="500066"/>
          </a:xfrm>
          <a:prstGeom prst="downArrow">
            <a:avLst>
              <a:gd name="adj1" fmla="val 7301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پس</a:t>
            </a:r>
            <a:endParaRPr lang="fa-IR" dirty="0"/>
          </a:p>
        </p:txBody>
      </p:sp>
      <p:sp>
        <p:nvSpPr>
          <p:cNvPr id="5" name="مستطيل مستدير الزوايا 4"/>
          <p:cNvSpPr/>
          <p:nvPr/>
        </p:nvSpPr>
        <p:spPr>
          <a:xfrm>
            <a:off x="3071802" y="1928802"/>
            <a:ext cx="5857916" cy="1285884"/>
          </a:xfrm>
          <a:prstGeom prst="roundRect">
            <a:avLst>
              <a:gd name="adj" fmla="val 400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dirty="0" smtClean="0"/>
              <a:t>1- شک در اجزاء وضو (مانند شک در شستن دست راست هنگام شستن دست چپ) چون فعل مستقل نیست اشکالی در حصر مستفاد از ذیل روایت نخواهد کرد. (چون شیء مستقل نیست شک در آن پیش از عبور از آن معتبر نخواهد بود)</a:t>
            </a:r>
          </a:p>
          <a:p>
            <a:pPr algn="just"/>
            <a:r>
              <a:rPr lang="fa-IR" dirty="0" smtClean="0"/>
              <a:t>2- محل تعارض روایات دیگر قاعده تجاوز با روایت ابن ابی یعفور نخواهد بود.</a:t>
            </a:r>
          </a:p>
        </p:txBody>
      </p:sp>
      <p:sp>
        <p:nvSpPr>
          <p:cNvPr id="6" name="سهم إلى اليسار 5"/>
          <p:cNvSpPr/>
          <p:nvPr/>
        </p:nvSpPr>
        <p:spPr>
          <a:xfrm>
            <a:off x="2214546" y="2214554"/>
            <a:ext cx="785818" cy="714380"/>
          </a:xfrm>
          <a:prstGeom prst="leftArrow">
            <a:avLst>
              <a:gd name="adj1" fmla="val 100000"/>
              <a:gd name="adj2" fmla="val 2659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پس</a:t>
            </a:r>
            <a:endParaRPr lang="fa-IR" b="1" dirty="0" smtClean="0">
              <a:solidFill>
                <a:schemeClr val="bg1"/>
              </a:solidFill>
            </a:endParaRPr>
          </a:p>
        </p:txBody>
      </p:sp>
      <p:sp>
        <p:nvSpPr>
          <p:cNvPr id="7" name="مستطيل مستدير الزوايا 6"/>
          <p:cNvSpPr/>
          <p:nvPr/>
        </p:nvSpPr>
        <p:spPr>
          <a:xfrm>
            <a:off x="214282" y="1928802"/>
            <a:ext cx="1928826" cy="1285884"/>
          </a:xfrm>
          <a:prstGeom prst="roundRect">
            <a:avLst>
              <a:gd name="adj" fmla="val 400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اساسا حکم وضو مخالف قاعده نخواهد بود</a:t>
            </a:r>
          </a:p>
        </p:txBody>
      </p:sp>
      <p:sp>
        <p:nvSpPr>
          <p:cNvPr id="8" name="سهم إلى اليسار 7"/>
          <p:cNvSpPr/>
          <p:nvPr/>
        </p:nvSpPr>
        <p:spPr>
          <a:xfrm>
            <a:off x="7358082" y="3643314"/>
            <a:ext cx="1643074" cy="2000264"/>
          </a:xfrm>
          <a:prstGeom prst="leftArrow">
            <a:avLst>
              <a:gd name="adj1" fmla="val 74766"/>
              <a:gd name="adj2" fmla="val 20313"/>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شواهد توجیه یاد شده</a:t>
            </a:r>
            <a:endParaRPr lang="fa-IR" sz="2000" b="1" dirty="0"/>
          </a:p>
        </p:txBody>
      </p:sp>
      <p:sp>
        <p:nvSpPr>
          <p:cNvPr id="9" name="مستطيل مستدير الزوايا 8"/>
          <p:cNvSpPr/>
          <p:nvPr/>
        </p:nvSpPr>
        <p:spPr>
          <a:xfrm>
            <a:off x="142844" y="3357562"/>
            <a:ext cx="7000924" cy="64294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ذیل به عنوان ضابطه کلی قابل تطبیق بر اجزاء وضو آمده در صورتی که اگر توجیه یاد شده نباشد قاعده نقش ضابطه برای وضو را ایفا نخواهد کرد. (</a:t>
            </a:r>
            <a:r>
              <a:rPr lang="fa-IR" sz="1600" b="1" dirty="0" smtClean="0">
                <a:solidFill>
                  <a:srgbClr val="FFFF00"/>
                </a:solidFill>
              </a:rPr>
              <a:t>ظهور ضابطه ای </a:t>
            </a:r>
            <a:r>
              <a:rPr lang="fa-IR" sz="1600" b="1" dirty="0" smtClean="0"/>
              <a:t>خود را از دست خواهد داد.)</a:t>
            </a:r>
          </a:p>
        </p:txBody>
      </p:sp>
      <p:cxnSp>
        <p:nvCxnSpPr>
          <p:cNvPr id="11" name="رابط مستقيم 10"/>
          <p:cNvCxnSpPr>
            <a:stCxn id="8" idx="1"/>
            <a:endCxn id="9" idx="3"/>
          </p:cNvCxnSpPr>
          <p:nvPr/>
        </p:nvCxnSpPr>
        <p:spPr>
          <a:xfrm rot="10800000">
            <a:off x="7143768" y="3679034"/>
            <a:ext cx="214314" cy="964413"/>
          </a:xfrm>
          <a:prstGeom prst="line">
            <a:avLst/>
          </a:prstGeom>
        </p:spPr>
        <p:style>
          <a:lnRef idx="1">
            <a:schemeClr val="accent1"/>
          </a:lnRef>
          <a:fillRef idx="0">
            <a:schemeClr val="accent1"/>
          </a:fillRef>
          <a:effectRef idx="0">
            <a:schemeClr val="accent1"/>
          </a:effectRef>
          <a:fontRef idx="minor">
            <a:schemeClr val="tx1"/>
          </a:fontRef>
        </p:style>
      </p:cxnSp>
      <p:sp>
        <p:nvSpPr>
          <p:cNvPr id="12" name="مستطيل مستدير الزوايا 11"/>
          <p:cNvSpPr/>
          <p:nvPr/>
        </p:nvSpPr>
        <p:spPr>
          <a:xfrm>
            <a:off x="142844" y="4143380"/>
            <a:ext cx="7000924" cy="64294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نظیر توجیه یاد شده در اجزاء نماز که خود مرکبند جاری شده و امری نامعهود نیست.</a:t>
            </a:r>
          </a:p>
          <a:p>
            <a:r>
              <a:rPr lang="fa-IR" sz="1600" b="1" dirty="0" smtClean="0"/>
              <a:t>(مشهور کل </a:t>
            </a:r>
            <a:r>
              <a:rPr lang="fa-IR" sz="1600" b="1" dirty="0" smtClean="0">
                <a:solidFill>
                  <a:srgbClr val="FFFF00"/>
                </a:solidFill>
              </a:rPr>
              <a:t>حمد</a:t>
            </a:r>
            <a:r>
              <a:rPr lang="fa-IR" sz="1600" b="1" dirty="0" smtClean="0"/>
              <a:t> را و برخی کل </a:t>
            </a:r>
            <a:r>
              <a:rPr lang="fa-IR" sz="1600" b="1" dirty="0" smtClean="0">
                <a:solidFill>
                  <a:srgbClr val="FFFF00"/>
                </a:solidFill>
              </a:rPr>
              <a:t>قرائت</a:t>
            </a:r>
            <a:r>
              <a:rPr lang="fa-IR" sz="1600" b="1" dirty="0" smtClean="0"/>
              <a:t> را امری یگانه و بسیط پنداشته اند) </a:t>
            </a:r>
          </a:p>
        </p:txBody>
      </p:sp>
      <p:cxnSp>
        <p:nvCxnSpPr>
          <p:cNvPr id="14" name="رابط مستقيم 13"/>
          <p:cNvCxnSpPr>
            <a:stCxn id="8" idx="1"/>
            <a:endCxn id="12" idx="3"/>
          </p:cNvCxnSpPr>
          <p:nvPr/>
        </p:nvCxnSpPr>
        <p:spPr>
          <a:xfrm rot="10800000">
            <a:off x="7143768" y="4464852"/>
            <a:ext cx="214314" cy="178595"/>
          </a:xfrm>
          <a:prstGeom prst="line">
            <a:avLst/>
          </a:prstGeom>
        </p:spPr>
        <p:style>
          <a:lnRef idx="1">
            <a:schemeClr val="accent1"/>
          </a:lnRef>
          <a:fillRef idx="0">
            <a:schemeClr val="accent1"/>
          </a:fillRef>
          <a:effectRef idx="0">
            <a:schemeClr val="accent1"/>
          </a:effectRef>
          <a:fontRef idx="minor">
            <a:schemeClr val="tx1"/>
          </a:fontRef>
        </p:style>
      </p:cxnSp>
      <p:sp>
        <p:nvSpPr>
          <p:cNvPr id="15" name="مستطيل مستدير الزوايا 14"/>
          <p:cNvSpPr/>
          <p:nvPr/>
        </p:nvSpPr>
        <p:spPr>
          <a:xfrm>
            <a:off x="142844" y="4929198"/>
            <a:ext cx="7000924" cy="642942"/>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نظیر توجیه یاد شده در خود روایت اسماعیل بن جابر انجام شده است.</a:t>
            </a:r>
          </a:p>
          <a:p>
            <a:r>
              <a:rPr lang="fa-IR" sz="1600" b="1" dirty="0" smtClean="0"/>
              <a:t>(مجموع </a:t>
            </a:r>
            <a:r>
              <a:rPr lang="fa-IR" sz="1600" b="1" dirty="0" smtClean="0">
                <a:solidFill>
                  <a:srgbClr val="FFFF00"/>
                </a:solidFill>
              </a:rPr>
              <a:t>رکوع و هوی </a:t>
            </a:r>
            <a:r>
              <a:rPr lang="fa-IR" sz="1600" b="1" dirty="0" smtClean="0"/>
              <a:t>یک فعل و مجموع </a:t>
            </a:r>
            <a:r>
              <a:rPr lang="fa-IR" sz="1600" b="1" dirty="0" smtClean="0">
                <a:solidFill>
                  <a:srgbClr val="FFFF00"/>
                </a:solidFill>
              </a:rPr>
              <a:t>سجده و نهوض </a:t>
            </a:r>
            <a:r>
              <a:rPr lang="fa-IR" sz="1600" b="1" dirty="0" smtClean="0"/>
              <a:t>یک فعل پنداشته شده است.)</a:t>
            </a:r>
          </a:p>
        </p:txBody>
      </p:sp>
      <p:cxnSp>
        <p:nvCxnSpPr>
          <p:cNvPr id="17" name="رابط مستقيم 16"/>
          <p:cNvCxnSpPr>
            <a:stCxn id="8" idx="1"/>
            <a:endCxn id="15" idx="3"/>
          </p:cNvCxnSpPr>
          <p:nvPr/>
        </p:nvCxnSpPr>
        <p:spPr>
          <a:xfrm rot="10800000" flipV="1">
            <a:off x="7143768" y="4643445"/>
            <a:ext cx="214314" cy="607223"/>
          </a:xfrm>
          <a:prstGeom prst="line">
            <a:avLst/>
          </a:prstGeom>
        </p:spPr>
        <p:style>
          <a:lnRef idx="1">
            <a:schemeClr val="accent1"/>
          </a:lnRef>
          <a:fillRef idx="0">
            <a:schemeClr val="accent1"/>
          </a:fillRef>
          <a:effectRef idx="0">
            <a:schemeClr val="accent1"/>
          </a:effectRef>
          <a:fontRef idx="minor">
            <a:schemeClr val="tx1"/>
          </a:fontRef>
        </p:style>
      </p:cxnSp>
      <p:sp>
        <p:nvSpPr>
          <p:cNvPr id="18" name="مستطيل مستدير الزوايا 17"/>
          <p:cNvSpPr/>
          <p:nvPr/>
        </p:nvSpPr>
        <p:spPr>
          <a:xfrm>
            <a:off x="142844" y="5715016"/>
            <a:ext cx="7000924" cy="857256"/>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مشهور غسل و تیمم را به وضو ملحق کرده اند در حالی که درباره آن دو نه نص و نه اجماعی وجود دارد. نیز از باب قیاس نبوده است پس توجیه آن همان تنقیح مناط از ناحیه وحدت مسبب (طهارت) در هر سه است.</a:t>
            </a:r>
          </a:p>
        </p:txBody>
      </p:sp>
      <p:cxnSp>
        <p:nvCxnSpPr>
          <p:cNvPr id="20" name="رابط مستقيم 19"/>
          <p:cNvCxnSpPr>
            <a:stCxn id="8" idx="1"/>
            <a:endCxn id="18" idx="3"/>
          </p:cNvCxnSpPr>
          <p:nvPr/>
        </p:nvCxnSpPr>
        <p:spPr>
          <a:xfrm rot="10800000" flipV="1">
            <a:off x="7143768" y="4643446"/>
            <a:ext cx="214314" cy="150019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wipe(down)">
                                      <p:cBhvr>
                                        <p:cTn id="18" dur="500"/>
                                        <p:tgtEl>
                                          <p:spTgt spid="4">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down)">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bg/>
                                          </p:spTgt>
                                        </p:tgtEl>
                                        <p:attrNameLst>
                                          <p:attrName>style.visibility</p:attrName>
                                        </p:attrNameLst>
                                      </p:cBhvr>
                                      <p:to>
                                        <p:strVal val="visible"/>
                                      </p:to>
                                    </p:set>
                                    <p:anim calcmode="lin" valueType="num">
                                      <p:cBhvr additive="base">
                                        <p:cTn id="26"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7" dur="500" fill="hold"/>
                                        <p:tgtEl>
                                          <p:spTgt spid="5">
                                            <p:bg/>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Effect transition="in" filter="wipe(down)">
                                      <p:cBhvr>
                                        <p:cTn id="40" dur="500"/>
                                        <p:tgtEl>
                                          <p:spTgt spid="6">
                                            <p:bg/>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down)">
                                      <p:cBhvr>
                                        <p:cTn id="43" dur="5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bg/>
                                          </p:spTgt>
                                        </p:tgtEl>
                                        <p:attrNameLst>
                                          <p:attrName>style.visibility</p:attrName>
                                        </p:attrNameLst>
                                      </p:cBhvr>
                                      <p:to>
                                        <p:strVal val="visible"/>
                                      </p:to>
                                    </p:set>
                                    <p:anim calcmode="lin" valueType="num">
                                      <p:cBhvr additive="base">
                                        <p:cTn id="48"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9" dur="500" fill="hold"/>
                                        <p:tgtEl>
                                          <p:spTgt spid="7">
                                            <p:bg/>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 calcmode="lin" valueType="num">
                                      <p:cBhvr additive="base">
                                        <p:cTn id="5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8">
                                            <p:bg/>
                                          </p:spTgt>
                                        </p:tgtEl>
                                        <p:attrNameLst>
                                          <p:attrName>style.visibility</p:attrName>
                                        </p:attrNameLst>
                                      </p:cBhvr>
                                      <p:to>
                                        <p:strVal val="visible"/>
                                      </p:to>
                                    </p:set>
                                    <p:animEffect transition="in" filter="wipe(down)">
                                      <p:cBhvr>
                                        <p:cTn id="58" dur="500"/>
                                        <p:tgtEl>
                                          <p:spTgt spid="8">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Effect transition="in" filter="wipe(down)">
                                      <p:cBhvr>
                                        <p:cTn id="61" dur="500"/>
                                        <p:tgtEl>
                                          <p:spTgt spid="8">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down)">
                                      <p:cBhvr>
                                        <p:cTn id="66" dur="500"/>
                                        <p:tgtEl>
                                          <p:spTgt spid="11"/>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down)">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00"/>
                                        <p:tgtEl>
                                          <p:spTgt spid="14"/>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down)">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down)">
                                      <p:cBhvr>
                                        <p:cTn id="82" dur="500"/>
                                        <p:tgtEl>
                                          <p:spTgt spid="17"/>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down)">
                                      <p:cBhvr>
                                        <p:cTn id="85" dur="5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down)">
                                      <p:cBhvr>
                                        <p:cTn id="90" dur="500"/>
                                        <p:tgtEl>
                                          <p:spTgt spid="20"/>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down)">
                                      <p:cBhvr>
                                        <p:cTn id="9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P spid="8" grpId="0" build="allAtOnce" animBg="1"/>
      <p:bldP spid="9" grpId="0" animBg="1"/>
      <p:bldP spid="12" grpId="0" animBg="1"/>
      <p:bldP spid="15"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36</a:t>
            </a:fld>
            <a:endParaRPr lang="ar-SA"/>
          </a:p>
        </p:txBody>
      </p:sp>
      <p:sp>
        <p:nvSpPr>
          <p:cNvPr id="3" name="سهم إلى اليسار 2"/>
          <p:cNvSpPr/>
          <p:nvPr/>
        </p:nvSpPr>
        <p:spPr>
          <a:xfrm>
            <a:off x="7143768" y="1000108"/>
            <a:ext cx="1214446"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000" b="1" dirty="0" smtClean="0"/>
              <a:t>دو ویژگی نماز ظهر</a:t>
            </a:r>
            <a:endParaRPr lang="fa-IR" sz="2000" b="1" dirty="0"/>
          </a:p>
        </p:txBody>
      </p:sp>
      <p:cxnSp>
        <p:nvCxnSpPr>
          <p:cNvPr id="4" name="رابط مستقيم 3"/>
          <p:cNvCxnSpPr>
            <a:stCxn id="3" idx="1"/>
            <a:endCxn id="5" idx="3"/>
          </p:cNvCxnSpPr>
          <p:nvPr/>
        </p:nvCxnSpPr>
        <p:spPr>
          <a:xfrm rot="10800000">
            <a:off x="6786578" y="1393017"/>
            <a:ext cx="357190" cy="428628"/>
          </a:xfrm>
          <a:prstGeom prst="line">
            <a:avLst/>
          </a:prstGeom>
        </p:spPr>
        <p:style>
          <a:lnRef idx="1">
            <a:schemeClr val="accent1"/>
          </a:lnRef>
          <a:fillRef idx="0">
            <a:schemeClr val="accent1"/>
          </a:fillRef>
          <a:effectRef idx="0">
            <a:schemeClr val="accent1"/>
          </a:effectRef>
          <a:fontRef idx="minor">
            <a:schemeClr val="tx1"/>
          </a:fontRef>
        </p:style>
      </p:cxnSp>
      <p:sp>
        <p:nvSpPr>
          <p:cNvPr id="5" name="سهم إلى اليسار 4"/>
          <p:cNvSpPr/>
          <p:nvPr/>
        </p:nvSpPr>
        <p:spPr>
          <a:xfrm>
            <a:off x="785786" y="1071546"/>
            <a:ext cx="6000792" cy="64294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به خودی خود </a:t>
            </a:r>
            <a:r>
              <a:rPr lang="fa-IR" sz="2000" b="1" dirty="0" smtClean="0">
                <a:solidFill>
                  <a:srgbClr val="FFFF00"/>
                </a:solidFill>
              </a:rPr>
              <a:t>واجب مستقل </a:t>
            </a:r>
            <a:r>
              <a:rPr lang="fa-IR" sz="2000" b="1" dirty="0" smtClean="0">
                <a:solidFill>
                  <a:schemeClr val="bg1"/>
                </a:solidFill>
              </a:rPr>
              <a:t>است</a:t>
            </a:r>
            <a:r>
              <a:rPr lang="fa-IR" sz="2000" b="1" dirty="0" smtClean="0">
                <a:solidFill>
                  <a:srgbClr val="FFFF00"/>
                </a:solidFill>
              </a:rPr>
              <a:t> </a:t>
            </a:r>
            <a:r>
              <a:rPr lang="fa-IR" sz="2000" b="1" dirty="0" smtClean="0"/>
              <a:t>دارای مصلحت ملزمه</a:t>
            </a:r>
            <a:endParaRPr lang="fa-IR" sz="2000" b="1" u="sng" dirty="0" smtClean="0">
              <a:solidFill>
                <a:schemeClr val="bg1"/>
              </a:solidFill>
            </a:endParaRPr>
          </a:p>
        </p:txBody>
      </p:sp>
      <p:sp>
        <p:nvSpPr>
          <p:cNvPr id="6" name="سهم إلى اليسار 5"/>
          <p:cNvSpPr/>
          <p:nvPr/>
        </p:nvSpPr>
        <p:spPr>
          <a:xfrm>
            <a:off x="785786" y="1928802"/>
            <a:ext cx="6000792" cy="714380"/>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t>نسبت به نماز عصر </a:t>
            </a:r>
            <a:r>
              <a:rPr lang="fa-IR" sz="2000" b="1" dirty="0" smtClean="0">
                <a:solidFill>
                  <a:srgbClr val="FFFF00"/>
                </a:solidFill>
              </a:rPr>
              <a:t>شرط</a:t>
            </a:r>
            <a:r>
              <a:rPr lang="fa-IR" sz="2000" b="1" dirty="0" smtClean="0"/>
              <a:t> ورود است (به دلیل لزوم ترتیب بین آن دو)</a:t>
            </a:r>
            <a:endParaRPr lang="fa-IR" sz="2000" b="1" dirty="0" smtClean="0">
              <a:solidFill>
                <a:schemeClr val="bg1"/>
              </a:solidFill>
            </a:endParaRPr>
          </a:p>
        </p:txBody>
      </p:sp>
      <p:cxnSp>
        <p:nvCxnSpPr>
          <p:cNvPr id="7" name="رابط مستقيم 6"/>
          <p:cNvCxnSpPr>
            <a:stCxn id="6" idx="3"/>
            <a:endCxn id="3" idx="1"/>
          </p:cNvCxnSpPr>
          <p:nvPr/>
        </p:nvCxnSpPr>
        <p:spPr>
          <a:xfrm flipV="1">
            <a:off x="6786578" y="1821645"/>
            <a:ext cx="357190" cy="464347"/>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ستطيل مستدير الزوايا 19"/>
          <p:cNvSpPr/>
          <p:nvPr/>
        </p:nvSpPr>
        <p:spPr>
          <a:xfrm>
            <a:off x="6715140" y="3000372"/>
            <a:ext cx="2000264" cy="1428760"/>
          </a:xfrm>
          <a:prstGeom prst="roundRect">
            <a:avLst>
              <a:gd name="adj" fmla="val 5387"/>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solidFill>
                  <a:srgbClr val="FFFF00"/>
                </a:solidFill>
              </a:rPr>
              <a:t>نماز ظهر</a:t>
            </a:r>
            <a:endParaRPr lang="fa-IR" sz="3200" b="1" dirty="0"/>
          </a:p>
        </p:txBody>
      </p:sp>
      <p:sp>
        <p:nvSpPr>
          <p:cNvPr id="21" name="مستطيل مستدير الزوايا 20"/>
          <p:cNvSpPr/>
          <p:nvPr/>
        </p:nvSpPr>
        <p:spPr>
          <a:xfrm>
            <a:off x="4071934" y="3000372"/>
            <a:ext cx="2000264" cy="1428760"/>
          </a:xfrm>
          <a:prstGeom prst="roundRect">
            <a:avLst>
              <a:gd name="adj" fmla="val 5387"/>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solidFill>
                  <a:srgbClr val="FFFF00"/>
                </a:solidFill>
              </a:rPr>
              <a:t>نماز عصر</a:t>
            </a:r>
            <a:endParaRPr lang="fa-IR" sz="3200" b="1" dirty="0"/>
          </a:p>
        </p:txBody>
      </p:sp>
      <p:sp>
        <p:nvSpPr>
          <p:cNvPr id="22" name="سهم إلى اليسار 21"/>
          <p:cNvSpPr/>
          <p:nvPr/>
        </p:nvSpPr>
        <p:spPr>
          <a:xfrm>
            <a:off x="6215074" y="3429000"/>
            <a:ext cx="357190"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4" name="رابط كسهم مستقيم 23"/>
          <p:cNvCxnSpPr>
            <a:stCxn id="21" idx="2"/>
          </p:cNvCxnSpPr>
          <p:nvPr/>
        </p:nvCxnSpPr>
        <p:spPr>
          <a:xfrm rot="5400000">
            <a:off x="4857752" y="4643446"/>
            <a:ext cx="428628" cy="1588"/>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سهم إلى اليسار 25"/>
          <p:cNvSpPr/>
          <p:nvPr/>
        </p:nvSpPr>
        <p:spPr>
          <a:xfrm>
            <a:off x="4429124" y="4786322"/>
            <a:ext cx="1643074" cy="1143008"/>
          </a:xfrm>
          <a:prstGeom prst="leftArrow">
            <a:avLst>
              <a:gd name="adj1" fmla="val 80476"/>
              <a:gd name="adj2" fmla="val 29567"/>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در صورت شک در نماز ظهر در اثناء نماز عصر</a:t>
            </a:r>
            <a:endParaRPr lang="fa-IR" b="1" dirty="0"/>
          </a:p>
        </p:txBody>
      </p:sp>
      <p:sp>
        <p:nvSpPr>
          <p:cNvPr id="27" name="مستطيل مستدير الزوايا 26"/>
          <p:cNvSpPr/>
          <p:nvPr/>
        </p:nvSpPr>
        <p:spPr>
          <a:xfrm>
            <a:off x="214282" y="4643446"/>
            <a:ext cx="3643338" cy="64294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حکم می کند به حصول نماز ظهر به لحاظ اول</a:t>
            </a:r>
          </a:p>
        </p:txBody>
      </p:sp>
      <p:sp>
        <p:nvSpPr>
          <p:cNvPr id="28" name="مستطيل مستدير الزوايا 27"/>
          <p:cNvSpPr/>
          <p:nvPr/>
        </p:nvSpPr>
        <p:spPr>
          <a:xfrm>
            <a:off x="214282" y="5429264"/>
            <a:ext cx="3643338" cy="64294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t>حکم می کند به عدم حصول نماز ظهر به لحاظ دوم</a:t>
            </a:r>
          </a:p>
        </p:txBody>
      </p:sp>
      <p:cxnSp>
        <p:nvCxnSpPr>
          <p:cNvPr id="29" name="رابط مستقيم 28"/>
          <p:cNvCxnSpPr>
            <a:stCxn id="26" idx="1"/>
            <a:endCxn id="28" idx="3"/>
          </p:cNvCxnSpPr>
          <p:nvPr/>
        </p:nvCxnSpPr>
        <p:spPr>
          <a:xfrm rot="10800000" flipV="1">
            <a:off x="3857620" y="5357825"/>
            <a:ext cx="571504"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27" idx="3"/>
            <a:endCxn id="26" idx="1"/>
          </p:cNvCxnSpPr>
          <p:nvPr/>
        </p:nvCxnSpPr>
        <p:spPr>
          <a:xfrm>
            <a:off x="3857620" y="4964917"/>
            <a:ext cx="571504" cy="392909"/>
          </a:xfrm>
          <a:prstGeom prst="line">
            <a:avLst/>
          </a:prstGeom>
        </p:spPr>
        <p:style>
          <a:lnRef idx="1">
            <a:schemeClr val="accent1"/>
          </a:lnRef>
          <a:fillRef idx="0">
            <a:schemeClr val="accent1"/>
          </a:fillRef>
          <a:effectRef idx="0">
            <a:schemeClr val="accent1"/>
          </a:effectRef>
          <a:fontRef idx="minor">
            <a:schemeClr val="tx1"/>
          </a:fontRef>
        </p:style>
      </p:cxnSp>
      <p:sp>
        <p:nvSpPr>
          <p:cNvPr id="33" name="عنوان 1"/>
          <p:cNvSpPr txBox="1">
            <a:spLocks/>
          </p:cNvSpPr>
          <p:nvPr/>
        </p:nvSpPr>
        <p:spPr>
          <a:xfrm>
            <a:off x="6858016" y="214290"/>
            <a:ext cx="207170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توضیح مثال ص 340</a:t>
            </a:r>
            <a:endParaRPr lang="fa-I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2000"/>
                                        <p:tgtEl>
                                          <p:spTgt spid="2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2000"/>
                                        <p:tgtEl>
                                          <p:spTgt spid="2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2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ppt_x"/>
                                          </p:val>
                                        </p:tav>
                                        <p:tav tm="100000">
                                          <p:val>
                                            <p:strVal val="#ppt_x"/>
                                          </p:val>
                                        </p:tav>
                                      </p:tavLst>
                                    </p:anim>
                                    <p:anim calcmode="lin" valueType="num">
                                      <p:cBhvr additive="base">
                                        <p:cTn id="5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500" fill="hold"/>
                                        <p:tgtEl>
                                          <p:spTgt spid="32"/>
                                        </p:tgtEl>
                                        <p:attrNameLst>
                                          <p:attrName>ppt_x</p:attrName>
                                        </p:attrNameLst>
                                      </p:cBhvr>
                                      <p:tavLst>
                                        <p:tav tm="0">
                                          <p:val>
                                            <p:strVal val="#ppt_x"/>
                                          </p:val>
                                        </p:tav>
                                        <p:tav tm="100000">
                                          <p:val>
                                            <p:strVal val="#ppt_x"/>
                                          </p:val>
                                        </p:tav>
                                      </p:tavLst>
                                    </p:anim>
                                    <p:anim calcmode="lin" valueType="num">
                                      <p:cBhvr additive="base">
                                        <p:cTn id="57" dur="500" fill="hold"/>
                                        <p:tgtEl>
                                          <p:spTgt spid="3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500" fill="hold"/>
                                        <p:tgtEl>
                                          <p:spTgt spid="27"/>
                                        </p:tgtEl>
                                        <p:attrNameLst>
                                          <p:attrName>ppt_x</p:attrName>
                                        </p:attrNameLst>
                                      </p:cBhvr>
                                      <p:tavLst>
                                        <p:tav tm="0">
                                          <p:val>
                                            <p:strVal val="#ppt_x"/>
                                          </p:val>
                                        </p:tav>
                                        <p:tav tm="100000">
                                          <p:val>
                                            <p:strVal val="#ppt_x"/>
                                          </p:val>
                                        </p:tav>
                                      </p:tavLst>
                                    </p:anim>
                                    <p:anim calcmode="lin" valueType="num">
                                      <p:cBhvr additive="base">
                                        <p:cTn id="6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fill="hold"/>
                                        <p:tgtEl>
                                          <p:spTgt spid="29"/>
                                        </p:tgtEl>
                                        <p:attrNameLst>
                                          <p:attrName>ppt_x</p:attrName>
                                        </p:attrNameLst>
                                      </p:cBhvr>
                                      <p:tavLst>
                                        <p:tav tm="0">
                                          <p:val>
                                            <p:strVal val="#ppt_x"/>
                                          </p:val>
                                        </p:tav>
                                        <p:tav tm="100000">
                                          <p:val>
                                            <p:strVal val="#ppt_x"/>
                                          </p:val>
                                        </p:tav>
                                      </p:tavLst>
                                    </p:anim>
                                    <p:anim calcmode="lin" valueType="num">
                                      <p:cBhvr additive="base">
                                        <p:cTn id="67" dur="500" fill="hold"/>
                                        <p:tgtEl>
                                          <p:spTgt spid="2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fill="hold"/>
                                        <p:tgtEl>
                                          <p:spTgt spid="28"/>
                                        </p:tgtEl>
                                        <p:attrNameLst>
                                          <p:attrName>ppt_x</p:attrName>
                                        </p:attrNameLst>
                                      </p:cBhvr>
                                      <p:tavLst>
                                        <p:tav tm="0">
                                          <p:val>
                                            <p:strVal val="#ppt_x"/>
                                          </p:val>
                                        </p:tav>
                                        <p:tav tm="100000">
                                          <p:val>
                                            <p:strVal val="#ppt_x"/>
                                          </p:val>
                                        </p:tav>
                                      </p:tavLst>
                                    </p:anim>
                                    <p:anim calcmode="lin" valueType="num">
                                      <p:cBhvr additive="base">
                                        <p:cTn id="7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animBg="1"/>
      <p:bldP spid="6" grpId="0" animBg="1"/>
      <p:bldP spid="20" grpId="0" animBg="1"/>
      <p:bldP spid="21" grpId="0" animBg="1"/>
      <p:bldP spid="22" grpId="0" animBg="1"/>
      <p:bldP spid="26" grpId="0" animBg="1"/>
      <p:bldP spid="27" grpId="0" animBg="1"/>
      <p:bldP spid="2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37</a:t>
            </a:fld>
            <a:endParaRPr lang="ar-SA"/>
          </a:p>
        </p:txBody>
      </p:sp>
      <p:sp>
        <p:nvSpPr>
          <p:cNvPr id="4" name="مستطيل مستدير الزوايا 3"/>
          <p:cNvSpPr/>
          <p:nvPr/>
        </p:nvSpPr>
        <p:spPr>
          <a:xfrm>
            <a:off x="6786578" y="2214554"/>
            <a:ext cx="2000264" cy="1428760"/>
          </a:xfrm>
          <a:prstGeom prst="roundRect">
            <a:avLst>
              <a:gd name="adj" fmla="val 5387"/>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8800" b="1" dirty="0" smtClean="0">
                <a:solidFill>
                  <a:srgbClr val="FFFF00"/>
                </a:solidFill>
                <a:cs typeface="B Esfehan" pitchFamily="2" charset="-78"/>
              </a:rPr>
              <a:t>نماز</a:t>
            </a:r>
            <a:endParaRPr lang="fa-IR" sz="8800" b="1" dirty="0">
              <a:cs typeface="B Esfehan" pitchFamily="2" charset="-78"/>
            </a:endParaRPr>
          </a:p>
        </p:txBody>
      </p:sp>
      <p:sp>
        <p:nvSpPr>
          <p:cNvPr id="7" name="سهم إلى اليسار 6"/>
          <p:cNvSpPr/>
          <p:nvPr/>
        </p:nvSpPr>
        <p:spPr>
          <a:xfrm>
            <a:off x="4714876" y="2071678"/>
            <a:ext cx="1857388" cy="1714512"/>
          </a:xfrm>
          <a:prstGeom prst="leftArrow">
            <a:avLst>
              <a:gd name="adj1" fmla="val 80476"/>
              <a:gd name="adj2" fmla="val 29567"/>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شک در اثناء یا پایان  نماز </a:t>
            </a:r>
          </a:p>
          <a:p>
            <a:pPr algn="ctr"/>
            <a:r>
              <a:rPr lang="fa-IR" sz="2000" b="1" dirty="0" smtClean="0"/>
              <a:t>در:</a:t>
            </a:r>
            <a:endParaRPr lang="fa-IR" sz="2000" b="1" dirty="0"/>
          </a:p>
        </p:txBody>
      </p:sp>
      <p:sp>
        <p:nvSpPr>
          <p:cNvPr id="8" name="مستطيل مستدير الزوايا 7"/>
          <p:cNvSpPr/>
          <p:nvPr/>
        </p:nvSpPr>
        <p:spPr>
          <a:xfrm>
            <a:off x="2285984" y="285728"/>
            <a:ext cx="1857388" cy="242889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رکوع </a:t>
            </a:r>
          </a:p>
          <a:p>
            <a:pPr algn="ctr"/>
            <a:r>
              <a:rPr lang="fa-IR" sz="3200" b="1" dirty="0" smtClean="0"/>
              <a:t>سجده </a:t>
            </a:r>
          </a:p>
          <a:p>
            <a:pPr algn="ctr"/>
            <a:r>
              <a:rPr lang="fa-IR" sz="3200" b="1" dirty="0" smtClean="0"/>
              <a:t>قرائت </a:t>
            </a:r>
          </a:p>
          <a:p>
            <a:pPr algn="ctr"/>
            <a:r>
              <a:rPr lang="fa-IR" sz="3200" b="1" dirty="0" smtClean="0"/>
              <a:t>و ... </a:t>
            </a:r>
          </a:p>
        </p:txBody>
      </p:sp>
      <p:sp>
        <p:nvSpPr>
          <p:cNvPr id="9" name="مستطيل مستدير الزوايا 8"/>
          <p:cNvSpPr/>
          <p:nvPr/>
        </p:nvSpPr>
        <p:spPr>
          <a:xfrm>
            <a:off x="2285984" y="2857496"/>
            <a:ext cx="1857388" cy="278608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طهارت </a:t>
            </a:r>
          </a:p>
          <a:p>
            <a:pPr algn="ctr"/>
            <a:r>
              <a:rPr lang="fa-IR" sz="2800" b="1" dirty="0" smtClean="0"/>
              <a:t>ستر </a:t>
            </a:r>
          </a:p>
          <a:p>
            <a:pPr algn="ctr"/>
            <a:r>
              <a:rPr lang="fa-IR" sz="2800" b="1" dirty="0" smtClean="0"/>
              <a:t>وقت </a:t>
            </a:r>
          </a:p>
          <a:p>
            <a:pPr algn="ctr"/>
            <a:r>
              <a:rPr lang="fa-IR" sz="2800" b="1" dirty="0" smtClean="0"/>
              <a:t>استقبال قبله </a:t>
            </a:r>
          </a:p>
          <a:p>
            <a:pPr algn="ctr"/>
            <a:r>
              <a:rPr lang="fa-IR" sz="2800" b="1" dirty="0" smtClean="0"/>
              <a:t>اباحه مکان</a:t>
            </a:r>
          </a:p>
        </p:txBody>
      </p:sp>
      <p:cxnSp>
        <p:nvCxnSpPr>
          <p:cNvPr id="10" name="رابط مستقيم 9"/>
          <p:cNvCxnSpPr>
            <a:stCxn id="7" idx="1"/>
            <a:endCxn id="9" idx="3"/>
          </p:cNvCxnSpPr>
          <p:nvPr/>
        </p:nvCxnSpPr>
        <p:spPr>
          <a:xfrm rot="10800000" flipV="1">
            <a:off x="4143372" y="2928933"/>
            <a:ext cx="571504" cy="13216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8" idx="3"/>
            <a:endCxn id="7" idx="1"/>
          </p:cNvCxnSpPr>
          <p:nvPr/>
        </p:nvCxnSpPr>
        <p:spPr>
          <a:xfrm>
            <a:off x="4143372" y="1500174"/>
            <a:ext cx="571504" cy="1428760"/>
          </a:xfrm>
          <a:prstGeom prst="line">
            <a:avLst/>
          </a:prstGeom>
        </p:spPr>
        <p:style>
          <a:lnRef idx="1">
            <a:schemeClr val="accent1"/>
          </a:lnRef>
          <a:fillRef idx="0">
            <a:schemeClr val="accent1"/>
          </a:fillRef>
          <a:effectRef idx="0">
            <a:schemeClr val="accent1"/>
          </a:effectRef>
          <a:fontRef idx="minor">
            <a:schemeClr val="tx1"/>
          </a:fontRef>
        </p:style>
      </p:cxnSp>
      <p:sp>
        <p:nvSpPr>
          <p:cNvPr id="27" name="قوس كبير أيسر 26"/>
          <p:cNvSpPr/>
          <p:nvPr/>
        </p:nvSpPr>
        <p:spPr>
          <a:xfrm>
            <a:off x="1785918" y="357166"/>
            <a:ext cx="357190" cy="2286016"/>
          </a:xfrm>
          <a:prstGeom prst="leftBrace">
            <a:avLst>
              <a:gd name="adj1" fmla="val 91449"/>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8" name="شكل بيضاوي 27"/>
          <p:cNvSpPr/>
          <p:nvPr/>
        </p:nvSpPr>
        <p:spPr>
          <a:xfrm>
            <a:off x="428596" y="1000108"/>
            <a:ext cx="1285884" cy="10001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اجزاء</a:t>
            </a:r>
            <a:endParaRPr lang="fa-IR" sz="2400" b="1" dirty="0"/>
          </a:p>
        </p:txBody>
      </p:sp>
      <p:sp>
        <p:nvSpPr>
          <p:cNvPr id="29" name="قوس كبير أيسر 28"/>
          <p:cNvSpPr/>
          <p:nvPr/>
        </p:nvSpPr>
        <p:spPr>
          <a:xfrm>
            <a:off x="1785918" y="3000372"/>
            <a:ext cx="357190" cy="2286016"/>
          </a:xfrm>
          <a:prstGeom prst="leftBrace">
            <a:avLst>
              <a:gd name="adj1" fmla="val 91449"/>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30" name="شكل بيضاوي 29"/>
          <p:cNvSpPr/>
          <p:nvPr/>
        </p:nvSpPr>
        <p:spPr>
          <a:xfrm>
            <a:off x="428596" y="3643314"/>
            <a:ext cx="1285884" cy="10001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شرایط</a:t>
            </a:r>
            <a:endParaRPr lang="fa-IR" sz="2400" b="1" dirty="0"/>
          </a:p>
        </p:txBody>
      </p:sp>
      <p:sp>
        <p:nvSpPr>
          <p:cNvPr id="31" name="عنوان 1"/>
          <p:cNvSpPr txBox="1">
            <a:spLocks/>
          </p:cNvSpPr>
          <p:nvPr/>
        </p:nvSpPr>
        <p:spPr>
          <a:xfrm>
            <a:off x="5715008" y="214290"/>
            <a:ext cx="321471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زمینه چینی برای طرح بحث ص 339</a:t>
            </a:r>
            <a:endParaRPr lang="fa-IR" b="1" dirty="0">
              <a:solidFill>
                <a:schemeClr val="tx1"/>
              </a:solidFill>
            </a:endParaRPr>
          </a:p>
        </p:txBody>
      </p:sp>
      <p:sp>
        <p:nvSpPr>
          <p:cNvPr id="32" name="سهم إلى اليسار 31"/>
          <p:cNvSpPr/>
          <p:nvPr/>
        </p:nvSpPr>
        <p:spPr>
          <a:xfrm>
            <a:off x="142844" y="5786454"/>
            <a:ext cx="8715436" cy="50006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i="1" dirty="0" smtClean="0">
                <a:cs typeface="+mj-cs"/>
              </a:rPr>
              <a:t>پرسش: </a:t>
            </a:r>
            <a:r>
              <a:rPr lang="fa-IR" sz="2000" b="1" dirty="0" smtClean="0"/>
              <a:t>آیا قاعده فراغ و تجاوز نسبت به </a:t>
            </a:r>
            <a:r>
              <a:rPr lang="fa-IR" sz="2000" b="1" dirty="0" smtClean="0">
                <a:solidFill>
                  <a:srgbClr val="FFFF00"/>
                </a:solidFill>
              </a:rPr>
              <a:t>شرایط</a:t>
            </a:r>
            <a:r>
              <a:rPr lang="fa-IR" sz="2000" b="1" dirty="0" smtClean="0"/>
              <a:t> نیز اجرا می شود؟</a:t>
            </a:r>
            <a:endParaRPr lang="fa-IR"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 calcmode="lin" valueType="num">
                                      <p:cBhvr additive="base">
                                        <p:cTn id="1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7">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20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20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20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20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bg/>
                                          </p:spTgt>
                                        </p:tgtEl>
                                        <p:attrNameLst>
                                          <p:attrName>style.visibility</p:attrName>
                                        </p:attrNameLst>
                                      </p:cBhvr>
                                      <p:to>
                                        <p:strVal val="visible"/>
                                      </p:to>
                                    </p:set>
                                    <p:animEffect transition="in" filter="fade">
                                      <p:cBhvr>
                                        <p:cTn id="61" dur="2000"/>
                                        <p:tgtEl>
                                          <p:spTgt spid="32">
                                            <p:bg/>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2">
                                            <p:txEl>
                                              <p:pRg st="0" end="0"/>
                                            </p:txEl>
                                          </p:spTgt>
                                        </p:tgtEl>
                                        <p:attrNameLst>
                                          <p:attrName>style.visibility</p:attrName>
                                        </p:attrNameLst>
                                      </p:cBhvr>
                                      <p:to>
                                        <p:strVal val="visible"/>
                                      </p:to>
                                    </p:set>
                                    <p:animEffect transition="in" filter="fade">
                                      <p:cBhvr>
                                        <p:cTn id="64" dur="20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7" grpId="0" build="allAtOnce" animBg="1"/>
      <p:bldP spid="8" grpId="0" animBg="1"/>
      <p:bldP spid="9" grpId="0" animBg="1"/>
      <p:bldP spid="27" grpId="0" animBg="1"/>
      <p:bldP spid="28" grpId="0" animBg="1"/>
      <p:bldP spid="29" grpId="0" animBg="1"/>
      <p:bldP spid="30" grpId="0" animBg="1"/>
      <p:bldP spid="32" grpId="0" build="allAtOnce"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38</a:t>
            </a:fld>
            <a:endParaRPr lang="ar-SA"/>
          </a:p>
        </p:txBody>
      </p:sp>
      <p:sp>
        <p:nvSpPr>
          <p:cNvPr id="3" name="عنصر نائب لرقم الشريحة 1"/>
          <p:cNvSpPr txBox="1">
            <a:spLocks/>
          </p:cNvSpPr>
          <p:nvPr/>
        </p:nvSpPr>
        <p:spPr>
          <a:xfrm>
            <a:off x="457200" y="4356086"/>
            <a:ext cx="2133600" cy="365125"/>
          </a:xfrm>
          <a:prstGeom prst="rect">
            <a:avLst/>
          </a:prstGeom>
        </p:spPr>
        <p:txBody>
          <a:bodyPr vert="horz" lIns="91440" tIns="45720" rIns="91440" bIns="45720" rtlCol="1" anchor="ctr"/>
          <a:lstStyle/>
          <a:p>
            <a:pPr marL="0" marR="0" lvl="0" indent="0" algn="l" defTabSz="914400" rtl="1" eaLnBrk="1" fontAlgn="auto" latinLnBrk="0" hangingPunct="1">
              <a:lnSpc>
                <a:spcPct val="100000"/>
              </a:lnSpc>
              <a:spcBef>
                <a:spcPts val="0"/>
              </a:spcBef>
              <a:spcAft>
                <a:spcPts val="0"/>
              </a:spcAft>
              <a:buClrTx/>
              <a:buSzTx/>
              <a:buFontTx/>
              <a:buNone/>
              <a:tabLst/>
              <a:defRPr/>
            </a:pPr>
            <a:fld id="{0B34F065-1154-456A-91E3-76DE8E75E17B}" type="slidenum">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38</a:t>
            </a:fld>
            <a:endParaRPr kumimoji="0" lang="ar-SA"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سهم إلى اليسار 3"/>
          <p:cNvSpPr/>
          <p:nvPr/>
        </p:nvSpPr>
        <p:spPr>
          <a:xfrm>
            <a:off x="7500958" y="2285992"/>
            <a:ext cx="1500198" cy="2000264"/>
          </a:xfrm>
          <a:prstGeom prst="leftArrow">
            <a:avLst>
              <a:gd name="adj1" fmla="val 79516"/>
              <a:gd name="adj2" fmla="val 2031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نظریات راجع به اجرای قاعده تجاوز و فراغ در شرایط</a:t>
            </a:r>
            <a:endParaRPr lang="fa-IR" b="1" dirty="0"/>
          </a:p>
        </p:txBody>
      </p:sp>
      <p:sp>
        <p:nvSpPr>
          <p:cNvPr id="5" name="مستطيل مستدير الزوايا 4"/>
          <p:cNvSpPr/>
          <p:nvPr/>
        </p:nvSpPr>
        <p:spPr>
          <a:xfrm>
            <a:off x="142844" y="142852"/>
            <a:ext cx="7143800" cy="1500198"/>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smtClean="0">
                <a:solidFill>
                  <a:schemeClr val="accent5">
                    <a:lumMod val="60000"/>
                    <a:lumOff val="40000"/>
                  </a:schemeClr>
                </a:solidFill>
                <a:cs typeface="B Traffic" pitchFamily="2" charset="-78"/>
              </a:rPr>
              <a:t>کاشف الغطاء</a:t>
            </a:r>
            <a:r>
              <a:rPr lang="fa-IR" sz="2000" b="1" dirty="0" smtClean="0">
                <a:solidFill>
                  <a:schemeClr val="accent5">
                    <a:lumMod val="60000"/>
                    <a:lumOff val="40000"/>
                  </a:schemeClr>
                </a:solidFill>
                <a:cs typeface="B Traffic" pitchFamily="2" charset="-78"/>
              </a:rPr>
              <a:t>: </a:t>
            </a:r>
            <a:r>
              <a:rPr lang="fa-IR" b="1" dirty="0" smtClean="0">
                <a:cs typeface="B Traffic" pitchFamily="2" charset="-78"/>
              </a:rPr>
              <a:t>قاعده فراغ و تجاوز مخصوص </a:t>
            </a:r>
            <a:r>
              <a:rPr lang="fa-IR" b="1" dirty="0" smtClean="0">
                <a:solidFill>
                  <a:srgbClr val="FFFF00"/>
                </a:solidFill>
                <a:cs typeface="B Traffic" pitchFamily="2" charset="-78"/>
              </a:rPr>
              <a:t>اجزاء</a:t>
            </a:r>
            <a:r>
              <a:rPr lang="fa-IR" b="1" dirty="0" smtClean="0">
                <a:cs typeface="B Traffic" pitchFamily="2" charset="-78"/>
              </a:rPr>
              <a:t> نیست و در </a:t>
            </a:r>
            <a:r>
              <a:rPr lang="fa-IR" b="1" dirty="0" smtClean="0">
                <a:solidFill>
                  <a:srgbClr val="FFFF00"/>
                </a:solidFill>
                <a:cs typeface="B Traffic" pitchFamily="2" charset="-78"/>
              </a:rPr>
              <a:t>شرایط</a:t>
            </a:r>
            <a:r>
              <a:rPr lang="fa-IR" b="1" dirty="0" smtClean="0">
                <a:cs typeface="B Traffic" pitchFamily="2" charset="-78"/>
              </a:rPr>
              <a:t> نیز اجرا می شود</a:t>
            </a:r>
          </a:p>
          <a:p>
            <a:r>
              <a:rPr lang="fa-IR" sz="1600" b="1" dirty="0" smtClean="0"/>
              <a:t>مطلقا نسبت به: مانند وضو (به عنوان شرط برای نماز) و غیر وضو</a:t>
            </a:r>
          </a:p>
          <a:p>
            <a:r>
              <a:rPr lang="fa-IR" sz="1600" b="1" dirty="0" smtClean="0"/>
              <a:t>و مطلقا نسبت به: فراغ از عمل – اثناء عمل – قرار داشتن در آستانه ورود به عمل – و حتی نسبت به عمل آینده (مشروط بعدی) </a:t>
            </a:r>
          </a:p>
        </p:txBody>
      </p:sp>
      <p:cxnSp>
        <p:nvCxnSpPr>
          <p:cNvPr id="6" name="رابط مستقيم 5"/>
          <p:cNvCxnSpPr>
            <a:stCxn id="4" idx="1"/>
            <a:endCxn id="5" idx="3"/>
          </p:cNvCxnSpPr>
          <p:nvPr/>
        </p:nvCxnSpPr>
        <p:spPr>
          <a:xfrm rot="10800000">
            <a:off x="7286644" y="892952"/>
            <a:ext cx="214314" cy="2393173"/>
          </a:xfrm>
          <a:prstGeom prst="line">
            <a:avLst/>
          </a:prstGeom>
        </p:spPr>
        <p:style>
          <a:lnRef idx="1">
            <a:schemeClr val="accent1"/>
          </a:lnRef>
          <a:fillRef idx="0">
            <a:schemeClr val="accent1"/>
          </a:fillRef>
          <a:effectRef idx="0">
            <a:schemeClr val="accent1"/>
          </a:effectRef>
          <a:fontRef idx="minor">
            <a:schemeClr val="tx1"/>
          </a:fontRef>
        </p:style>
      </p:cxnSp>
      <p:sp>
        <p:nvSpPr>
          <p:cNvPr id="7" name="مستطيل مستدير الزوايا 6"/>
          <p:cNvSpPr/>
          <p:nvPr/>
        </p:nvSpPr>
        <p:spPr>
          <a:xfrm>
            <a:off x="142844" y="1857364"/>
            <a:ext cx="7143800" cy="785818"/>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smtClean="0">
                <a:solidFill>
                  <a:schemeClr val="accent5">
                    <a:lumMod val="60000"/>
                    <a:lumOff val="40000"/>
                  </a:schemeClr>
                </a:solidFill>
                <a:cs typeface="B Traffic" pitchFamily="2" charset="-78"/>
              </a:rPr>
              <a:t>صاحب مدارک: </a:t>
            </a:r>
            <a:r>
              <a:rPr lang="fa-IR" sz="1600" b="1" dirty="0" smtClean="0">
                <a:cs typeface="B Traffic" pitchFamily="2" charset="-78"/>
              </a:rPr>
              <a:t>قاعده فراغ و تجاوز مخصوص </a:t>
            </a:r>
            <a:r>
              <a:rPr lang="fa-IR" sz="1600" b="1" dirty="0" smtClean="0">
                <a:solidFill>
                  <a:srgbClr val="FFFF00"/>
                </a:solidFill>
                <a:cs typeface="B Traffic" pitchFamily="2" charset="-78"/>
              </a:rPr>
              <a:t>اجزاء</a:t>
            </a:r>
            <a:r>
              <a:rPr lang="fa-IR" sz="1600" b="1" dirty="0" smtClean="0">
                <a:cs typeface="B Traffic" pitchFamily="2" charset="-78"/>
              </a:rPr>
              <a:t> است و در </a:t>
            </a:r>
            <a:r>
              <a:rPr lang="fa-IR" sz="1600" b="1" dirty="0" smtClean="0">
                <a:solidFill>
                  <a:srgbClr val="FFFF00"/>
                </a:solidFill>
                <a:cs typeface="B Traffic" pitchFamily="2" charset="-78"/>
              </a:rPr>
              <a:t>شرایط</a:t>
            </a:r>
            <a:r>
              <a:rPr lang="fa-IR" sz="1600" b="1" dirty="0" smtClean="0">
                <a:cs typeface="B Traffic" pitchFamily="2" charset="-78"/>
              </a:rPr>
              <a:t> مطلقا اجرا نمی شود.                   </a:t>
            </a:r>
            <a:r>
              <a:rPr lang="fa-IR" sz="1600" b="1" dirty="0" smtClean="0"/>
              <a:t>پس: باید به شک در شرایط اعتناء کرده و مشروط را اعاده کرد.</a:t>
            </a:r>
          </a:p>
        </p:txBody>
      </p:sp>
      <p:cxnSp>
        <p:nvCxnSpPr>
          <p:cNvPr id="8" name="رابط مستقيم 7"/>
          <p:cNvCxnSpPr>
            <a:stCxn id="4" idx="1"/>
            <a:endCxn id="7" idx="3"/>
          </p:cNvCxnSpPr>
          <p:nvPr/>
        </p:nvCxnSpPr>
        <p:spPr>
          <a:xfrm rot="10800000">
            <a:off x="7286644" y="2250274"/>
            <a:ext cx="214314" cy="1035851"/>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142844" y="2857496"/>
            <a:ext cx="7143800" cy="2643206"/>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smtClean="0">
                <a:solidFill>
                  <a:schemeClr val="accent5">
                    <a:lumMod val="60000"/>
                    <a:lumOff val="40000"/>
                  </a:schemeClr>
                </a:solidFill>
                <a:cs typeface="B Traffic" pitchFamily="2" charset="-78"/>
              </a:rPr>
              <a:t>شیخ انصاری: </a:t>
            </a:r>
            <a:r>
              <a:rPr lang="fa-IR" sz="1600" b="1" dirty="0" smtClean="0">
                <a:cs typeface="B Traffic" pitchFamily="2" charset="-78"/>
              </a:rPr>
              <a:t>قاعده فراغ و تجاوز در </a:t>
            </a:r>
            <a:r>
              <a:rPr lang="fa-IR" sz="1600" b="1" dirty="0" smtClean="0">
                <a:solidFill>
                  <a:srgbClr val="FFFF00"/>
                </a:solidFill>
                <a:cs typeface="B Traffic" pitchFamily="2" charset="-78"/>
              </a:rPr>
              <a:t>شرایط</a:t>
            </a:r>
            <a:r>
              <a:rPr lang="fa-IR" sz="1600" b="1" dirty="0" smtClean="0">
                <a:cs typeface="B Traffic" pitchFamily="2" charset="-78"/>
              </a:rPr>
              <a:t> اجرا می شود </a:t>
            </a:r>
            <a:r>
              <a:rPr lang="fa-IR" sz="1600" b="1" dirty="0" smtClean="0">
                <a:solidFill>
                  <a:srgbClr val="FFFF00"/>
                </a:solidFill>
                <a:cs typeface="B Traffic" pitchFamily="2" charset="-78"/>
              </a:rPr>
              <a:t>در صورت فراغ از عمل </a:t>
            </a:r>
            <a:r>
              <a:rPr lang="fa-IR" sz="1600" b="1" dirty="0" smtClean="0">
                <a:cs typeface="B Traffic" pitchFamily="2" charset="-78"/>
              </a:rPr>
              <a:t>(به دلیل عام بودن حکم به الغاء شک نسبت به این مورد)</a:t>
            </a:r>
          </a:p>
          <a:p>
            <a:r>
              <a:rPr lang="fa-IR" sz="1600" b="1" dirty="0" smtClean="0">
                <a:cs typeface="B Traffic" pitchFamily="2" charset="-78"/>
              </a:rPr>
              <a:t>اما نسبت به </a:t>
            </a:r>
            <a:r>
              <a:rPr lang="fa-IR" sz="1600" b="1" dirty="0" smtClean="0">
                <a:solidFill>
                  <a:srgbClr val="FFFF00"/>
                </a:solidFill>
                <a:cs typeface="B Traffic" pitchFamily="2" charset="-78"/>
              </a:rPr>
              <a:t>عمل بعدی </a:t>
            </a:r>
            <a:r>
              <a:rPr lang="fa-IR" sz="1600" b="1" dirty="0" smtClean="0">
                <a:cs typeface="B Traffic" pitchFamily="2" charset="-78"/>
              </a:rPr>
              <a:t>باید به شک اعتنا کرد چون اساسا تجاوز از محل آن نشده است.</a:t>
            </a:r>
          </a:p>
          <a:p>
            <a:r>
              <a:rPr lang="fa-IR" sz="1600" b="1" dirty="0" smtClean="0">
                <a:cs typeface="B Traffic" pitchFamily="2" charset="-78"/>
              </a:rPr>
              <a:t>همینطور در </a:t>
            </a:r>
            <a:r>
              <a:rPr lang="fa-IR" sz="1600" b="1" dirty="0" smtClean="0">
                <a:solidFill>
                  <a:srgbClr val="FFFF00"/>
                </a:solidFill>
                <a:cs typeface="B Traffic" pitchFamily="2" charset="-78"/>
              </a:rPr>
              <a:t>اثناء عمل </a:t>
            </a:r>
            <a:r>
              <a:rPr lang="fa-IR" sz="1600" b="1" dirty="0" smtClean="0">
                <a:cs typeface="B Traffic" pitchFamily="2" charset="-78"/>
              </a:rPr>
              <a:t>باید نسبت به ادامه عمل باید شرط احراز گردد و لذا باید اعتنا به شک کرد گر چه قاعده نسبت به بخشی از عمل که گذشته اجرا می شود. </a:t>
            </a:r>
          </a:p>
          <a:p>
            <a:r>
              <a:rPr lang="fa-IR" sz="1600" b="1" dirty="0" smtClean="0"/>
              <a:t>(سخن فوق در مانند وضو و غیر آن فرقی نمی کند. چون نسبت شرط وضو با اجزاء نماز -مانند سایر شروط- مساوی است. </a:t>
            </a:r>
          </a:p>
          <a:p>
            <a:r>
              <a:rPr lang="fa-IR" sz="1600" b="1" dirty="0" smtClean="0"/>
              <a:t>گواه بر این سخن: روایت علی بن جعفر علیه السلام: </a:t>
            </a:r>
          </a:p>
          <a:p>
            <a:r>
              <a:rPr lang="fa-IR" b="1" dirty="0" smtClean="0">
                <a:solidFill>
                  <a:srgbClr val="FFFF00"/>
                </a:solidFill>
                <a:cs typeface="B Davat" pitchFamily="2" charset="-78"/>
              </a:rPr>
              <a:t>اذا ذکر و هو فی صلاته انصرف و اعادها و ان ذکر و قد فرغ من صلاته اجزأه ذلک</a:t>
            </a:r>
            <a:r>
              <a:rPr lang="fa-IR" sz="1600" b="1" dirty="0" smtClean="0"/>
              <a:t> </a:t>
            </a:r>
            <a:r>
              <a:rPr lang="fa-IR" sz="1500" b="1" dirty="0" smtClean="0"/>
              <a:t>با فرض این که راجع به شک ساری است نه شک با حفظ یقین سابق که مجرای استصحاب است و روایت بر خلاف آن آمده باشد</a:t>
            </a:r>
            <a:r>
              <a:rPr lang="fa-IR" sz="1600" b="1" dirty="0" smtClean="0"/>
              <a:t>)</a:t>
            </a:r>
          </a:p>
        </p:txBody>
      </p:sp>
      <p:cxnSp>
        <p:nvCxnSpPr>
          <p:cNvPr id="10" name="رابط مستقيم 9"/>
          <p:cNvCxnSpPr>
            <a:stCxn id="4" idx="1"/>
            <a:endCxn id="9" idx="3"/>
          </p:cNvCxnSpPr>
          <p:nvPr/>
        </p:nvCxnSpPr>
        <p:spPr>
          <a:xfrm rot="10800000" flipV="1">
            <a:off x="7286644" y="3286123"/>
            <a:ext cx="214314" cy="892975"/>
          </a:xfrm>
          <a:prstGeom prst="line">
            <a:avLst/>
          </a:prstGeom>
        </p:spPr>
        <p:style>
          <a:lnRef idx="1">
            <a:schemeClr val="accent1"/>
          </a:lnRef>
          <a:fillRef idx="0">
            <a:schemeClr val="accent1"/>
          </a:fillRef>
          <a:effectRef idx="0">
            <a:schemeClr val="accent1"/>
          </a:effectRef>
          <a:fontRef idx="minor">
            <a:schemeClr val="tx1"/>
          </a:fontRef>
        </p:style>
      </p:cxnSp>
      <p:sp>
        <p:nvSpPr>
          <p:cNvPr id="26" name="عنوان 1"/>
          <p:cNvSpPr txBox="1">
            <a:spLocks/>
          </p:cNvSpPr>
          <p:nvPr/>
        </p:nvSpPr>
        <p:spPr>
          <a:xfrm>
            <a:off x="7429520" y="142852"/>
            <a:ext cx="1571636"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339 تا 341</a:t>
            </a:r>
            <a:endParaRPr lang="fa-IR" b="1" dirty="0">
              <a:solidFill>
                <a:schemeClr val="tx1"/>
              </a:solidFill>
            </a:endParaRPr>
          </a:p>
        </p:txBody>
      </p:sp>
      <p:sp>
        <p:nvSpPr>
          <p:cNvPr id="28" name="مستطيل مستدير الزوايا 27"/>
          <p:cNvSpPr/>
          <p:nvPr/>
        </p:nvSpPr>
        <p:spPr>
          <a:xfrm>
            <a:off x="142844" y="5715016"/>
            <a:ext cx="7143800" cy="928694"/>
          </a:xfrm>
          <a:prstGeom prst="roundRect">
            <a:avLst>
              <a:gd name="adj" fmla="val 0"/>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400" b="1" dirty="0" smtClean="0">
                <a:solidFill>
                  <a:schemeClr val="accent5">
                    <a:lumMod val="60000"/>
                    <a:lumOff val="40000"/>
                  </a:schemeClr>
                </a:solidFill>
                <a:cs typeface="B Traffic" pitchFamily="2" charset="-78"/>
              </a:rPr>
              <a:t>برخی: </a:t>
            </a:r>
            <a:r>
              <a:rPr lang="fa-IR" sz="1600" b="1" dirty="0" smtClean="0">
                <a:solidFill>
                  <a:schemeClr val="bg1"/>
                </a:solidFill>
                <a:cs typeface="B Traffic" pitchFamily="2" charset="-78"/>
              </a:rPr>
              <a:t>همان سخن شیخ انصاری با تفاوت در مانند وضو</a:t>
            </a:r>
          </a:p>
          <a:p>
            <a:r>
              <a:rPr lang="fa-IR" sz="1600" b="1" dirty="0" smtClean="0"/>
              <a:t>(اگر مانند وضو باشد که زمان احراز آن پیش از ورود به نماز است در این صورت با عبور از لحظه اول نماز، محل شرط گذشته و نباید به شک اعتنا کرد.)</a:t>
            </a:r>
          </a:p>
        </p:txBody>
      </p:sp>
      <p:cxnSp>
        <p:nvCxnSpPr>
          <p:cNvPr id="33" name="رابط مستقيم 32"/>
          <p:cNvCxnSpPr>
            <a:stCxn id="4" idx="1"/>
            <a:endCxn id="28" idx="3"/>
          </p:cNvCxnSpPr>
          <p:nvPr/>
        </p:nvCxnSpPr>
        <p:spPr>
          <a:xfrm rot="10800000" flipV="1">
            <a:off x="7286644" y="3286123"/>
            <a:ext cx="214314" cy="28932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animBg="1"/>
      <p:bldP spid="7" grpId="0" animBg="1"/>
      <p:bldP spid="9" grpId="0" animBg="1"/>
      <p:bldP spid="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39</a:t>
            </a:fld>
            <a:endParaRPr lang="ar-SA"/>
          </a:p>
        </p:txBody>
      </p:sp>
      <p:sp>
        <p:nvSpPr>
          <p:cNvPr id="3" name="سهم إلى اليسار 2"/>
          <p:cNvSpPr/>
          <p:nvPr/>
        </p:nvSpPr>
        <p:spPr>
          <a:xfrm>
            <a:off x="7643834" y="1714488"/>
            <a:ext cx="1357322" cy="1643074"/>
          </a:xfrm>
          <a:prstGeom prst="leftArrow">
            <a:avLst>
              <a:gd name="adj1" fmla="val 74766"/>
              <a:gd name="adj2" fmla="val 26358"/>
            </a:avLst>
          </a:prstGeo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2100" b="1" dirty="0" smtClean="0"/>
              <a:t>گونه های شک</a:t>
            </a:r>
            <a:endParaRPr lang="fa-IR" sz="2100" b="1" dirty="0"/>
          </a:p>
        </p:txBody>
      </p:sp>
      <p:cxnSp>
        <p:nvCxnSpPr>
          <p:cNvPr id="4" name="رابط مستقيم 3"/>
          <p:cNvCxnSpPr>
            <a:stCxn id="3" idx="1"/>
            <a:endCxn id="43" idx="3"/>
          </p:cNvCxnSpPr>
          <p:nvPr/>
        </p:nvCxnSpPr>
        <p:spPr>
          <a:xfrm rot="10800000">
            <a:off x="7358082" y="892951"/>
            <a:ext cx="285752" cy="1643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44" idx="3"/>
            <a:endCxn id="3" idx="1"/>
          </p:cNvCxnSpPr>
          <p:nvPr/>
        </p:nvCxnSpPr>
        <p:spPr>
          <a:xfrm flipV="1">
            <a:off x="7358082" y="2536025"/>
            <a:ext cx="285752" cy="642942"/>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14290"/>
            <a:ext cx="107157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342</a:t>
            </a:r>
            <a:endParaRPr lang="fa-IR" b="1" dirty="0">
              <a:solidFill>
                <a:schemeClr val="tx1"/>
              </a:solidFill>
            </a:endParaRPr>
          </a:p>
        </p:txBody>
      </p:sp>
      <p:sp>
        <p:nvSpPr>
          <p:cNvPr id="43" name="سهم إلى اليسار 42"/>
          <p:cNvSpPr/>
          <p:nvPr/>
        </p:nvSpPr>
        <p:spPr>
          <a:xfrm>
            <a:off x="4714876" y="571480"/>
            <a:ext cx="2643206" cy="64294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شک در اصل یک چیز</a:t>
            </a:r>
          </a:p>
          <a:p>
            <a:pPr algn="ctr"/>
            <a:r>
              <a:rPr lang="fa-IR" sz="1600" b="1" dirty="0" smtClean="0">
                <a:solidFill>
                  <a:schemeClr val="bg1"/>
                </a:solidFill>
              </a:rPr>
              <a:t>مانند شک در اصل آوردن قرائت</a:t>
            </a:r>
          </a:p>
        </p:txBody>
      </p:sp>
      <p:sp>
        <p:nvSpPr>
          <p:cNvPr id="44" name="سهم إلى اليسار 43"/>
          <p:cNvSpPr/>
          <p:nvPr/>
        </p:nvSpPr>
        <p:spPr>
          <a:xfrm>
            <a:off x="5143504" y="2857496"/>
            <a:ext cx="2214578" cy="64294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شک در صحت یک چیز</a:t>
            </a:r>
            <a:endParaRPr lang="fa-IR" sz="2000" b="1" u="sng" dirty="0" smtClean="0">
              <a:solidFill>
                <a:schemeClr val="bg1"/>
              </a:solidFill>
            </a:endParaRPr>
          </a:p>
        </p:txBody>
      </p:sp>
      <p:cxnSp>
        <p:nvCxnSpPr>
          <p:cNvPr id="46" name="رابط مستقيم 45"/>
          <p:cNvCxnSpPr>
            <a:stCxn id="44" idx="1"/>
            <a:endCxn id="47" idx="3"/>
          </p:cNvCxnSpPr>
          <p:nvPr/>
        </p:nvCxnSpPr>
        <p:spPr>
          <a:xfrm rot="10800000">
            <a:off x="4714876" y="2250273"/>
            <a:ext cx="428628" cy="928694"/>
          </a:xfrm>
          <a:prstGeom prst="line">
            <a:avLst/>
          </a:prstGeom>
        </p:spPr>
        <p:style>
          <a:lnRef idx="1">
            <a:schemeClr val="accent1"/>
          </a:lnRef>
          <a:fillRef idx="0">
            <a:schemeClr val="accent1"/>
          </a:fillRef>
          <a:effectRef idx="0">
            <a:schemeClr val="accent1"/>
          </a:effectRef>
          <a:fontRef idx="minor">
            <a:schemeClr val="tx1"/>
          </a:fontRef>
        </p:style>
      </p:cxnSp>
      <p:sp>
        <p:nvSpPr>
          <p:cNvPr id="47" name="سهم إلى اليسار 46"/>
          <p:cNvSpPr/>
          <p:nvPr/>
        </p:nvSpPr>
        <p:spPr>
          <a:xfrm>
            <a:off x="2214546" y="1571612"/>
            <a:ext cx="2500330" cy="135732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FFFF00"/>
                </a:solidFill>
              </a:rPr>
              <a:t>شکی که به شک در اصل وجود بازمی گردد </a:t>
            </a:r>
          </a:p>
          <a:p>
            <a:pPr algn="ctr"/>
            <a:r>
              <a:rPr lang="fa-IR" sz="1600" b="1" dirty="0" smtClean="0"/>
              <a:t>مانند: ذکر رکوع – ادای کلمات در قرائت و ...</a:t>
            </a:r>
          </a:p>
        </p:txBody>
      </p:sp>
      <p:sp>
        <p:nvSpPr>
          <p:cNvPr id="48" name="سهم إلى اليسار 47"/>
          <p:cNvSpPr/>
          <p:nvPr/>
        </p:nvSpPr>
        <p:spPr>
          <a:xfrm>
            <a:off x="2214546" y="3214686"/>
            <a:ext cx="2500330" cy="171451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شکی است که به شک در ترک برخی از چیزهایی که در صحت یک چیز معتبر است باز نمی گردد</a:t>
            </a:r>
          </a:p>
          <a:p>
            <a:pPr algn="justLow"/>
            <a:r>
              <a:rPr lang="fa-IR" sz="1600" b="1" dirty="0" smtClean="0">
                <a:solidFill>
                  <a:schemeClr val="bg1"/>
                </a:solidFill>
              </a:rPr>
              <a:t>مانند: ترتیب - موالات</a:t>
            </a:r>
            <a:endParaRPr lang="fa-IR" sz="2000" b="1" dirty="0" smtClean="0">
              <a:solidFill>
                <a:schemeClr val="bg1"/>
              </a:solidFill>
            </a:endParaRPr>
          </a:p>
        </p:txBody>
      </p:sp>
      <p:cxnSp>
        <p:nvCxnSpPr>
          <p:cNvPr id="49" name="رابط مستقيم 48"/>
          <p:cNvCxnSpPr>
            <a:stCxn id="48" idx="3"/>
            <a:endCxn id="44" idx="1"/>
          </p:cNvCxnSpPr>
          <p:nvPr/>
        </p:nvCxnSpPr>
        <p:spPr>
          <a:xfrm flipV="1">
            <a:off x="4714876" y="3178967"/>
            <a:ext cx="428628" cy="892975"/>
          </a:xfrm>
          <a:prstGeom prst="line">
            <a:avLst/>
          </a:prstGeom>
        </p:spPr>
        <p:style>
          <a:lnRef idx="1">
            <a:schemeClr val="accent1"/>
          </a:lnRef>
          <a:fillRef idx="0">
            <a:schemeClr val="accent1"/>
          </a:fillRef>
          <a:effectRef idx="0">
            <a:schemeClr val="accent1"/>
          </a:effectRef>
          <a:fontRef idx="minor">
            <a:schemeClr val="tx1"/>
          </a:fontRef>
        </p:style>
      </p:cxnSp>
      <p:sp>
        <p:nvSpPr>
          <p:cNvPr id="50" name="سهم إلى اليسار 49"/>
          <p:cNvSpPr/>
          <p:nvPr/>
        </p:nvSpPr>
        <p:spPr>
          <a:xfrm>
            <a:off x="1500166" y="3786190"/>
            <a:ext cx="642942"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1" name="شكل بيضاوي 50"/>
          <p:cNvSpPr/>
          <p:nvPr/>
        </p:nvSpPr>
        <p:spPr>
          <a:xfrm>
            <a:off x="214282" y="3643314"/>
            <a:ext cx="1214478"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نزاع اینجا است</a:t>
            </a:r>
            <a:endParaRPr lang="fa-IR" sz="1600" b="1" dirty="0"/>
          </a:p>
        </p:txBody>
      </p:sp>
      <p:sp>
        <p:nvSpPr>
          <p:cNvPr id="83" name="سهم إلى اليسار 82"/>
          <p:cNvSpPr/>
          <p:nvPr/>
        </p:nvSpPr>
        <p:spPr>
          <a:xfrm>
            <a:off x="1500166" y="1928802"/>
            <a:ext cx="642942"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4" name="شكل بيضاوي 83"/>
          <p:cNvSpPr/>
          <p:nvPr/>
        </p:nvSpPr>
        <p:spPr>
          <a:xfrm>
            <a:off x="214282" y="1785926"/>
            <a:ext cx="1214478"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نزاع اینجا نیست</a:t>
            </a:r>
            <a:endParaRPr lang="fa-IR"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down)">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500" fill="hold"/>
                                        <p:tgtEl>
                                          <p:spTgt spid="47"/>
                                        </p:tgtEl>
                                        <p:attrNameLst>
                                          <p:attrName>ppt_x</p:attrName>
                                        </p:attrNameLst>
                                      </p:cBhvr>
                                      <p:tavLst>
                                        <p:tav tm="0">
                                          <p:val>
                                            <p:strVal val="#ppt_x"/>
                                          </p:val>
                                        </p:tav>
                                        <p:tav tm="100000">
                                          <p:val>
                                            <p:strVal val="#ppt_x"/>
                                          </p:val>
                                        </p:tav>
                                      </p:tavLst>
                                    </p:anim>
                                    <p:anim calcmode="lin" valueType="num">
                                      <p:cBhvr additive="base">
                                        <p:cTn id="3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9"/>
                                        </p:tgtEl>
                                        <p:attrNameLst>
                                          <p:attrName>style.visibility</p:attrName>
                                        </p:attrNameLst>
                                      </p:cBhvr>
                                      <p:to>
                                        <p:strVal val="visible"/>
                                      </p:to>
                                    </p:set>
                                    <p:anim calcmode="lin" valueType="num">
                                      <p:cBhvr additive="base">
                                        <p:cTn id="41" dur="500" fill="hold"/>
                                        <p:tgtEl>
                                          <p:spTgt spid="49"/>
                                        </p:tgtEl>
                                        <p:attrNameLst>
                                          <p:attrName>ppt_x</p:attrName>
                                        </p:attrNameLst>
                                      </p:cBhvr>
                                      <p:tavLst>
                                        <p:tav tm="0">
                                          <p:val>
                                            <p:strVal val="#ppt_x"/>
                                          </p:val>
                                        </p:tav>
                                        <p:tav tm="100000">
                                          <p:val>
                                            <p:strVal val="#ppt_x"/>
                                          </p:val>
                                        </p:tav>
                                      </p:tavLst>
                                    </p:anim>
                                    <p:anim calcmode="lin" valueType="num">
                                      <p:cBhvr additive="base">
                                        <p:cTn id="42" dur="500" fill="hold"/>
                                        <p:tgtEl>
                                          <p:spTgt spid="4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anim calcmode="lin" valueType="num">
                                      <p:cBhvr additive="base">
                                        <p:cTn id="45" dur="500" fill="hold"/>
                                        <p:tgtEl>
                                          <p:spTgt spid="48"/>
                                        </p:tgtEl>
                                        <p:attrNameLst>
                                          <p:attrName>ppt_x</p:attrName>
                                        </p:attrNameLst>
                                      </p:cBhvr>
                                      <p:tavLst>
                                        <p:tav tm="0">
                                          <p:val>
                                            <p:strVal val="#ppt_x"/>
                                          </p:val>
                                        </p:tav>
                                        <p:tav tm="100000">
                                          <p:val>
                                            <p:strVal val="#ppt_x"/>
                                          </p:val>
                                        </p:tav>
                                      </p:tavLst>
                                    </p:anim>
                                    <p:anim calcmode="lin" valueType="num">
                                      <p:cBhvr additive="base">
                                        <p:cTn id="4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3"/>
                                        </p:tgtEl>
                                        <p:attrNameLst>
                                          <p:attrName>style.visibility</p:attrName>
                                        </p:attrNameLst>
                                      </p:cBhvr>
                                      <p:to>
                                        <p:strVal val="visible"/>
                                      </p:to>
                                    </p:set>
                                    <p:anim calcmode="lin" valueType="num">
                                      <p:cBhvr additive="base">
                                        <p:cTn id="51" dur="500" fill="hold"/>
                                        <p:tgtEl>
                                          <p:spTgt spid="83"/>
                                        </p:tgtEl>
                                        <p:attrNameLst>
                                          <p:attrName>ppt_x</p:attrName>
                                        </p:attrNameLst>
                                      </p:cBhvr>
                                      <p:tavLst>
                                        <p:tav tm="0">
                                          <p:val>
                                            <p:strVal val="#ppt_x"/>
                                          </p:val>
                                        </p:tav>
                                        <p:tav tm="100000">
                                          <p:val>
                                            <p:strVal val="#ppt_x"/>
                                          </p:val>
                                        </p:tav>
                                      </p:tavLst>
                                    </p:anim>
                                    <p:anim calcmode="lin" valueType="num">
                                      <p:cBhvr additive="base">
                                        <p:cTn id="52" dur="500" fill="hold"/>
                                        <p:tgtEl>
                                          <p:spTgt spid="8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 calcmode="lin" valueType="num">
                                      <p:cBhvr additive="base">
                                        <p:cTn id="55" dur="500" fill="hold"/>
                                        <p:tgtEl>
                                          <p:spTgt spid="84"/>
                                        </p:tgtEl>
                                        <p:attrNameLst>
                                          <p:attrName>ppt_x</p:attrName>
                                        </p:attrNameLst>
                                      </p:cBhvr>
                                      <p:tavLst>
                                        <p:tav tm="0">
                                          <p:val>
                                            <p:strVal val="#ppt_x"/>
                                          </p:val>
                                        </p:tav>
                                        <p:tav tm="100000">
                                          <p:val>
                                            <p:strVal val="#ppt_x"/>
                                          </p:val>
                                        </p:tav>
                                      </p:tavLst>
                                    </p:anim>
                                    <p:anim calcmode="lin" valueType="num">
                                      <p:cBhvr additive="base">
                                        <p:cTn id="56"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additive="base">
                                        <p:cTn id="61" dur="500" fill="hold"/>
                                        <p:tgtEl>
                                          <p:spTgt spid="50"/>
                                        </p:tgtEl>
                                        <p:attrNameLst>
                                          <p:attrName>ppt_x</p:attrName>
                                        </p:attrNameLst>
                                      </p:cBhvr>
                                      <p:tavLst>
                                        <p:tav tm="0">
                                          <p:val>
                                            <p:strVal val="#ppt_x"/>
                                          </p:val>
                                        </p:tav>
                                        <p:tav tm="100000">
                                          <p:val>
                                            <p:strVal val="#ppt_x"/>
                                          </p:val>
                                        </p:tav>
                                      </p:tavLst>
                                    </p:anim>
                                    <p:anim calcmode="lin" valueType="num">
                                      <p:cBhvr additive="base">
                                        <p:cTn id="62" dur="500" fill="hold"/>
                                        <p:tgtEl>
                                          <p:spTgt spid="5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3" grpId="0" animBg="1"/>
      <p:bldP spid="44" grpId="0" animBg="1"/>
      <p:bldP spid="47" grpId="0" animBg="1"/>
      <p:bldP spid="48" grpId="0" animBg="1"/>
      <p:bldP spid="50" grpId="0" animBg="1"/>
      <p:bldP spid="51" grpId="0" animBg="1"/>
      <p:bldP spid="83"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مجموعة 27"/>
          <p:cNvGrpSpPr/>
          <p:nvPr/>
        </p:nvGrpSpPr>
        <p:grpSpPr>
          <a:xfrm>
            <a:off x="214282" y="1571613"/>
            <a:ext cx="6643734" cy="2643205"/>
            <a:chOff x="-133978" y="2071678"/>
            <a:chExt cx="9135134" cy="4643470"/>
          </a:xfrm>
        </p:grpSpPr>
        <p:graphicFrame>
          <p:nvGraphicFramePr>
            <p:cNvPr id="3" name="رسم تخطيطي 2"/>
            <p:cNvGraphicFramePr/>
            <p:nvPr/>
          </p:nvGraphicFramePr>
          <p:xfrm>
            <a:off x="5072066" y="2071678"/>
            <a:ext cx="3929090"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nvGraphicFramePr>
          <p:xfrm>
            <a:off x="1000100" y="2071678"/>
            <a:ext cx="3929090" cy="45720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سهم إلى اليمين 4"/>
            <p:cNvSpPr/>
            <p:nvPr/>
          </p:nvSpPr>
          <p:spPr>
            <a:xfrm>
              <a:off x="-133978" y="4286256"/>
              <a:ext cx="1113242" cy="1000132"/>
            </a:xfrm>
            <a:prstGeom prst="rightArrow">
              <a:avLst>
                <a:gd name="adj1" fmla="val 85621"/>
                <a:gd name="adj2" fmla="val 2442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050" b="1" dirty="0" smtClean="0">
                  <a:cs typeface="B Mitra" pitchFamily="2" charset="-78"/>
                </a:rPr>
                <a:t>استصحاب</a:t>
              </a:r>
              <a:endParaRPr lang="fa-IR" sz="1200" b="1" dirty="0">
                <a:cs typeface="B Mitra" pitchFamily="2" charset="-78"/>
              </a:endParaRPr>
            </a:p>
          </p:txBody>
        </p:sp>
        <p:sp>
          <p:nvSpPr>
            <p:cNvPr id="6" name="سهم إلى اليمين 5"/>
            <p:cNvSpPr/>
            <p:nvPr/>
          </p:nvSpPr>
          <p:spPr>
            <a:xfrm>
              <a:off x="-133978" y="5500702"/>
              <a:ext cx="1113242" cy="1000132"/>
            </a:xfrm>
            <a:prstGeom prst="rightArrow">
              <a:avLst>
                <a:gd name="adj1" fmla="val 87996"/>
                <a:gd name="adj2" fmla="val 3337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Mitra" pitchFamily="2" charset="-78"/>
                </a:rPr>
                <a:t>قاعده یقین</a:t>
              </a:r>
              <a:endParaRPr lang="fa-IR" sz="2000" b="1" dirty="0">
                <a:cs typeface="B Mitra" pitchFamily="2" charset="-78"/>
              </a:endParaRPr>
            </a:p>
          </p:txBody>
        </p:sp>
      </p:grpSp>
      <p:sp>
        <p:nvSpPr>
          <p:cNvPr id="7" name="سهم إلى اليسار 6"/>
          <p:cNvSpPr/>
          <p:nvPr/>
        </p:nvSpPr>
        <p:spPr>
          <a:xfrm>
            <a:off x="7643834" y="2357407"/>
            <a:ext cx="1357322" cy="1857411"/>
          </a:xfrm>
          <a:prstGeom prst="leftArrow">
            <a:avLst>
              <a:gd name="adj1" fmla="val 89915"/>
              <a:gd name="adj2" fmla="val 21226"/>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lvl="0" algn="ctr"/>
            <a:r>
              <a:rPr lang="fa-IR" b="1" dirty="0" smtClean="0"/>
              <a:t>مقایسه مناط  استصحاب و قاعده یقین</a:t>
            </a:r>
            <a:endParaRPr lang="fa-IR" dirty="0" smtClean="0"/>
          </a:p>
        </p:txBody>
      </p:sp>
      <p:sp>
        <p:nvSpPr>
          <p:cNvPr id="8" name="مستطيل مستدير الزوايا 7"/>
          <p:cNvSpPr/>
          <p:nvPr/>
        </p:nvSpPr>
        <p:spPr>
          <a:xfrm>
            <a:off x="5429256" y="285728"/>
            <a:ext cx="1785950" cy="6429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چگونگی تفاوت در مناط</a:t>
            </a:r>
            <a:endParaRPr lang="fa-IR" dirty="0"/>
          </a:p>
        </p:txBody>
      </p:sp>
      <p:cxnSp>
        <p:nvCxnSpPr>
          <p:cNvPr id="10" name="رابط مستقيم 9"/>
          <p:cNvCxnSpPr>
            <a:stCxn id="7" idx="1"/>
            <a:endCxn id="8" idx="3"/>
          </p:cNvCxnSpPr>
          <p:nvPr/>
        </p:nvCxnSpPr>
        <p:spPr>
          <a:xfrm rot="10800000">
            <a:off x="7215206" y="607199"/>
            <a:ext cx="428628" cy="2678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a:stCxn id="7" idx="1"/>
            <a:endCxn id="30" idx="3"/>
          </p:cNvCxnSpPr>
          <p:nvPr/>
        </p:nvCxnSpPr>
        <p:spPr>
          <a:xfrm rot="10800000" flipV="1">
            <a:off x="7072330" y="3286113"/>
            <a:ext cx="571504" cy="2178822"/>
          </a:xfrm>
          <a:prstGeom prst="line">
            <a:avLst/>
          </a:prstGeom>
        </p:spPr>
        <p:style>
          <a:lnRef idx="1">
            <a:schemeClr val="accent1"/>
          </a:lnRef>
          <a:fillRef idx="0">
            <a:schemeClr val="accent1"/>
          </a:fillRef>
          <a:effectRef idx="0">
            <a:schemeClr val="accent1"/>
          </a:effectRef>
          <a:fontRef idx="minor">
            <a:schemeClr val="tx1"/>
          </a:fontRef>
        </p:style>
      </p:cxnSp>
      <p:sp>
        <p:nvSpPr>
          <p:cNvPr id="21" name="سهم إلى اليسار 20"/>
          <p:cNvSpPr/>
          <p:nvPr/>
        </p:nvSpPr>
        <p:spPr>
          <a:xfrm>
            <a:off x="5000628" y="357166"/>
            <a:ext cx="357190" cy="35719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
        <p:nvSpPr>
          <p:cNvPr id="22" name="مستطيل 21"/>
          <p:cNvSpPr/>
          <p:nvPr/>
        </p:nvSpPr>
        <p:spPr>
          <a:xfrm>
            <a:off x="214282" y="214314"/>
            <a:ext cx="4572032" cy="4286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مناط استصحاب: </a:t>
            </a:r>
            <a:r>
              <a:rPr lang="fa-IR" sz="1500" dirty="0" smtClean="0"/>
              <a:t>اتحاد متعلق شک و یقین بدون در نظر گرفتن زمانشان</a:t>
            </a:r>
            <a:endParaRPr lang="fa-IR" sz="1500" dirty="0"/>
          </a:p>
        </p:txBody>
      </p:sp>
      <p:sp>
        <p:nvSpPr>
          <p:cNvPr id="23" name="مستطيل 22"/>
          <p:cNvSpPr/>
          <p:nvPr/>
        </p:nvSpPr>
        <p:spPr>
          <a:xfrm>
            <a:off x="214282" y="785794"/>
            <a:ext cx="4572032" cy="4286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مناط قاعده یقین: </a:t>
            </a:r>
            <a:r>
              <a:rPr lang="fa-IR" sz="1600" dirty="0" smtClean="0"/>
              <a:t>اتحاد متعلق شک و یقین با در نظر گرفتن زمانشان</a:t>
            </a:r>
            <a:endParaRPr lang="fa-IR" sz="1600" dirty="0"/>
          </a:p>
        </p:txBody>
      </p:sp>
      <p:cxnSp>
        <p:nvCxnSpPr>
          <p:cNvPr id="25" name="رابط مستقيم 24"/>
          <p:cNvCxnSpPr>
            <a:stCxn id="21" idx="1"/>
            <a:endCxn id="22" idx="3"/>
          </p:cNvCxnSpPr>
          <p:nvPr/>
        </p:nvCxnSpPr>
        <p:spPr>
          <a:xfrm rot="10800000">
            <a:off x="4786314" y="428617"/>
            <a:ext cx="214314" cy="107145"/>
          </a:xfrm>
          <a:prstGeom prst="line">
            <a:avLst/>
          </a:prstGeom>
        </p:spPr>
        <p:style>
          <a:lnRef idx="2">
            <a:schemeClr val="accent4">
              <a:shade val="50000"/>
            </a:schemeClr>
          </a:lnRef>
          <a:fillRef idx="1">
            <a:schemeClr val="accent4"/>
          </a:fillRef>
          <a:effectRef idx="0">
            <a:schemeClr val="accent4"/>
          </a:effectRef>
          <a:fontRef idx="minor">
            <a:schemeClr val="lt1"/>
          </a:fontRef>
        </p:style>
      </p:cxnSp>
      <p:cxnSp>
        <p:nvCxnSpPr>
          <p:cNvPr id="27" name="رابط مستقيم 26"/>
          <p:cNvCxnSpPr>
            <a:stCxn id="21" idx="1"/>
            <a:endCxn id="23" idx="3"/>
          </p:cNvCxnSpPr>
          <p:nvPr/>
        </p:nvCxnSpPr>
        <p:spPr>
          <a:xfrm rot="10800000" flipV="1">
            <a:off x="4786314" y="535760"/>
            <a:ext cx="214314" cy="464335"/>
          </a:xfrm>
          <a:prstGeom prst="line">
            <a:avLst/>
          </a:prstGeom>
        </p:spPr>
        <p:style>
          <a:lnRef idx="2">
            <a:schemeClr val="accent4">
              <a:shade val="50000"/>
            </a:schemeClr>
          </a:lnRef>
          <a:fillRef idx="1">
            <a:schemeClr val="accent4"/>
          </a:fillRef>
          <a:effectRef idx="0">
            <a:schemeClr val="accent4"/>
          </a:effectRef>
          <a:fontRef idx="minor">
            <a:schemeClr val="lt1"/>
          </a:fontRef>
        </p:style>
      </p:cxnSp>
      <p:sp>
        <p:nvSpPr>
          <p:cNvPr id="20" name="مستطيل 19"/>
          <p:cNvSpPr/>
          <p:nvPr/>
        </p:nvSpPr>
        <p:spPr>
          <a:xfrm>
            <a:off x="142844" y="5000636"/>
            <a:ext cx="5143536" cy="4286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استصحاب: </a:t>
            </a:r>
            <a:r>
              <a:rPr lang="fa-IR" sz="1700" b="1" dirty="0" smtClean="0"/>
              <a:t>حکم به بقاء متیقن سابق بدون تعرض به حال حدوث آن</a:t>
            </a:r>
            <a:endParaRPr lang="fa-IR" sz="1700" b="1" dirty="0"/>
          </a:p>
        </p:txBody>
      </p:sp>
      <p:sp>
        <p:nvSpPr>
          <p:cNvPr id="24" name="مستطيل 23"/>
          <p:cNvSpPr/>
          <p:nvPr/>
        </p:nvSpPr>
        <p:spPr>
          <a:xfrm>
            <a:off x="142844" y="5572116"/>
            <a:ext cx="5143536" cy="42860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solidFill>
                  <a:srgbClr val="FFFF00"/>
                </a:solidFill>
              </a:rPr>
              <a:t>قاعده یقین: </a:t>
            </a:r>
            <a:r>
              <a:rPr lang="fa-IR" b="1" dirty="0" smtClean="0"/>
              <a:t>حکم به حدوث متیقن سابق بدون تعرض به بقاء آن</a:t>
            </a:r>
            <a:endParaRPr lang="fa-IR" b="1" dirty="0"/>
          </a:p>
        </p:txBody>
      </p:sp>
      <p:cxnSp>
        <p:nvCxnSpPr>
          <p:cNvPr id="26" name="رابط مستقيم 25"/>
          <p:cNvCxnSpPr>
            <a:stCxn id="30" idx="1"/>
            <a:endCxn id="20" idx="3"/>
          </p:cNvCxnSpPr>
          <p:nvPr/>
        </p:nvCxnSpPr>
        <p:spPr>
          <a:xfrm rot="10800000">
            <a:off x="5286380" y="5214939"/>
            <a:ext cx="285752" cy="249997"/>
          </a:xfrm>
          <a:prstGeom prst="line">
            <a:avLst/>
          </a:prstGeom>
        </p:spPr>
        <p:style>
          <a:lnRef idx="2">
            <a:schemeClr val="accent4">
              <a:shade val="50000"/>
            </a:schemeClr>
          </a:lnRef>
          <a:fillRef idx="1">
            <a:schemeClr val="accent4"/>
          </a:fillRef>
          <a:effectRef idx="0">
            <a:schemeClr val="accent4"/>
          </a:effectRef>
          <a:fontRef idx="minor">
            <a:schemeClr val="lt1"/>
          </a:fontRef>
        </p:style>
      </p:cxnSp>
      <p:cxnSp>
        <p:nvCxnSpPr>
          <p:cNvPr id="29" name="رابط مستقيم 28"/>
          <p:cNvCxnSpPr>
            <a:stCxn id="30" idx="1"/>
            <a:endCxn id="24" idx="3"/>
          </p:cNvCxnSpPr>
          <p:nvPr/>
        </p:nvCxnSpPr>
        <p:spPr>
          <a:xfrm rot="10800000" flipV="1">
            <a:off x="5286380" y="5464934"/>
            <a:ext cx="285752" cy="321483"/>
          </a:xfrm>
          <a:prstGeom prst="line">
            <a:avLst/>
          </a:prstGeom>
        </p:spPr>
        <p:style>
          <a:lnRef idx="2">
            <a:schemeClr val="accent4">
              <a:shade val="50000"/>
            </a:schemeClr>
          </a:lnRef>
          <a:fillRef idx="1">
            <a:schemeClr val="accent4"/>
          </a:fillRef>
          <a:effectRef idx="0">
            <a:schemeClr val="accent4"/>
          </a:effectRef>
          <a:fontRef idx="minor">
            <a:schemeClr val="lt1"/>
          </a:fontRef>
        </p:style>
      </p:cxnSp>
      <p:sp>
        <p:nvSpPr>
          <p:cNvPr id="30" name="سهم إلى اليسار 29"/>
          <p:cNvSpPr/>
          <p:nvPr/>
        </p:nvSpPr>
        <p:spPr>
          <a:xfrm>
            <a:off x="5572132" y="5072026"/>
            <a:ext cx="1500198" cy="785818"/>
          </a:xfrm>
          <a:prstGeom prst="leftArrow">
            <a:avLst>
              <a:gd name="adj1" fmla="val 83246"/>
              <a:gd name="adj2" fmla="val 5000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dirty="0" smtClean="0"/>
              <a:t>پس مقصود از الغاء شک در</a:t>
            </a:r>
            <a:endParaRPr lang="fa-IR" dirty="0"/>
          </a:p>
        </p:txBody>
      </p:sp>
      <p:sp>
        <p:nvSpPr>
          <p:cNvPr id="35" name="عنوان 1"/>
          <p:cNvSpPr txBox="1">
            <a:spLocks/>
          </p:cNvSpPr>
          <p:nvPr/>
        </p:nvSpPr>
        <p:spPr>
          <a:xfrm>
            <a:off x="7572396" y="500042"/>
            <a:ext cx="135732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304 و 305</a:t>
            </a:r>
            <a:endParaRPr lang="fa-IR" b="1" dirty="0">
              <a:solidFill>
                <a:schemeClr val="tx1"/>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4</a:t>
            </a:fld>
            <a:endParaRPr lang="ar-SA"/>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par>
                                <p:cTn id="24" presetID="22" presetClass="entr" presetSubtype="4"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down)">
                                      <p:cBhvr>
                                        <p:cTn id="26" dur="500"/>
                                        <p:tgtEl>
                                          <p:spTgt spid="25"/>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down)">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down)">
                                      <p:cBhvr>
                                        <p:cTn id="34" dur="500"/>
                                        <p:tgtEl>
                                          <p:spTgt spid="2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ppt_x"/>
                                          </p:val>
                                        </p:tav>
                                        <p:tav tm="100000">
                                          <p:val>
                                            <p:strVal val="#ppt_x"/>
                                          </p:val>
                                        </p:tav>
                                      </p:tavLst>
                                    </p:anim>
                                    <p:anim calcmode="lin" valueType="num">
                                      <p:cBhvr additive="base">
                                        <p:cTn id="4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30">
                                            <p:bg/>
                                          </p:spTgt>
                                        </p:tgtEl>
                                        <p:attrNameLst>
                                          <p:attrName>style.visibility</p:attrName>
                                        </p:attrNameLst>
                                      </p:cBhvr>
                                      <p:to>
                                        <p:strVal val="visible"/>
                                      </p:to>
                                    </p:set>
                                    <p:animEffect transition="in" filter="wipe(down)">
                                      <p:cBhvr>
                                        <p:cTn id="48" dur="500"/>
                                        <p:tgtEl>
                                          <p:spTgt spid="30">
                                            <p:bg/>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0">
                                            <p:txEl>
                                              <p:pRg st="0" end="0"/>
                                            </p:txEl>
                                          </p:spTgt>
                                        </p:tgtEl>
                                        <p:attrNameLst>
                                          <p:attrName>style.visibility</p:attrName>
                                        </p:attrNameLst>
                                      </p:cBhvr>
                                      <p:to>
                                        <p:strVal val="visible"/>
                                      </p:to>
                                    </p:set>
                                    <p:animEffect transition="in" filter="wipe(down)">
                                      <p:cBhvr>
                                        <p:cTn id="51" dur="500"/>
                                        <p:tgtEl>
                                          <p:spTgt spid="3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down)">
                                      <p:cBhvr>
                                        <p:cTn id="56" dur="500"/>
                                        <p:tgtEl>
                                          <p:spTgt spid="26"/>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down)">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down)">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animBg="1"/>
      <p:bldP spid="21" grpId="0" animBg="1"/>
      <p:bldP spid="22" grpId="0" animBg="1"/>
      <p:bldP spid="23" grpId="0" animBg="1"/>
      <p:bldP spid="20" grpId="0" animBg="1"/>
      <p:bldP spid="24" grpId="0" animBg="1"/>
      <p:bldP spid="30" grpId="0" build="allAtOnce"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للأسفل 2"/>
          <p:cNvSpPr/>
          <p:nvPr/>
        </p:nvSpPr>
        <p:spPr>
          <a:xfrm rot="5400000">
            <a:off x="7750991" y="2035959"/>
            <a:ext cx="1143008"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مستطيل مستدير الزوايا 3"/>
          <p:cNvSpPr/>
          <p:nvPr/>
        </p:nvSpPr>
        <p:spPr>
          <a:xfrm>
            <a:off x="5500694" y="714356"/>
            <a:ext cx="2143140" cy="1500198"/>
          </a:xfrm>
          <a:prstGeom prst="roundRect">
            <a:avLst>
              <a:gd name="adj" fmla="val 982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قول اول:</a:t>
            </a:r>
          </a:p>
          <a:p>
            <a:pPr algn="justLow"/>
            <a:r>
              <a:rPr lang="fa-IR" b="1" dirty="0" smtClean="0"/>
              <a:t>قاعده فراغ در آن اجرا می شود بدون تفاوت </a:t>
            </a:r>
          </a:p>
        </p:txBody>
      </p:sp>
      <p:sp>
        <p:nvSpPr>
          <p:cNvPr id="5" name="مستطيل مستدير الزوايا 4"/>
          <p:cNvSpPr/>
          <p:nvPr/>
        </p:nvSpPr>
        <p:spPr>
          <a:xfrm>
            <a:off x="5500694" y="2500306"/>
            <a:ext cx="2143140" cy="1500198"/>
          </a:xfrm>
          <a:prstGeom prst="roundRect">
            <a:avLst>
              <a:gd name="adj" fmla="val 1191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قول دوم:</a:t>
            </a:r>
          </a:p>
          <a:p>
            <a:pPr algn="justLow"/>
            <a:r>
              <a:rPr lang="fa-IR" b="1" dirty="0" smtClean="0"/>
              <a:t>ظاهرا روایات قاعده فراغ انصراف از این قسم دارد و شامل آن نمی شود.</a:t>
            </a:r>
            <a:endParaRPr lang="fa-IR" b="1" dirty="0"/>
          </a:p>
        </p:txBody>
      </p:sp>
      <p:cxnSp>
        <p:nvCxnSpPr>
          <p:cNvPr id="6" name="رابط مستقيم 5"/>
          <p:cNvCxnSpPr>
            <a:stCxn id="3" idx="2"/>
            <a:endCxn id="4" idx="3"/>
          </p:cNvCxnSpPr>
          <p:nvPr/>
        </p:nvCxnSpPr>
        <p:spPr>
          <a:xfrm rot="10800000">
            <a:off x="7643834" y="1464456"/>
            <a:ext cx="285752" cy="964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2"/>
            <a:endCxn id="5" idx="3"/>
          </p:cNvCxnSpPr>
          <p:nvPr/>
        </p:nvCxnSpPr>
        <p:spPr>
          <a:xfrm rot="10800000" flipV="1">
            <a:off x="7643834" y="2428867"/>
            <a:ext cx="285752" cy="821537"/>
          </a:xfrm>
          <a:prstGeom prst="line">
            <a:avLst/>
          </a:prstGeom>
        </p:spPr>
        <p:style>
          <a:lnRef idx="1">
            <a:schemeClr val="accent1"/>
          </a:lnRef>
          <a:fillRef idx="0">
            <a:schemeClr val="accent1"/>
          </a:fillRef>
          <a:effectRef idx="0">
            <a:schemeClr val="accent1"/>
          </a:effectRef>
          <a:fontRef idx="minor">
            <a:schemeClr val="tx1"/>
          </a:fontRef>
        </p:style>
      </p:cxnSp>
      <p:sp>
        <p:nvSpPr>
          <p:cNvPr id="8" name="سهم إلى اليسار 7"/>
          <p:cNvSpPr/>
          <p:nvPr/>
        </p:nvSpPr>
        <p:spPr>
          <a:xfrm>
            <a:off x="3857620" y="2714620"/>
            <a:ext cx="1500198" cy="1143008"/>
          </a:xfrm>
          <a:prstGeom prst="leftArrow">
            <a:avLst>
              <a:gd name="adj1" fmla="val 85325"/>
              <a:gd name="adj2" fmla="val 38918"/>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مگر به دلایل دیگر استفاده شود:</a:t>
            </a:r>
            <a:endParaRPr lang="fa-IR" dirty="0"/>
          </a:p>
        </p:txBody>
      </p:sp>
      <p:sp>
        <p:nvSpPr>
          <p:cNvPr id="9" name="مستطيل 8"/>
          <p:cNvSpPr/>
          <p:nvPr/>
        </p:nvSpPr>
        <p:spPr>
          <a:xfrm>
            <a:off x="500034" y="1071546"/>
            <a:ext cx="2857520" cy="42862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تنقیح مناط (تجاوز از محل)</a:t>
            </a:r>
            <a:endParaRPr lang="fa-IR" dirty="0"/>
          </a:p>
        </p:txBody>
      </p:sp>
      <p:sp>
        <p:nvSpPr>
          <p:cNvPr id="10" name="مستطيل 9"/>
          <p:cNvSpPr/>
          <p:nvPr/>
        </p:nvSpPr>
        <p:spPr>
          <a:xfrm>
            <a:off x="500034" y="1643050"/>
            <a:ext cx="2857520" cy="78581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ذیل موثقه ابن ابی یعفور</a:t>
            </a:r>
          </a:p>
          <a:p>
            <a:pPr algn="ctr"/>
            <a:r>
              <a:rPr lang="fa-IR" dirty="0" smtClean="0"/>
              <a:t>(انما الشک اذا کنت فی شیء لم تجزه)</a:t>
            </a:r>
            <a:endParaRPr lang="fa-IR" dirty="0"/>
          </a:p>
        </p:txBody>
      </p:sp>
      <p:sp>
        <p:nvSpPr>
          <p:cNvPr id="11" name="مستطيل 10"/>
          <p:cNvSpPr/>
          <p:nvPr/>
        </p:nvSpPr>
        <p:spPr>
          <a:xfrm>
            <a:off x="500034" y="2571744"/>
            <a:ext cx="2857520" cy="114300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اصالت صحت در </a:t>
            </a:r>
            <a:r>
              <a:rPr lang="fa-IR" smtClean="0"/>
              <a:t>فعل خود</a:t>
            </a:r>
            <a:endParaRPr lang="fa-IR" dirty="0" smtClean="0"/>
          </a:p>
          <a:p>
            <a:pPr algn="ctr"/>
            <a:r>
              <a:rPr lang="fa-IR" dirty="0" smtClean="0"/>
              <a:t>(به عنوان یک اصل مستقل در برابر کسانی که آن را به قاعده تجاوز و فراغ باز می گردانند)</a:t>
            </a:r>
            <a:endParaRPr lang="fa-IR" dirty="0"/>
          </a:p>
        </p:txBody>
      </p:sp>
      <p:sp>
        <p:nvSpPr>
          <p:cNvPr id="12" name="مستطيل 11"/>
          <p:cNvSpPr/>
          <p:nvPr/>
        </p:nvSpPr>
        <p:spPr>
          <a:xfrm>
            <a:off x="2071670" y="5143512"/>
            <a:ext cx="1000132" cy="10001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ظهور حال مسلم</a:t>
            </a:r>
            <a:endParaRPr lang="fa-IR" dirty="0"/>
          </a:p>
        </p:txBody>
      </p:sp>
      <p:cxnSp>
        <p:nvCxnSpPr>
          <p:cNvPr id="13" name="رابط مستقيم 12"/>
          <p:cNvCxnSpPr>
            <a:stCxn id="8" idx="1"/>
            <a:endCxn id="9" idx="3"/>
          </p:cNvCxnSpPr>
          <p:nvPr/>
        </p:nvCxnSpPr>
        <p:spPr>
          <a:xfrm rot="10800000">
            <a:off x="3357554" y="1285860"/>
            <a:ext cx="500066" cy="200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8" idx="1"/>
            <a:endCxn id="10" idx="3"/>
          </p:cNvCxnSpPr>
          <p:nvPr/>
        </p:nvCxnSpPr>
        <p:spPr>
          <a:xfrm rot="10800000">
            <a:off x="3357554" y="2035960"/>
            <a:ext cx="500066" cy="1250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a:stCxn id="8" idx="1"/>
            <a:endCxn id="11" idx="3"/>
          </p:cNvCxnSpPr>
          <p:nvPr/>
        </p:nvCxnSpPr>
        <p:spPr>
          <a:xfrm rot="10800000">
            <a:off x="3357554" y="3143248"/>
            <a:ext cx="500066"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ستطيل 16"/>
          <p:cNvSpPr/>
          <p:nvPr/>
        </p:nvSpPr>
        <p:spPr>
          <a:xfrm>
            <a:off x="785786" y="5143512"/>
            <a:ext cx="1071570" cy="100013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تعلیل </a:t>
            </a:r>
          </a:p>
          <a:p>
            <a:pPr algn="ctr"/>
            <a:r>
              <a:rPr lang="fa-IR" dirty="0" smtClean="0"/>
              <a:t>اذکر بودن</a:t>
            </a:r>
            <a:endParaRPr lang="fa-IR" dirty="0"/>
          </a:p>
        </p:txBody>
      </p:sp>
      <p:sp>
        <p:nvSpPr>
          <p:cNvPr id="20" name="سهم للأسفل 19"/>
          <p:cNvSpPr/>
          <p:nvPr/>
        </p:nvSpPr>
        <p:spPr>
          <a:xfrm>
            <a:off x="1214414" y="3857628"/>
            <a:ext cx="1500198" cy="1000132"/>
          </a:xfrm>
          <a:prstGeom prst="downArrow">
            <a:avLst>
              <a:gd name="adj1" fmla="val 79091"/>
              <a:gd name="adj2" fmla="val 31002"/>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مدارک این قاعده</a:t>
            </a:r>
            <a:endParaRPr lang="fa-IR" dirty="0"/>
          </a:p>
        </p:txBody>
      </p:sp>
      <p:cxnSp>
        <p:nvCxnSpPr>
          <p:cNvPr id="22" name="رابط مستقيم 21"/>
          <p:cNvCxnSpPr>
            <a:stCxn id="20" idx="2"/>
            <a:endCxn id="17" idx="0"/>
          </p:cNvCxnSpPr>
          <p:nvPr/>
        </p:nvCxnSpPr>
        <p:spPr>
          <a:xfrm rot="5400000">
            <a:off x="1500166" y="4679165"/>
            <a:ext cx="28575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a:stCxn id="20" idx="2"/>
            <a:endCxn id="12" idx="0"/>
          </p:cNvCxnSpPr>
          <p:nvPr/>
        </p:nvCxnSpPr>
        <p:spPr>
          <a:xfrm rot="16200000" flipH="1">
            <a:off x="2125248" y="4697024"/>
            <a:ext cx="285752" cy="60722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bg/>
                                          </p:spTgt>
                                        </p:tgtEl>
                                        <p:attrNameLst>
                                          <p:attrName>style.visibility</p:attrName>
                                        </p:attrNameLst>
                                      </p:cBhvr>
                                      <p:to>
                                        <p:strVal val="visible"/>
                                      </p:to>
                                    </p:set>
                                    <p:animEffect transition="in" filter="wipe(down)">
                                      <p:cBhvr>
                                        <p:cTn id="30" dur="500"/>
                                        <p:tgtEl>
                                          <p:spTgt spid="8">
                                            <p:bg/>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wipe(down)">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down)">
                                      <p:cBhvr>
                                        <p:cTn id="46" dur="500"/>
                                        <p:tgtEl>
                                          <p:spTgt spid="14"/>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00"/>
                                        <p:tgtEl>
                                          <p:spTgt spid="16"/>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down)">
                                      <p:cBhvr>
                                        <p:cTn id="57" dur="500"/>
                                        <p:tgtEl>
                                          <p:spTgt spid="11"/>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down)">
                                      <p:cBhvr>
                                        <p:cTn id="60" dur="500"/>
                                        <p:tgtEl>
                                          <p:spTgt spid="12"/>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build="allAtOnce" animBg="1"/>
      <p:bldP spid="9" grpId="0" animBg="1"/>
      <p:bldP spid="10" grpId="0" animBg="1"/>
      <p:bldP spid="11" grpId="0" animBg="1"/>
      <p:bldP spid="12" grpId="0" animBg="1"/>
      <p:bldP spid="1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41</a:t>
            </a:fld>
            <a:endParaRPr lang="ar-SA"/>
          </a:p>
        </p:txBody>
      </p:sp>
      <p:sp>
        <p:nvSpPr>
          <p:cNvPr id="3" name="عنوان 1"/>
          <p:cNvSpPr txBox="1">
            <a:spLocks/>
          </p:cNvSpPr>
          <p:nvPr/>
        </p:nvSpPr>
        <p:spPr>
          <a:xfrm>
            <a:off x="7858148" y="214290"/>
            <a:ext cx="107157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344</a:t>
            </a:r>
            <a:endParaRPr lang="fa-IR" b="1" dirty="0">
              <a:solidFill>
                <a:schemeClr val="tx1"/>
              </a:solidFill>
            </a:endParaRPr>
          </a:p>
        </p:txBody>
      </p:sp>
      <p:sp>
        <p:nvSpPr>
          <p:cNvPr id="4" name="سهم إلى اليسار 3"/>
          <p:cNvSpPr/>
          <p:nvPr/>
        </p:nvSpPr>
        <p:spPr>
          <a:xfrm>
            <a:off x="7643834" y="2071678"/>
            <a:ext cx="1357322" cy="1714512"/>
          </a:xfrm>
          <a:prstGeom prst="leftArrow">
            <a:avLst>
              <a:gd name="adj1" fmla="val 80476"/>
              <a:gd name="adj2" fmla="val 29567"/>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b="1" dirty="0" smtClean="0"/>
              <a:t>صورتهای گوناگون شک پس از عمل</a:t>
            </a:r>
            <a:endParaRPr lang="fa-IR" b="1" dirty="0"/>
          </a:p>
        </p:txBody>
      </p:sp>
      <p:sp>
        <p:nvSpPr>
          <p:cNvPr id="5" name="مستطيل مستدير الزوايا 4"/>
          <p:cNvSpPr/>
          <p:nvPr/>
        </p:nvSpPr>
        <p:spPr>
          <a:xfrm>
            <a:off x="6254040" y="214290"/>
            <a:ext cx="1104042"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علم به کیفیت عمل</a:t>
            </a:r>
          </a:p>
        </p:txBody>
      </p:sp>
      <p:cxnSp>
        <p:nvCxnSpPr>
          <p:cNvPr id="7" name="رابط مستقيم 6"/>
          <p:cNvCxnSpPr>
            <a:stCxn id="4" idx="1"/>
            <a:endCxn id="19" idx="3"/>
          </p:cNvCxnSpPr>
          <p:nvPr/>
        </p:nvCxnSpPr>
        <p:spPr>
          <a:xfrm rot="10800000" flipV="1">
            <a:off x="7358082" y="2928934"/>
            <a:ext cx="285752" cy="2500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a:stCxn id="5" idx="3"/>
            <a:endCxn id="4" idx="1"/>
          </p:cNvCxnSpPr>
          <p:nvPr/>
        </p:nvCxnSpPr>
        <p:spPr>
          <a:xfrm>
            <a:off x="7358082" y="571480"/>
            <a:ext cx="285752" cy="2357454"/>
          </a:xfrm>
          <a:prstGeom prst="line">
            <a:avLst/>
          </a:prstGeom>
        </p:spPr>
        <p:style>
          <a:lnRef idx="1">
            <a:schemeClr val="accent1"/>
          </a:lnRef>
          <a:fillRef idx="0">
            <a:schemeClr val="accent1"/>
          </a:fillRef>
          <a:effectRef idx="0">
            <a:schemeClr val="accent1"/>
          </a:effectRef>
          <a:fontRef idx="minor">
            <a:schemeClr val="tx1"/>
          </a:fontRef>
        </p:style>
      </p:cxnSp>
      <p:sp>
        <p:nvSpPr>
          <p:cNvPr id="18" name="مستطيل مستدير الزوايا 17"/>
          <p:cNvSpPr/>
          <p:nvPr/>
        </p:nvSpPr>
        <p:spPr>
          <a:xfrm>
            <a:off x="6254040" y="2357431"/>
            <a:ext cx="1104042"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علم به کیفیت عمل</a:t>
            </a:r>
          </a:p>
        </p:txBody>
      </p:sp>
      <p:sp>
        <p:nvSpPr>
          <p:cNvPr id="19" name="مستطيل مستدير الزوايا 18"/>
          <p:cNvSpPr/>
          <p:nvPr/>
        </p:nvSpPr>
        <p:spPr>
          <a:xfrm>
            <a:off x="6254040" y="5072076"/>
            <a:ext cx="1104042"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علم به کیفیت عمل</a:t>
            </a:r>
          </a:p>
        </p:txBody>
      </p:sp>
      <p:cxnSp>
        <p:nvCxnSpPr>
          <p:cNvPr id="22" name="رابط مستقيم 21"/>
          <p:cNvCxnSpPr>
            <a:stCxn id="4" idx="1"/>
            <a:endCxn id="18" idx="3"/>
          </p:cNvCxnSpPr>
          <p:nvPr/>
        </p:nvCxnSpPr>
        <p:spPr>
          <a:xfrm rot="10800000">
            <a:off x="7358082" y="2714622"/>
            <a:ext cx="285752"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مستطيل مستدير الزوايا 23"/>
          <p:cNvSpPr/>
          <p:nvPr/>
        </p:nvSpPr>
        <p:spPr>
          <a:xfrm>
            <a:off x="4714876" y="214290"/>
            <a:ext cx="1428760"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غفلت از چگونگی انجام عمل</a:t>
            </a:r>
          </a:p>
        </p:txBody>
      </p:sp>
      <p:sp>
        <p:nvSpPr>
          <p:cNvPr id="25" name="مستطيل مستدير الزوايا 24"/>
          <p:cNvSpPr/>
          <p:nvPr/>
        </p:nvSpPr>
        <p:spPr>
          <a:xfrm>
            <a:off x="4714876" y="2357431"/>
            <a:ext cx="1428760"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توجه به چگونگی انجام عمل</a:t>
            </a:r>
          </a:p>
        </p:txBody>
      </p:sp>
      <p:sp>
        <p:nvSpPr>
          <p:cNvPr id="26" name="مستطيل مستدير الزوايا 25"/>
          <p:cNvSpPr/>
          <p:nvPr/>
        </p:nvSpPr>
        <p:spPr>
          <a:xfrm>
            <a:off x="4714876" y="5072076"/>
            <a:ext cx="1428760" cy="71437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توجه به چگونگی انجام عمل</a:t>
            </a:r>
          </a:p>
        </p:txBody>
      </p:sp>
      <p:sp>
        <p:nvSpPr>
          <p:cNvPr id="27" name="مستطيل مستدير الزوايا 26"/>
          <p:cNvSpPr/>
          <p:nvPr/>
        </p:nvSpPr>
        <p:spPr>
          <a:xfrm>
            <a:off x="3500430" y="2285992"/>
            <a:ext cx="785818" cy="857255"/>
          </a:xfrm>
          <a:prstGeom prst="roundRect">
            <a:avLst>
              <a:gd name="adj" fmla="val 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شک در رافعیت موجود</a:t>
            </a:r>
          </a:p>
        </p:txBody>
      </p:sp>
      <p:sp>
        <p:nvSpPr>
          <p:cNvPr id="46" name="سهم إلى اليسار 45"/>
          <p:cNvSpPr/>
          <p:nvPr/>
        </p:nvSpPr>
        <p:spPr>
          <a:xfrm>
            <a:off x="4357686" y="2500307"/>
            <a:ext cx="285752"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7" name="سهم إلى اليسار 46"/>
          <p:cNvSpPr/>
          <p:nvPr/>
        </p:nvSpPr>
        <p:spPr>
          <a:xfrm>
            <a:off x="4357686" y="5214952"/>
            <a:ext cx="285752"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8" name="سهم إلى اليسار 47"/>
          <p:cNvSpPr/>
          <p:nvPr/>
        </p:nvSpPr>
        <p:spPr>
          <a:xfrm>
            <a:off x="4357686" y="357166"/>
            <a:ext cx="285752"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9" name="مستطيل مستدير الزوايا 48"/>
          <p:cNvSpPr/>
          <p:nvPr/>
        </p:nvSpPr>
        <p:spPr>
          <a:xfrm>
            <a:off x="2857488" y="214290"/>
            <a:ext cx="1428760" cy="714379"/>
          </a:xfrm>
          <a:prstGeom prst="roundRect">
            <a:avLst>
              <a:gd name="adj" fmla="val 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شک در چگونگی انجام عمل</a:t>
            </a:r>
          </a:p>
        </p:txBody>
      </p:sp>
      <p:sp>
        <p:nvSpPr>
          <p:cNvPr id="50" name="مستطيل مستدير الزوايا 49"/>
          <p:cNvSpPr/>
          <p:nvPr/>
        </p:nvSpPr>
        <p:spPr>
          <a:xfrm>
            <a:off x="3500430" y="4929199"/>
            <a:ext cx="785818" cy="1000131"/>
          </a:xfrm>
          <a:prstGeom prst="roundRect">
            <a:avLst>
              <a:gd name="adj" fmla="val 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شک در اصل رافع</a:t>
            </a:r>
          </a:p>
        </p:txBody>
      </p:sp>
      <p:sp>
        <p:nvSpPr>
          <p:cNvPr id="51" name="مستطيل مستدير الزوايا 50"/>
          <p:cNvSpPr/>
          <p:nvPr/>
        </p:nvSpPr>
        <p:spPr>
          <a:xfrm>
            <a:off x="214282" y="142852"/>
            <a:ext cx="207170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قطعا مشمول قاعده است و </a:t>
            </a:r>
            <a:r>
              <a:rPr lang="fa-IR" b="1" dirty="0" smtClean="0">
                <a:solidFill>
                  <a:srgbClr val="FFFF00"/>
                </a:solidFill>
              </a:rPr>
              <a:t>نباید به شک التفات کرد.</a:t>
            </a:r>
            <a:endParaRPr lang="fa-IR" b="1" dirty="0">
              <a:solidFill>
                <a:srgbClr val="FFFF00"/>
              </a:solidFill>
            </a:endParaRPr>
          </a:p>
        </p:txBody>
      </p:sp>
      <p:sp>
        <p:nvSpPr>
          <p:cNvPr id="52" name="مستطيل مستدير الزوايا 51"/>
          <p:cNvSpPr/>
          <p:nvPr/>
        </p:nvSpPr>
        <p:spPr>
          <a:xfrm>
            <a:off x="142844" y="1500174"/>
            <a:ext cx="2500330" cy="1000132"/>
          </a:xfrm>
          <a:prstGeom prst="roundRect">
            <a:avLst>
              <a:gd name="adj" fmla="val 503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عدم التفات به شک</a:t>
            </a:r>
          </a:p>
          <a:p>
            <a:pPr algn="justLow"/>
            <a:r>
              <a:rPr lang="fa-IR" dirty="0" smtClean="0"/>
              <a:t>به دلیل </a:t>
            </a:r>
            <a:r>
              <a:rPr lang="fa-IR" u="sng" dirty="0" smtClean="0"/>
              <a:t>اطلاق برخی اخبار قاعده </a:t>
            </a:r>
            <a:r>
              <a:rPr lang="fa-IR" sz="1400" b="1" dirty="0" smtClean="0"/>
              <a:t>(مانند: انما الشک اذا کنت فی شیء لم تجزه)</a:t>
            </a:r>
            <a:endParaRPr lang="fa-IR" b="1" dirty="0"/>
          </a:p>
        </p:txBody>
      </p:sp>
      <p:sp>
        <p:nvSpPr>
          <p:cNvPr id="53" name="سهم إلى اليسار 52"/>
          <p:cNvSpPr/>
          <p:nvPr/>
        </p:nvSpPr>
        <p:spPr>
          <a:xfrm>
            <a:off x="2857488" y="2285992"/>
            <a:ext cx="571504" cy="928694"/>
          </a:xfrm>
          <a:prstGeom prst="leftArrow">
            <a:avLst>
              <a:gd name="adj1" fmla="val 75574"/>
              <a:gd name="adj2" fmla="val 2981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دو وجه</a:t>
            </a:r>
            <a:endParaRPr lang="fa-IR" sz="1400" b="1" dirty="0"/>
          </a:p>
        </p:txBody>
      </p:sp>
      <p:sp>
        <p:nvSpPr>
          <p:cNvPr id="54" name="مستطيل مستدير الزوايا 53"/>
          <p:cNvSpPr/>
          <p:nvPr/>
        </p:nvSpPr>
        <p:spPr>
          <a:xfrm>
            <a:off x="142844" y="2643182"/>
            <a:ext cx="2500330" cy="1643074"/>
          </a:xfrm>
          <a:prstGeom prst="roundRect">
            <a:avLst>
              <a:gd name="adj" fmla="val 727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التفات به شک</a:t>
            </a:r>
          </a:p>
          <a:p>
            <a:pPr algn="justLow"/>
            <a:r>
              <a:rPr lang="fa-IR" dirty="0" smtClean="0"/>
              <a:t>به دلیل </a:t>
            </a:r>
            <a:r>
              <a:rPr lang="fa-IR" u="sng" dirty="0" smtClean="0"/>
              <a:t>تخصیص حکم به موردی که شک ناشی از عدم اذکر بودن بعد از عمل باشد</a:t>
            </a:r>
          </a:p>
          <a:p>
            <a:pPr algn="justLow"/>
            <a:r>
              <a:rPr lang="fa-IR" sz="1500" b="1" dirty="0" smtClean="0"/>
              <a:t>(تعلیل «اذکر منه» با آن مناسب باشد)</a:t>
            </a:r>
            <a:endParaRPr lang="fa-IR" sz="1500" b="1" dirty="0"/>
          </a:p>
        </p:txBody>
      </p:sp>
      <p:cxnSp>
        <p:nvCxnSpPr>
          <p:cNvPr id="56" name="رابط مستقيم 55"/>
          <p:cNvCxnSpPr>
            <a:stCxn id="53" idx="1"/>
            <a:endCxn id="52" idx="3"/>
          </p:cNvCxnSpPr>
          <p:nvPr/>
        </p:nvCxnSpPr>
        <p:spPr>
          <a:xfrm rot="10800000">
            <a:off x="2643174" y="2000241"/>
            <a:ext cx="214314"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رابط مستقيم 57"/>
          <p:cNvCxnSpPr>
            <a:stCxn id="53" idx="1"/>
            <a:endCxn id="54" idx="3"/>
          </p:cNvCxnSpPr>
          <p:nvPr/>
        </p:nvCxnSpPr>
        <p:spPr>
          <a:xfrm rot="10800000" flipV="1">
            <a:off x="2643174" y="2750339"/>
            <a:ext cx="214314"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60" name="سهم إلى اليسار 59"/>
          <p:cNvSpPr/>
          <p:nvPr/>
        </p:nvSpPr>
        <p:spPr>
          <a:xfrm>
            <a:off x="142844" y="4572008"/>
            <a:ext cx="2786082" cy="1857388"/>
          </a:xfrm>
          <a:prstGeom prst="leftArrow">
            <a:avLst>
              <a:gd name="adj1" fmla="val 10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solidFill>
                  <a:srgbClr val="FFFF00"/>
                </a:solidFill>
              </a:rPr>
              <a:t>دو وجه بالا </a:t>
            </a:r>
            <a:r>
              <a:rPr lang="fa-IR" sz="1600" b="1" dirty="0" smtClean="0"/>
              <a:t>در اینجا هم مطرح است.</a:t>
            </a:r>
          </a:p>
          <a:p>
            <a:pPr algn="ctr"/>
            <a:r>
              <a:rPr lang="fa-IR" sz="1400" b="1" dirty="0" smtClean="0"/>
              <a:t>علاوه بر آن:</a:t>
            </a:r>
          </a:p>
          <a:p>
            <a:pPr algn="ctr"/>
            <a:r>
              <a:rPr lang="fa-IR" sz="1600" b="1" dirty="0" smtClean="0">
                <a:solidFill>
                  <a:srgbClr val="FFFF00"/>
                </a:solidFill>
              </a:rPr>
              <a:t>استصحاب عدم حائل </a:t>
            </a:r>
          </a:p>
          <a:p>
            <a:pPr algn="ctr"/>
            <a:r>
              <a:rPr lang="fa-IR" sz="1400" b="1" dirty="0" smtClean="0"/>
              <a:t>(البته این استصحاب </a:t>
            </a:r>
            <a:r>
              <a:rPr lang="fa-IR" sz="1400" b="1" u="sng" dirty="0" smtClean="0"/>
              <a:t>اصل مثبت </a:t>
            </a:r>
            <a:r>
              <a:rPr lang="fa-IR" sz="1400" b="1" dirty="0" smtClean="0"/>
              <a:t>است یعنی اصالت عدم حائل نتیجه می دهد وصول آب به پوست و آن نیز نتیجه می دهد صحت وضو را)</a:t>
            </a:r>
            <a:endParaRPr lang="fa-IR" sz="1400" b="1" dirty="0"/>
          </a:p>
        </p:txBody>
      </p:sp>
      <p:sp>
        <p:nvSpPr>
          <p:cNvPr id="61" name="سهم إلى اليسار 60"/>
          <p:cNvSpPr/>
          <p:nvPr/>
        </p:nvSpPr>
        <p:spPr>
          <a:xfrm>
            <a:off x="2357422" y="214290"/>
            <a:ext cx="428628" cy="714380"/>
          </a:xfrm>
          <a:prstGeom prst="leftArrow">
            <a:avLst>
              <a:gd name="adj1" fmla="val 60230"/>
              <a:gd name="adj2" fmla="val 5613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b="1" dirty="0"/>
          </a:p>
        </p:txBody>
      </p:sp>
      <p:sp>
        <p:nvSpPr>
          <p:cNvPr id="62" name="سهم إلى اليسار 61"/>
          <p:cNvSpPr/>
          <p:nvPr/>
        </p:nvSpPr>
        <p:spPr>
          <a:xfrm>
            <a:off x="3000364" y="5072074"/>
            <a:ext cx="428628" cy="785818"/>
          </a:xfrm>
          <a:prstGeom prst="leftArrow">
            <a:avLst>
              <a:gd name="adj1" fmla="val 60230"/>
              <a:gd name="adj2" fmla="val 5336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4">
                                            <p:bg/>
                                          </p:spTgt>
                                        </p:tgtEl>
                                        <p:attrNameLst>
                                          <p:attrName>style.visibility</p:attrName>
                                        </p:attrNameLst>
                                      </p:cBhvr>
                                      <p:to>
                                        <p:strVal val="visible"/>
                                      </p:to>
                                    </p:set>
                                    <p:animEffect transition="in" filter="wipe(down)">
                                      <p:cBhvr>
                                        <p:cTn id="23" dur="500"/>
                                        <p:tgtEl>
                                          <p:spTgt spid="24">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4">
                                            <p:txEl>
                                              <p:pRg st="0" end="0"/>
                                            </p:txEl>
                                          </p:spTgt>
                                        </p:tgtEl>
                                        <p:attrNameLst>
                                          <p:attrName>style.visibility</p:attrName>
                                        </p:attrNameLst>
                                      </p:cBhvr>
                                      <p:to>
                                        <p:strVal val="visible"/>
                                      </p:to>
                                    </p:set>
                                    <p:animEffect transition="in" filter="wipe(down)">
                                      <p:cBhvr>
                                        <p:cTn id="26" dur="500"/>
                                        <p:tgtEl>
                                          <p:spTgt spid="2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500" fill="hold"/>
                                        <p:tgtEl>
                                          <p:spTgt spid="48"/>
                                        </p:tgtEl>
                                        <p:attrNameLst>
                                          <p:attrName>ppt_x</p:attrName>
                                        </p:attrNameLst>
                                      </p:cBhvr>
                                      <p:tavLst>
                                        <p:tav tm="0">
                                          <p:val>
                                            <p:strVal val="#ppt_x"/>
                                          </p:val>
                                        </p:tav>
                                        <p:tav tm="100000">
                                          <p:val>
                                            <p:strVal val="#ppt_x"/>
                                          </p:val>
                                        </p:tav>
                                      </p:tavLst>
                                    </p:anim>
                                    <p:anim calcmode="lin" valueType="num">
                                      <p:cBhvr additive="base">
                                        <p:cTn id="3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9">
                                            <p:bg/>
                                          </p:spTgt>
                                        </p:tgtEl>
                                        <p:attrNameLst>
                                          <p:attrName>style.visibility</p:attrName>
                                        </p:attrNameLst>
                                      </p:cBhvr>
                                      <p:to>
                                        <p:strVal val="visible"/>
                                      </p:to>
                                    </p:set>
                                    <p:animEffect transition="in" filter="wipe(down)">
                                      <p:cBhvr>
                                        <p:cTn id="37" dur="500"/>
                                        <p:tgtEl>
                                          <p:spTgt spid="49">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9">
                                            <p:txEl>
                                              <p:pRg st="0" end="0"/>
                                            </p:txEl>
                                          </p:spTgt>
                                        </p:tgtEl>
                                        <p:attrNameLst>
                                          <p:attrName>style.visibility</p:attrName>
                                        </p:attrNameLst>
                                      </p:cBhvr>
                                      <p:to>
                                        <p:strVal val="visible"/>
                                      </p:to>
                                    </p:set>
                                    <p:animEffect transition="in" filter="wipe(down)">
                                      <p:cBhvr>
                                        <p:cTn id="40" dur="500"/>
                                        <p:tgtEl>
                                          <p:spTgt spid="4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down)">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5">
                                            <p:bg/>
                                          </p:spTgt>
                                        </p:tgtEl>
                                        <p:attrNameLst>
                                          <p:attrName>style.visibility</p:attrName>
                                        </p:attrNameLst>
                                      </p:cBhvr>
                                      <p:to>
                                        <p:strVal val="visible"/>
                                      </p:to>
                                    </p:set>
                                    <p:animEffect transition="in" filter="wipe(down)">
                                      <p:cBhvr>
                                        <p:cTn id="53" dur="500"/>
                                        <p:tgtEl>
                                          <p:spTgt spid="25">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5">
                                            <p:txEl>
                                              <p:pRg st="0" end="0"/>
                                            </p:txEl>
                                          </p:spTgt>
                                        </p:tgtEl>
                                        <p:attrNameLst>
                                          <p:attrName>style.visibility</p:attrName>
                                        </p:attrNameLst>
                                      </p:cBhvr>
                                      <p:to>
                                        <p:strVal val="visible"/>
                                      </p:to>
                                    </p:set>
                                    <p:animEffect transition="in" filter="wipe(down)">
                                      <p:cBhvr>
                                        <p:cTn id="56" dur="500"/>
                                        <p:tgtEl>
                                          <p:spTgt spid="2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down)">
                                      <p:cBhvr>
                                        <p:cTn id="61" dur="500"/>
                                        <p:tgtEl>
                                          <p:spTgt spid="46"/>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down)">
                                      <p:cBhvr>
                                        <p:cTn id="64" dur="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wipe(down)">
                                      <p:cBhvr>
                                        <p:cTn id="69" dur="500"/>
                                        <p:tgtEl>
                                          <p:spTgt spid="7"/>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down)">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6">
                                            <p:bg/>
                                          </p:spTgt>
                                        </p:tgtEl>
                                        <p:attrNameLst>
                                          <p:attrName>style.visibility</p:attrName>
                                        </p:attrNameLst>
                                      </p:cBhvr>
                                      <p:to>
                                        <p:strVal val="visible"/>
                                      </p:to>
                                    </p:set>
                                    <p:animEffect transition="in" filter="wipe(down)">
                                      <p:cBhvr>
                                        <p:cTn id="77" dur="500"/>
                                        <p:tgtEl>
                                          <p:spTgt spid="26">
                                            <p:bg/>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26">
                                            <p:txEl>
                                              <p:pRg st="0" end="0"/>
                                            </p:txEl>
                                          </p:spTgt>
                                        </p:tgtEl>
                                        <p:attrNameLst>
                                          <p:attrName>style.visibility</p:attrName>
                                        </p:attrNameLst>
                                      </p:cBhvr>
                                      <p:to>
                                        <p:strVal val="visible"/>
                                      </p:to>
                                    </p:set>
                                    <p:animEffect transition="in" filter="wipe(down)">
                                      <p:cBhvr>
                                        <p:cTn id="80" dur="500"/>
                                        <p:tgtEl>
                                          <p:spTgt spid="26">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wipe(down)">
                                      <p:cBhvr>
                                        <p:cTn id="85" dur="500"/>
                                        <p:tgtEl>
                                          <p:spTgt spid="47"/>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down)">
                                      <p:cBhvr>
                                        <p:cTn id="88" dur="500"/>
                                        <p:tgtEl>
                                          <p:spTgt spid="50"/>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61"/>
                                        </p:tgtEl>
                                        <p:attrNameLst>
                                          <p:attrName>style.visibility</p:attrName>
                                        </p:attrNameLst>
                                      </p:cBhvr>
                                      <p:to>
                                        <p:strVal val="visible"/>
                                      </p:to>
                                    </p:set>
                                    <p:animEffect transition="in" filter="wipe(down)">
                                      <p:cBhvr>
                                        <p:cTn id="93" dur="500"/>
                                        <p:tgtEl>
                                          <p:spTgt spid="61"/>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wipe(down)">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53">
                                            <p:bg/>
                                          </p:spTgt>
                                        </p:tgtEl>
                                        <p:attrNameLst>
                                          <p:attrName>style.visibility</p:attrName>
                                        </p:attrNameLst>
                                      </p:cBhvr>
                                      <p:to>
                                        <p:strVal val="visible"/>
                                      </p:to>
                                    </p:set>
                                    <p:animEffect transition="in" filter="wipe(down)">
                                      <p:cBhvr>
                                        <p:cTn id="101" dur="500"/>
                                        <p:tgtEl>
                                          <p:spTgt spid="53">
                                            <p:bg/>
                                          </p:spTgt>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53">
                                            <p:txEl>
                                              <p:pRg st="0" end="0"/>
                                            </p:txEl>
                                          </p:spTgt>
                                        </p:tgtEl>
                                        <p:attrNameLst>
                                          <p:attrName>style.visibility</p:attrName>
                                        </p:attrNameLst>
                                      </p:cBhvr>
                                      <p:to>
                                        <p:strVal val="visible"/>
                                      </p:to>
                                    </p:set>
                                    <p:animEffect transition="in" filter="wipe(down)">
                                      <p:cBhvr>
                                        <p:cTn id="104" dur="500"/>
                                        <p:tgtEl>
                                          <p:spTgt spid="53">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wipe(down)">
                                      <p:cBhvr>
                                        <p:cTn id="109" dur="500"/>
                                        <p:tgtEl>
                                          <p:spTgt spid="56"/>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wipe(down)">
                                      <p:cBhvr>
                                        <p:cTn id="112" dur="500"/>
                                        <p:tgtEl>
                                          <p:spTgt spid="5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58"/>
                                        </p:tgtEl>
                                        <p:attrNameLst>
                                          <p:attrName>style.visibility</p:attrName>
                                        </p:attrNameLst>
                                      </p:cBhvr>
                                      <p:to>
                                        <p:strVal val="visible"/>
                                      </p:to>
                                    </p:set>
                                    <p:animEffect transition="in" filter="wipe(down)">
                                      <p:cBhvr>
                                        <p:cTn id="117" dur="500"/>
                                        <p:tgtEl>
                                          <p:spTgt spid="58"/>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wipe(down)">
                                      <p:cBhvr>
                                        <p:cTn id="120" dur="500"/>
                                        <p:tgtEl>
                                          <p:spTgt spid="54"/>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wipe(down)">
                                      <p:cBhvr>
                                        <p:cTn id="125" dur="500"/>
                                        <p:tgtEl>
                                          <p:spTgt spid="62"/>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Effect transition="in" filter="wipe(down)">
                                      <p:cBhvr>
                                        <p:cTn id="12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animBg="1"/>
      <p:bldP spid="18" grpId="0" animBg="1"/>
      <p:bldP spid="19" grpId="0" animBg="1"/>
      <p:bldP spid="24" grpId="0" build="allAtOnce" animBg="1"/>
      <p:bldP spid="25" grpId="0" build="allAtOnce" animBg="1"/>
      <p:bldP spid="26" grpId="0" build="allAtOnce" animBg="1"/>
      <p:bldP spid="27" grpId="0" animBg="1"/>
      <p:bldP spid="46" grpId="0" animBg="1"/>
      <p:bldP spid="47" grpId="0" animBg="1"/>
      <p:bldP spid="48" grpId="0" animBg="1"/>
      <p:bldP spid="49" grpId="0" build="allAtOnce" animBg="1"/>
      <p:bldP spid="50" grpId="0" animBg="1"/>
      <p:bldP spid="51" grpId="0" animBg="1"/>
      <p:bldP spid="52" grpId="0" animBg="1"/>
      <p:bldP spid="53" grpId="0" build="allAtOnce" animBg="1"/>
      <p:bldP spid="54" grpId="0" animBg="1"/>
      <p:bldP spid="60" grpId="0" animBg="1"/>
      <p:bldP spid="61" grpId="0" animBg="1"/>
      <p:bldP spid="6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42</a:t>
            </a:fld>
            <a:endParaRPr lang="ar-SA"/>
          </a:p>
        </p:txBody>
      </p:sp>
      <p:sp>
        <p:nvSpPr>
          <p:cNvPr id="3" name="سهم إلى اليسار 2"/>
          <p:cNvSpPr/>
          <p:nvPr/>
        </p:nvSpPr>
        <p:spPr>
          <a:xfrm>
            <a:off x="357158" y="142852"/>
            <a:ext cx="7286676" cy="107157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4800" b="1" dirty="0" smtClean="0">
                <a:cs typeface="B Zar" pitchFamily="2" charset="-78"/>
              </a:rPr>
              <a:t>اصالت صحت در فعل غیر</a:t>
            </a:r>
            <a:endParaRPr lang="fa-IR" sz="4400" b="1" dirty="0">
              <a:solidFill>
                <a:schemeClr val="bg1"/>
              </a:solidFill>
              <a:cs typeface="B Zar" pitchFamily="2" charset="-78"/>
            </a:endParaRPr>
          </a:p>
        </p:txBody>
      </p:sp>
      <p:sp>
        <p:nvSpPr>
          <p:cNvPr id="4" name="عنوان 1"/>
          <p:cNvSpPr txBox="1">
            <a:spLocks/>
          </p:cNvSpPr>
          <p:nvPr/>
        </p:nvSpPr>
        <p:spPr>
          <a:xfrm>
            <a:off x="7858148" y="214290"/>
            <a:ext cx="1071570"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345</a:t>
            </a:r>
            <a:endParaRPr lang="fa-IR" b="1" dirty="0">
              <a:solidFill>
                <a:schemeClr val="tx1"/>
              </a:solidFill>
            </a:endParaRPr>
          </a:p>
        </p:txBody>
      </p:sp>
      <p:sp>
        <p:nvSpPr>
          <p:cNvPr id="5" name="سهم إلى اليسار 4"/>
          <p:cNvSpPr/>
          <p:nvPr/>
        </p:nvSpPr>
        <p:spPr>
          <a:xfrm>
            <a:off x="7215206" y="1571612"/>
            <a:ext cx="1714512" cy="857256"/>
          </a:xfrm>
          <a:prstGeom prst="leftArrow">
            <a:avLst>
              <a:gd name="adj1" fmla="val 80476"/>
              <a:gd name="adj2" fmla="val 295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تعریف</a:t>
            </a:r>
            <a:endParaRPr lang="fa-IR" sz="3200" b="1" dirty="0"/>
          </a:p>
        </p:txBody>
      </p:sp>
      <p:sp>
        <p:nvSpPr>
          <p:cNvPr id="6" name="مستطيل مستدير الزوايا 5"/>
          <p:cNvSpPr/>
          <p:nvPr/>
        </p:nvSpPr>
        <p:spPr>
          <a:xfrm>
            <a:off x="357158" y="1571612"/>
            <a:ext cx="6715172" cy="8572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dirty="0" smtClean="0"/>
              <a:t>حمل فعل غیر بر صحت هنگام شک در صحت و فاسد آن</a:t>
            </a:r>
          </a:p>
        </p:txBody>
      </p:sp>
      <p:sp>
        <p:nvSpPr>
          <p:cNvPr id="17" name="سهم إلى اليسار 16"/>
          <p:cNvSpPr/>
          <p:nvPr/>
        </p:nvSpPr>
        <p:spPr>
          <a:xfrm>
            <a:off x="7215206" y="3857628"/>
            <a:ext cx="1714512" cy="1214446"/>
          </a:xfrm>
          <a:prstGeom prst="leftArrow">
            <a:avLst>
              <a:gd name="adj1" fmla="val 68742"/>
              <a:gd name="adj2" fmla="val 3934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t>ادله</a:t>
            </a:r>
            <a:endParaRPr lang="fa-IR" sz="3200" b="1" dirty="0"/>
          </a:p>
        </p:txBody>
      </p:sp>
      <p:sp>
        <p:nvSpPr>
          <p:cNvPr id="18" name="مستطيل مستدير الزوايا 17"/>
          <p:cNvSpPr/>
          <p:nvPr/>
        </p:nvSpPr>
        <p:spPr>
          <a:xfrm>
            <a:off x="4071934" y="2857496"/>
            <a:ext cx="2214578"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dirty="0" smtClean="0"/>
              <a:t>قرآن</a:t>
            </a:r>
          </a:p>
        </p:txBody>
      </p:sp>
      <p:sp>
        <p:nvSpPr>
          <p:cNvPr id="19" name="مستطيل مستدير الزوايا 18"/>
          <p:cNvSpPr/>
          <p:nvPr/>
        </p:nvSpPr>
        <p:spPr>
          <a:xfrm>
            <a:off x="4071934" y="3786190"/>
            <a:ext cx="2214578"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dirty="0" smtClean="0"/>
              <a:t>روایات</a:t>
            </a:r>
          </a:p>
        </p:txBody>
      </p:sp>
      <p:sp>
        <p:nvSpPr>
          <p:cNvPr id="20" name="مستطيل مستدير الزوايا 19"/>
          <p:cNvSpPr/>
          <p:nvPr/>
        </p:nvSpPr>
        <p:spPr>
          <a:xfrm>
            <a:off x="4071934" y="4786322"/>
            <a:ext cx="2214578"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dirty="0" smtClean="0"/>
              <a:t>اجماع</a:t>
            </a:r>
          </a:p>
        </p:txBody>
      </p:sp>
      <p:sp>
        <p:nvSpPr>
          <p:cNvPr id="21" name="مستطيل مستدير الزوايا 20"/>
          <p:cNvSpPr/>
          <p:nvPr/>
        </p:nvSpPr>
        <p:spPr>
          <a:xfrm>
            <a:off x="4071934" y="5715016"/>
            <a:ext cx="2214578"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dirty="0" smtClean="0"/>
              <a:t>عقل</a:t>
            </a:r>
          </a:p>
        </p:txBody>
      </p:sp>
      <p:cxnSp>
        <p:nvCxnSpPr>
          <p:cNvPr id="23" name="رابط مستقيم 22"/>
          <p:cNvCxnSpPr>
            <a:stCxn id="17" idx="1"/>
            <a:endCxn id="18" idx="3"/>
          </p:cNvCxnSpPr>
          <p:nvPr/>
        </p:nvCxnSpPr>
        <p:spPr>
          <a:xfrm rot="10800000">
            <a:off x="6286512" y="3214687"/>
            <a:ext cx="928694" cy="1250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17" idx="1"/>
            <a:endCxn id="19" idx="3"/>
          </p:cNvCxnSpPr>
          <p:nvPr/>
        </p:nvCxnSpPr>
        <p:spPr>
          <a:xfrm rot="10800000">
            <a:off x="6286512" y="4143381"/>
            <a:ext cx="928694"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17" idx="1"/>
            <a:endCxn id="20" idx="3"/>
          </p:cNvCxnSpPr>
          <p:nvPr/>
        </p:nvCxnSpPr>
        <p:spPr>
          <a:xfrm rot="10800000" flipV="1">
            <a:off x="6286512" y="4464850"/>
            <a:ext cx="928694" cy="678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17" idx="1"/>
            <a:endCxn id="21" idx="3"/>
          </p:cNvCxnSpPr>
          <p:nvPr/>
        </p:nvCxnSpPr>
        <p:spPr>
          <a:xfrm rot="10800000" flipV="1">
            <a:off x="6286512" y="4464850"/>
            <a:ext cx="928694" cy="160735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 calcmode="lin" valueType="num">
                                      <p:cBhvr additive="base">
                                        <p:cTn id="2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6">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bg/>
                                          </p:spTgt>
                                        </p:tgtEl>
                                        <p:attrNameLst>
                                          <p:attrName>style.visibility</p:attrName>
                                        </p:attrNameLst>
                                      </p:cBhvr>
                                      <p:to>
                                        <p:strVal val="visible"/>
                                      </p:to>
                                    </p:set>
                                    <p:animEffect transition="in" filter="fade">
                                      <p:cBhvr>
                                        <p:cTn id="33" dur="2000"/>
                                        <p:tgtEl>
                                          <p:spTgt spid="17">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fade">
                                      <p:cBhvr>
                                        <p:cTn id="36" dur="2000"/>
                                        <p:tgtEl>
                                          <p:spTgt spid="17">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down)">
                                      <p:cBhvr>
                                        <p:cTn id="41" dur="500"/>
                                        <p:tgtEl>
                                          <p:spTgt spid="2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down)">
                                      <p:cBhvr>
                                        <p:cTn id="57" dur="500"/>
                                        <p:tgtEl>
                                          <p:spTgt spid="27"/>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down)">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down)">
                                      <p:cBhvr>
                                        <p:cTn id="65" dur="500"/>
                                        <p:tgtEl>
                                          <p:spTgt spid="29"/>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down)">
                                      <p:cBhvr>
                                        <p:cTn id="6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6" grpId="0" build="allAtOnce" animBg="1"/>
      <p:bldP spid="17" grpId="0" build="allAtOnce" animBg="1"/>
      <p:bldP spid="18" grpId="0" animBg="1"/>
      <p:bldP spid="19" grpId="0" animBg="1"/>
      <p:bldP spid="20" grpId="0" animBg="1"/>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43</a:t>
            </a:fld>
            <a:endParaRPr lang="ar-SA"/>
          </a:p>
        </p:txBody>
      </p:sp>
      <p:sp>
        <p:nvSpPr>
          <p:cNvPr id="3" name="سهم إلى اليسار 2"/>
          <p:cNvSpPr/>
          <p:nvPr/>
        </p:nvSpPr>
        <p:spPr>
          <a:xfrm>
            <a:off x="7215206" y="1506679"/>
            <a:ext cx="1714512" cy="1273753"/>
          </a:xfrm>
          <a:prstGeom prst="leftArrow">
            <a:avLst>
              <a:gd name="adj1" fmla="val 84387"/>
              <a:gd name="adj2" fmla="val 2761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آیات قرآنی دال بر اصالت صحت</a:t>
            </a:r>
            <a:endParaRPr lang="fa-IR" sz="2000" b="1" dirty="0"/>
          </a:p>
        </p:txBody>
      </p:sp>
      <p:sp>
        <p:nvSpPr>
          <p:cNvPr id="4" name="مستطيل مستدير الزوايا 3"/>
          <p:cNvSpPr/>
          <p:nvPr/>
        </p:nvSpPr>
        <p:spPr>
          <a:xfrm>
            <a:off x="214282" y="232926"/>
            <a:ext cx="6643734" cy="636877"/>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وَ قُولُوا لِلنَّاسِ حُسْناً </a:t>
            </a:r>
            <a:endParaRPr lang="fa-IR" sz="2600" b="1" dirty="0" smtClean="0"/>
          </a:p>
        </p:txBody>
      </p:sp>
      <p:sp>
        <p:nvSpPr>
          <p:cNvPr id="5" name="مستطيل مستدير الزوايا 4"/>
          <p:cNvSpPr/>
          <p:nvPr/>
        </p:nvSpPr>
        <p:spPr>
          <a:xfrm>
            <a:off x="214282" y="1442991"/>
            <a:ext cx="6643734" cy="636877"/>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اجْتَنِبُوا كَثِيراً مِنَ الظَّنِّ إِنَّ بَعْضَ الظَّنِّ إِثْمٌ </a:t>
            </a:r>
            <a:endParaRPr lang="fa-IR" sz="2600" b="1" dirty="0" smtClean="0"/>
          </a:p>
        </p:txBody>
      </p:sp>
      <p:sp>
        <p:nvSpPr>
          <p:cNvPr id="6" name="مستطيل مستدير الزوايا 5"/>
          <p:cNvSpPr/>
          <p:nvPr/>
        </p:nvSpPr>
        <p:spPr>
          <a:xfrm>
            <a:off x="214282" y="2589369"/>
            <a:ext cx="6643734" cy="636877"/>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t>يَا أَيُّهَا الَّذِينَ آمَنُوا أَوْفُوا بِالْعُقُودِ </a:t>
            </a:r>
            <a:endParaRPr lang="fa-IR" sz="2600" b="1" dirty="0" smtClean="0"/>
          </a:p>
        </p:txBody>
      </p:sp>
      <p:sp>
        <p:nvSpPr>
          <p:cNvPr id="7" name="مستطيل مستدير الزوايا 6"/>
          <p:cNvSpPr/>
          <p:nvPr/>
        </p:nvSpPr>
        <p:spPr>
          <a:xfrm>
            <a:off x="214282" y="3863122"/>
            <a:ext cx="6643734" cy="636877"/>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300" b="1" dirty="0" smtClean="0"/>
              <a:t>لاَ تَأْكُلُوا أَمْوَالَكُمْ بَيْنَكُمْ بِالْبَاطِلِ إِلاَّ أَنْ تَكُونَ تِجَارَةً عَنْ تَرَاضٍ مِنْكُمْ </a:t>
            </a:r>
          </a:p>
        </p:txBody>
      </p:sp>
      <p:cxnSp>
        <p:nvCxnSpPr>
          <p:cNvPr id="8" name="رابط مستقيم 7"/>
          <p:cNvCxnSpPr>
            <a:stCxn id="3" idx="1"/>
            <a:endCxn id="4" idx="3"/>
          </p:cNvCxnSpPr>
          <p:nvPr/>
        </p:nvCxnSpPr>
        <p:spPr>
          <a:xfrm rot="10800000">
            <a:off x="6858016" y="551364"/>
            <a:ext cx="357190" cy="1592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a:stCxn id="3" idx="1"/>
            <a:endCxn id="5" idx="3"/>
          </p:cNvCxnSpPr>
          <p:nvPr/>
        </p:nvCxnSpPr>
        <p:spPr>
          <a:xfrm rot="10800000">
            <a:off x="6858016" y="1761430"/>
            <a:ext cx="357190" cy="3821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a:stCxn id="3" idx="1"/>
            <a:endCxn id="6" idx="3"/>
          </p:cNvCxnSpPr>
          <p:nvPr/>
        </p:nvCxnSpPr>
        <p:spPr>
          <a:xfrm rot="10800000" flipV="1">
            <a:off x="6858016" y="2143556"/>
            <a:ext cx="357190" cy="764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3" idx="1"/>
            <a:endCxn id="7" idx="3"/>
          </p:cNvCxnSpPr>
          <p:nvPr/>
        </p:nvCxnSpPr>
        <p:spPr>
          <a:xfrm rot="10800000" flipV="1">
            <a:off x="6858016" y="2143556"/>
            <a:ext cx="357190" cy="203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a:endCxn id="45" idx="3"/>
          </p:cNvCxnSpPr>
          <p:nvPr/>
        </p:nvCxnSpPr>
        <p:spPr>
          <a:xfrm rot="10800000" flipV="1">
            <a:off x="4929190" y="869802"/>
            <a:ext cx="357190" cy="278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مربع نص 44"/>
          <p:cNvSpPr txBox="1"/>
          <p:nvPr/>
        </p:nvSpPr>
        <p:spPr>
          <a:xfrm>
            <a:off x="1071538" y="997178"/>
            <a:ext cx="3857652" cy="301824"/>
          </a:xfrm>
          <a:prstGeom prst="rect">
            <a:avLst/>
          </a:prstGeom>
          <a:noFill/>
        </p:spPr>
        <p:txBody>
          <a:bodyPr wrap="square" rtlCol="1">
            <a:spAutoFit/>
          </a:bodyPr>
          <a:lstStyle/>
          <a:p>
            <a:r>
              <a:rPr lang="fa-IR" sz="1600" b="1" dirty="0" smtClean="0">
                <a:solidFill>
                  <a:srgbClr val="FF0000"/>
                </a:solidFill>
              </a:rPr>
              <a:t>مبنی بر این که قول را به معنی ظن اعتقاد بگیریم</a:t>
            </a:r>
            <a:endParaRPr lang="fa-IR" sz="1600" b="1" dirty="0">
              <a:solidFill>
                <a:srgbClr val="FF0000"/>
              </a:solidFill>
            </a:endParaRPr>
          </a:p>
        </p:txBody>
      </p:sp>
      <p:cxnSp>
        <p:nvCxnSpPr>
          <p:cNvPr id="48" name="رابط كسهم مستقيم 47"/>
          <p:cNvCxnSpPr>
            <a:endCxn id="49" idx="3"/>
          </p:cNvCxnSpPr>
          <p:nvPr/>
        </p:nvCxnSpPr>
        <p:spPr>
          <a:xfrm rot="10800000" flipV="1">
            <a:off x="5000628" y="2079867"/>
            <a:ext cx="357190" cy="278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مربع نص 48"/>
          <p:cNvSpPr txBox="1"/>
          <p:nvPr/>
        </p:nvSpPr>
        <p:spPr>
          <a:xfrm>
            <a:off x="1142976" y="2207243"/>
            <a:ext cx="3857652" cy="301824"/>
          </a:xfrm>
          <a:prstGeom prst="rect">
            <a:avLst/>
          </a:prstGeom>
          <a:noFill/>
        </p:spPr>
        <p:txBody>
          <a:bodyPr wrap="square" rtlCol="1">
            <a:spAutoFit/>
          </a:bodyPr>
          <a:lstStyle/>
          <a:p>
            <a:r>
              <a:rPr lang="fa-IR" sz="1600" b="1" dirty="0" smtClean="0">
                <a:solidFill>
                  <a:srgbClr val="FF0000"/>
                </a:solidFill>
              </a:rPr>
              <a:t>که قطعا شامل ظن بد می باشد</a:t>
            </a:r>
            <a:endParaRPr lang="fa-IR" sz="1600" b="1" dirty="0">
              <a:solidFill>
                <a:srgbClr val="FF0000"/>
              </a:solidFill>
            </a:endParaRPr>
          </a:p>
        </p:txBody>
      </p:sp>
      <p:cxnSp>
        <p:nvCxnSpPr>
          <p:cNvPr id="50" name="رابط كسهم مستقيم 49"/>
          <p:cNvCxnSpPr>
            <a:endCxn id="51" idx="3"/>
          </p:cNvCxnSpPr>
          <p:nvPr/>
        </p:nvCxnSpPr>
        <p:spPr>
          <a:xfrm rot="10800000" flipV="1">
            <a:off x="5214942" y="3226245"/>
            <a:ext cx="357190" cy="278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مربع نص 50"/>
          <p:cNvSpPr txBox="1"/>
          <p:nvPr/>
        </p:nvSpPr>
        <p:spPr>
          <a:xfrm>
            <a:off x="1357290" y="3353621"/>
            <a:ext cx="3857652" cy="301824"/>
          </a:xfrm>
          <a:prstGeom prst="rect">
            <a:avLst/>
          </a:prstGeom>
          <a:noFill/>
        </p:spPr>
        <p:txBody>
          <a:bodyPr wrap="square" rtlCol="1">
            <a:spAutoFit/>
          </a:bodyPr>
          <a:lstStyle/>
          <a:p>
            <a:r>
              <a:rPr lang="fa-IR" sz="1600" b="1" dirty="0" smtClean="0">
                <a:solidFill>
                  <a:srgbClr val="FF0000"/>
                </a:solidFill>
              </a:rPr>
              <a:t>بنا بر عموم عقود نسبت به مشکوک الصحه</a:t>
            </a:r>
            <a:endParaRPr lang="fa-IR" sz="1600" b="1" dirty="0">
              <a:solidFill>
                <a:srgbClr val="FF0000"/>
              </a:solidFill>
            </a:endParaRPr>
          </a:p>
        </p:txBody>
      </p:sp>
      <p:cxnSp>
        <p:nvCxnSpPr>
          <p:cNvPr id="52" name="رابط كسهم مستقيم 51"/>
          <p:cNvCxnSpPr>
            <a:endCxn id="53" idx="3"/>
          </p:cNvCxnSpPr>
          <p:nvPr/>
        </p:nvCxnSpPr>
        <p:spPr>
          <a:xfrm rot="10800000" flipV="1">
            <a:off x="5143504" y="4499998"/>
            <a:ext cx="357190" cy="278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مربع نص 52"/>
          <p:cNvSpPr txBox="1"/>
          <p:nvPr/>
        </p:nvSpPr>
        <p:spPr>
          <a:xfrm>
            <a:off x="1285852" y="4627374"/>
            <a:ext cx="3857652" cy="301824"/>
          </a:xfrm>
          <a:prstGeom prst="rect">
            <a:avLst/>
          </a:prstGeom>
          <a:noFill/>
        </p:spPr>
        <p:txBody>
          <a:bodyPr wrap="square" rtlCol="1">
            <a:spAutoFit/>
          </a:bodyPr>
          <a:lstStyle/>
          <a:p>
            <a:r>
              <a:rPr lang="fa-IR" sz="1600" b="1" dirty="0" smtClean="0">
                <a:solidFill>
                  <a:srgbClr val="FF0000"/>
                </a:solidFill>
              </a:rPr>
              <a:t>بنا بر اطلاق تجارت تراضی نسبت به مشکوک الصحه</a:t>
            </a:r>
            <a:endParaRPr lang="fa-IR" sz="1600" b="1" dirty="0">
              <a:solidFill>
                <a:srgbClr val="FF0000"/>
              </a:solidFill>
            </a:endParaRPr>
          </a:p>
        </p:txBody>
      </p:sp>
      <p:sp>
        <p:nvSpPr>
          <p:cNvPr id="57" name="سهم إلى اليسار 56"/>
          <p:cNvSpPr/>
          <p:nvPr/>
        </p:nvSpPr>
        <p:spPr>
          <a:xfrm>
            <a:off x="7215206" y="5143512"/>
            <a:ext cx="1714512" cy="1273753"/>
          </a:xfrm>
          <a:prstGeom prst="leftArrow">
            <a:avLst>
              <a:gd name="adj1" fmla="val 84387"/>
              <a:gd name="adj2" fmla="val 2761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رد استدلال به آیات فوق</a:t>
            </a:r>
            <a:endParaRPr lang="fa-IR" sz="2000" b="1" dirty="0"/>
          </a:p>
        </p:txBody>
      </p:sp>
      <p:sp>
        <p:nvSpPr>
          <p:cNvPr id="58" name="مستطيل مستدير الزوايا 57"/>
          <p:cNvSpPr/>
          <p:nvPr/>
        </p:nvSpPr>
        <p:spPr>
          <a:xfrm>
            <a:off x="285720" y="5286388"/>
            <a:ext cx="678661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در اولی و دومی اساسا با حکم وضعی (صحت و فساد) ربطی ندارد </a:t>
            </a:r>
          </a:p>
          <a:p>
            <a:pPr algn="ctr"/>
            <a:r>
              <a:rPr lang="fa-IR" b="1" dirty="0" smtClean="0"/>
              <a:t>در سومی و چهارمی باید گفت تمسک به عام و مطلق در شبهه مصداقیه جایز نیست.</a:t>
            </a:r>
            <a:endParaRPr lang="fa-IR" b="1" dirty="0"/>
          </a:p>
        </p:txBody>
      </p:sp>
      <p:sp>
        <p:nvSpPr>
          <p:cNvPr id="59" name="عنوان 1"/>
          <p:cNvSpPr txBox="1">
            <a:spLocks/>
          </p:cNvSpPr>
          <p:nvPr/>
        </p:nvSpPr>
        <p:spPr>
          <a:xfrm>
            <a:off x="7858148" y="214290"/>
            <a:ext cx="1071570" cy="571504"/>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345 و 346</a:t>
            </a:r>
            <a:endParaRPr lang="fa-I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down)">
                                      <p:cBhvr>
                                        <p:cTn id="39" dur="500"/>
                                        <p:tgtEl>
                                          <p:spTgt spid="4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down)">
                                      <p:cBhvr>
                                        <p:cTn id="42" dur="500"/>
                                        <p:tgtEl>
                                          <p:spTgt spid="4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2000"/>
                                        <p:tgtEl>
                                          <p:spTgt spid="4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2000"/>
                                        <p:tgtEl>
                                          <p:spTgt spid="4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2000"/>
                                        <p:tgtEl>
                                          <p:spTgt spid="5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2000"/>
                                        <p:tgtEl>
                                          <p:spTgt spid="5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fade">
                                      <p:cBhvr>
                                        <p:cTn id="63" dur="2000"/>
                                        <p:tgtEl>
                                          <p:spTgt spid="5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2000"/>
                                        <p:tgtEl>
                                          <p:spTgt spid="5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57">
                                            <p:bg/>
                                          </p:spTgt>
                                        </p:tgtEl>
                                        <p:attrNameLst>
                                          <p:attrName>style.visibility</p:attrName>
                                        </p:attrNameLst>
                                      </p:cBhvr>
                                      <p:to>
                                        <p:strVal val="visible"/>
                                      </p:to>
                                    </p:set>
                                    <p:animEffect transition="in" filter="wipe(down)">
                                      <p:cBhvr>
                                        <p:cTn id="71" dur="500"/>
                                        <p:tgtEl>
                                          <p:spTgt spid="57">
                                            <p:bg/>
                                          </p:spTgt>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57">
                                            <p:txEl>
                                              <p:pRg st="0" end="0"/>
                                            </p:txEl>
                                          </p:spTgt>
                                        </p:tgtEl>
                                        <p:attrNameLst>
                                          <p:attrName>style.visibility</p:attrName>
                                        </p:attrNameLst>
                                      </p:cBhvr>
                                      <p:to>
                                        <p:strVal val="visible"/>
                                      </p:to>
                                    </p:set>
                                    <p:animEffect transition="in" filter="wipe(down)">
                                      <p:cBhvr>
                                        <p:cTn id="74" dur="500"/>
                                        <p:tgtEl>
                                          <p:spTgt spid="57">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58">
                                            <p:bg/>
                                          </p:spTgt>
                                        </p:tgtEl>
                                        <p:attrNameLst>
                                          <p:attrName>style.visibility</p:attrName>
                                        </p:attrNameLst>
                                      </p:cBhvr>
                                      <p:to>
                                        <p:strVal val="visible"/>
                                      </p:to>
                                    </p:set>
                                    <p:animEffect transition="in" filter="wipe(down)">
                                      <p:cBhvr>
                                        <p:cTn id="79" dur="500"/>
                                        <p:tgtEl>
                                          <p:spTgt spid="58">
                                            <p:bg/>
                                          </p:spTgt>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58">
                                            <p:txEl>
                                              <p:pRg st="0" end="0"/>
                                            </p:txEl>
                                          </p:spTgt>
                                        </p:tgtEl>
                                        <p:attrNameLst>
                                          <p:attrName>style.visibility</p:attrName>
                                        </p:attrNameLst>
                                      </p:cBhvr>
                                      <p:to>
                                        <p:strVal val="visible"/>
                                      </p:to>
                                    </p:set>
                                    <p:animEffect transition="in" filter="wipe(down)">
                                      <p:cBhvr>
                                        <p:cTn id="82" dur="500"/>
                                        <p:tgtEl>
                                          <p:spTgt spid="58">
                                            <p:txEl>
                                              <p:pRg st="0" end="0"/>
                                            </p:txEl>
                                          </p:spTgt>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58">
                                            <p:txEl>
                                              <p:pRg st="1" end="1"/>
                                            </p:txEl>
                                          </p:spTgt>
                                        </p:tgtEl>
                                        <p:attrNameLst>
                                          <p:attrName>style.visibility</p:attrName>
                                        </p:attrNameLst>
                                      </p:cBhvr>
                                      <p:to>
                                        <p:strVal val="visible"/>
                                      </p:to>
                                    </p:set>
                                    <p:animEffect transition="in" filter="wipe(down)">
                                      <p:cBhvr>
                                        <p:cTn id="85" dur="500"/>
                                        <p:tgtEl>
                                          <p:spTgt spid="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45" grpId="0"/>
      <p:bldP spid="49" grpId="0"/>
      <p:bldP spid="51" grpId="0"/>
      <p:bldP spid="53" grpId="0"/>
      <p:bldP spid="57" grpId="0" build="allAtOnce" animBg="1"/>
      <p:bldP spid="58" grpId="0" build="allAtOnce"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44</a:t>
            </a:fld>
            <a:endParaRPr lang="ar-SA"/>
          </a:p>
        </p:txBody>
      </p:sp>
      <p:sp>
        <p:nvSpPr>
          <p:cNvPr id="3" name="سهم إلى اليسار 2"/>
          <p:cNvSpPr/>
          <p:nvPr/>
        </p:nvSpPr>
        <p:spPr>
          <a:xfrm>
            <a:off x="7215206" y="1506679"/>
            <a:ext cx="1714512" cy="1273753"/>
          </a:xfrm>
          <a:prstGeom prst="leftArrow">
            <a:avLst>
              <a:gd name="adj1" fmla="val 84387"/>
              <a:gd name="adj2" fmla="val 2761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روایات دال بر اصالت صحت</a:t>
            </a:r>
            <a:endParaRPr lang="fa-IR" sz="2000" b="1" dirty="0"/>
          </a:p>
        </p:txBody>
      </p:sp>
      <p:sp>
        <p:nvSpPr>
          <p:cNvPr id="4" name="مستطيل مستدير الزوايا 3"/>
          <p:cNvSpPr/>
          <p:nvPr/>
        </p:nvSpPr>
        <p:spPr>
          <a:xfrm>
            <a:off x="214282" y="142852"/>
            <a:ext cx="6643734" cy="92869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امیرمومنان: </a:t>
            </a:r>
            <a:r>
              <a:rPr lang="fa-IR" b="1" dirty="0" smtClean="0"/>
              <a:t>ضَعْ أَمْرَ أَخِيكَ عَلَى أَحْسَنِهِ حَتَّى يَأْتِيَكَ مَا یقلبک عنه؛ وَ لَا تَظُنَّنَّ بِكَلِمَةٍ خَرَجَتْ مِنْ أَخِيكَ سُوءاً وَ أَنْتَ تَجِدُ لَهَا فِي الْخَيْرِ مَحْمِلًا‌</a:t>
            </a:r>
          </a:p>
        </p:txBody>
      </p:sp>
      <p:sp>
        <p:nvSpPr>
          <p:cNvPr id="5" name="مستطيل مستدير الزوايا 4"/>
          <p:cNvSpPr/>
          <p:nvPr/>
        </p:nvSpPr>
        <p:spPr>
          <a:xfrm>
            <a:off x="214282" y="1285860"/>
            <a:ext cx="6643734" cy="85725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امام صادق: </a:t>
            </a:r>
            <a:r>
              <a:rPr lang="fa-IR" b="1" dirty="0" smtClean="0"/>
              <a:t>يَا مُحَمَّدُ! كَذِّبْ سَمْعَكَ وَ بَصَرَكَ عَنْ أَخِيكَ؛ فَإِنْ شَهِدَ عِنْدَكَ خَمْسُونَ قَسَامَةً وَ قَالَ لَكَ قَوْلًا فَصَدِّقْهُ وَ كَذِّبْهُمْ</a:t>
            </a:r>
          </a:p>
        </p:txBody>
      </p:sp>
      <p:sp>
        <p:nvSpPr>
          <p:cNvPr id="6" name="مستطيل مستدير الزوايا 5"/>
          <p:cNvSpPr/>
          <p:nvPr/>
        </p:nvSpPr>
        <p:spPr>
          <a:xfrm>
            <a:off x="214282" y="2357431"/>
            <a:ext cx="6643734" cy="185738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روایات تخطئه اتهام برادر مومن:</a:t>
            </a:r>
          </a:p>
          <a:p>
            <a:pPr algn="justLow"/>
            <a:r>
              <a:rPr lang="fa-IR" sz="2000" b="1" dirty="0" smtClean="0">
                <a:solidFill>
                  <a:srgbClr val="FFFF00"/>
                </a:solidFill>
              </a:rPr>
              <a:t> </a:t>
            </a:r>
            <a:r>
              <a:rPr lang="fa-IR" sz="2000" b="1" dirty="0" smtClean="0"/>
              <a:t>ان المؤمن لا يتهم أخاه </a:t>
            </a:r>
          </a:p>
          <a:p>
            <a:pPr algn="justLow"/>
            <a:r>
              <a:rPr lang="fa-IR" sz="2000" b="1" dirty="0" smtClean="0"/>
              <a:t>انه إذا اتهم أخاه انماث الإيمان في قلبه كما ینماث الملح في الماء</a:t>
            </a:r>
          </a:p>
          <a:p>
            <a:pPr algn="justLow"/>
            <a:r>
              <a:rPr lang="fa-IR" sz="2000" b="1" dirty="0" smtClean="0"/>
              <a:t> ان من اتهم أخاه فلا حرمة بينهما</a:t>
            </a:r>
          </a:p>
          <a:p>
            <a:pPr algn="justLow"/>
            <a:r>
              <a:rPr lang="fa-IR" sz="2000" b="1" dirty="0" smtClean="0"/>
              <a:t> ان من اتهم أخاه فهو ملعون ملعون </a:t>
            </a:r>
          </a:p>
        </p:txBody>
      </p:sp>
      <p:cxnSp>
        <p:nvCxnSpPr>
          <p:cNvPr id="8" name="رابط مستقيم 7"/>
          <p:cNvCxnSpPr>
            <a:stCxn id="3" idx="1"/>
            <a:endCxn id="4" idx="3"/>
          </p:cNvCxnSpPr>
          <p:nvPr/>
        </p:nvCxnSpPr>
        <p:spPr>
          <a:xfrm rot="10800000">
            <a:off x="6858016" y="607200"/>
            <a:ext cx="357190" cy="1536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a:stCxn id="3" idx="1"/>
            <a:endCxn id="5" idx="3"/>
          </p:cNvCxnSpPr>
          <p:nvPr/>
        </p:nvCxnSpPr>
        <p:spPr>
          <a:xfrm rot="10800000">
            <a:off x="6858016" y="1714488"/>
            <a:ext cx="357190" cy="429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a:stCxn id="3" idx="1"/>
            <a:endCxn id="6" idx="3"/>
          </p:cNvCxnSpPr>
          <p:nvPr/>
        </p:nvCxnSpPr>
        <p:spPr>
          <a:xfrm rot="10800000" flipV="1">
            <a:off x="6858016" y="2143555"/>
            <a:ext cx="357190" cy="1142569"/>
          </a:xfrm>
          <a:prstGeom prst="line">
            <a:avLst/>
          </a:prstGeom>
        </p:spPr>
        <p:style>
          <a:lnRef idx="1">
            <a:schemeClr val="accent1"/>
          </a:lnRef>
          <a:fillRef idx="0">
            <a:schemeClr val="accent1"/>
          </a:fillRef>
          <a:effectRef idx="0">
            <a:schemeClr val="accent1"/>
          </a:effectRef>
          <a:fontRef idx="minor">
            <a:schemeClr val="tx1"/>
          </a:fontRef>
        </p:style>
      </p:cxnSp>
      <p:sp>
        <p:nvSpPr>
          <p:cNvPr id="20" name="عنوان 1"/>
          <p:cNvSpPr txBox="1">
            <a:spLocks/>
          </p:cNvSpPr>
          <p:nvPr/>
        </p:nvSpPr>
        <p:spPr>
          <a:xfrm>
            <a:off x="7858148" y="214290"/>
            <a:ext cx="1071570" cy="571504"/>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346 و 347</a:t>
            </a:r>
            <a:endParaRPr lang="fa-IR" b="1" dirty="0">
              <a:solidFill>
                <a:schemeClr val="tx1"/>
              </a:solidFill>
            </a:endParaRPr>
          </a:p>
        </p:txBody>
      </p:sp>
      <p:sp>
        <p:nvSpPr>
          <p:cNvPr id="28" name="سهم إلى اليسار 27"/>
          <p:cNvSpPr/>
          <p:nvPr/>
        </p:nvSpPr>
        <p:spPr>
          <a:xfrm>
            <a:off x="7215206" y="4727015"/>
            <a:ext cx="1714512" cy="1273753"/>
          </a:xfrm>
          <a:prstGeom prst="leftArrow">
            <a:avLst>
              <a:gd name="adj1" fmla="val 84387"/>
              <a:gd name="adj2" fmla="val 2761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رد استدلال به روایات فوق</a:t>
            </a:r>
            <a:endParaRPr lang="fa-IR" sz="2000" b="1" dirty="0"/>
          </a:p>
        </p:txBody>
      </p:sp>
      <p:sp>
        <p:nvSpPr>
          <p:cNvPr id="29" name="مستطيل مستدير الزوايا 28"/>
          <p:cNvSpPr/>
          <p:nvPr/>
        </p:nvSpPr>
        <p:spPr>
          <a:xfrm>
            <a:off x="285720" y="4429132"/>
            <a:ext cx="6858048" cy="1928826"/>
          </a:xfrm>
          <a:prstGeom prst="roundRect">
            <a:avLst>
              <a:gd name="adj" fmla="val 866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حمل کار مومن بر نیکویی و دوری وی از زشتی ربطی به حکم وضعی کار او (صحت و فساد و بطلان و ... ) ندارد</a:t>
            </a:r>
            <a:r>
              <a:rPr lang="fa-IR" b="1" dirty="0" smtClean="0"/>
              <a:t>. حکم به بطلان معامله مومن سوء ظن به او به شمار نمی رود!</a:t>
            </a:r>
          </a:p>
          <a:p>
            <a:pPr algn="ctr"/>
            <a:r>
              <a:rPr lang="fa-IR" sz="1600" b="1" i="1" dirty="0" smtClean="0"/>
              <a:t>ضمن این که در صورتهای دیگر نیز اشکال پیش می آید:</a:t>
            </a:r>
          </a:p>
          <a:p>
            <a:pPr algn="justLow"/>
            <a:r>
              <a:rPr lang="fa-IR" b="1" dirty="0" smtClean="0"/>
              <a:t>1- طرف مقابل مومن نباشد (مثلا سنی باشد)</a:t>
            </a:r>
          </a:p>
          <a:p>
            <a:pPr algn="justLow"/>
            <a:r>
              <a:rPr lang="fa-IR" b="1" dirty="0" smtClean="0"/>
              <a:t>2- اعتقاد او نسبت به حکم وضعی یک کاری با اعتقاد طرف مقابل متفاوت باشد</a:t>
            </a:r>
            <a:r>
              <a:rPr lang="fa-IR" sz="1600" b="1" dirty="0" smtClean="0"/>
              <a:t>. (مثلا فاعل یک معامله اجرای آن به زبان غیر عربی را صحیح بداند و ما آن را صحیح ندانیم)</a:t>
            </a:r>
            <a:endParaRPr lang="fa-I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8">
                                            <p:bg/>
                                          </p:spTgt>
                                        </p:tgtEl>
                                        <p:attrNameLst>
                                          <p:attrName>style.visibility</p:attrName>
                                        </p:attrNameLst>
                                      </p:cBhvr>
                                      <p:to>
                                        <p:strVal val="visible"/>
                                      </p:to>
                                    </p:set>
                                    <p:animEffect transition="in" filter="fade">
                                      <p:cBhvr>
                                        <p:cTn id="39" dur="2000"/>
                                        <p:tgtEl>
                                          <p:spTgt spid="28">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8">
                                            <p:txEl>
                                              <p:pRg st="0" end="0"/>
                                            </p:txEl>
                                          </p:spTgt>
                                        </p:tgtEl>
                                        <p:attrNameLst>
                                          <p:attrName>style.visibility</p:attrName>
                                        </p:attrNameLst>
                                      </p:cBhvr>
                                      <p:to>
                                        <p:strVal val="visible"/>
                                      </p:to>
                                    </p:set>
                                    <p:animEffect transition="in" filter="fade">
                                      <p:cBhvr>
                                        <p:cTn id="42" dur="2000"/>
                                        <p:tgtEl>
                                          <p:spTgt spid="2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9">
                                            <p:bg/>
                                          </p:spTgt>
                                        </p:tgtEl>
                                        <p:attrNameLst>
                                          <p:attrName>style.visibility</p:attrName>
                                        </p:attrNameLst>
                                      </p:cBhvr>
                                      <p:to>
                                        <p:strVal val="visible"/>
                                      </p:to>
                                    </p:set>
                                    <p:anim calcmode="lin" valueType="num">
                                      <p:cBhvr additive="base">
                                        <p:cTn id="47" dur="500" fill="hold"/>
                                        <p:tgtEl>
                                          <p:spTgt spid="29">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29">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9">
                                            <p:txEl>
                                              <p:pRg st="0" end="0"/>
                                            </p:txEl>
                                          </p:spTgt>
                                        </p:tgtEl>
                                        <p:attrNameLst>
                                          <p:attrName>style.visibility</p:attrName>
                                        </p:attrNameLst>
                                      </p:cBhvr>
                                      <p:to>
                                        <p:strVal val="visible"/>
                                      </p:to>
                                    </p:set>
                                    <p:anim calcmode="lin" valueType="num">
                                      <p:cBhvr additive="base">
                                        <p:cTn id="5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9">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9">
                                            <p:txEl>
                                              <p:pRg st="1" end="1"/>
                                            </p:txEl>
                                          </p:spTgt>
                                        </p:tgtEl>
                                        <p:attrNameLst>
                                          <p:attrName>style.visibility</p:attrName>
                                        </p:attrNameLst>
                                      </p:cBhvr>
                                      <p:to>
                                        <p:strVal val="visible"/>
                                      </p:to>
                                    </p:set>
                                    <p:anim calcmode="lin" valueType="num">
                                      <p:cBhvr additive="base">
                                        <p:cTn id="55" dur="500" fill="hold"/>
                                        <p:tgtEl>
                                          <p:spTgt spid="29">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9">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xEl>
                                              <p:pRg st="2" end="2"/>
                                            </p:txEl>
                                          </p:spTgt>
                                        </p:tgtEl>
                                        <p:attrNameLst>
                                          <p:attrName>style.visibility</p:attrName>
                                        </p:attrNameLst>
                                      </p:cBhvr>
                                      <p:to>
                                        <p:strVal val="visible"/>
                                      </p:to>
                                    </p:set>
                                    <p:anim calcmode="lin" valueType="num">
                                      <p:cBhvr additive="base">
                                        <p:cTn id="59" dur="500" fill="hold"/>
                                        <p:tgtEl>
                                          <p:spTgt spid="29">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9">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9">
                                            <p:txEl>
                                              <p:pRg st="3" end="3"/>
                                            </p:txEl>
                                          </p:spTgt>
                                        </p:tgtEl>
                                        <p:attrNameLst>
                                          <p:attrName>style.visibility</p:attrName>
                                        </p:attrNameLst>
                                      </p:cBhvr>
                                      <p:to>
                                        <p:strVal val="visible"/>
                                      </p:to>
                                    </p:set>
                                    <p:anim calcmode="lin" valueType="num">
                                      <p:cBhvr additive="base">
                                        <p:cTn id="63" dur="500" fill="hold"/>
                                        <p:tgtEl>
                                          <p:spTgt spid="29">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6" grpId="0" animBg="1"/>
      <p:bldP spid="28" grpId="0" build="allAtOnce" animBg="1"/>
      <p:bldP spid="29" grpId="0" build="allAtOnce"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45</a:t>
            </a:fld>
            <a:endParaRPr lang="ar-SA"/>
          </a:p>
        </p:txBody>
      </p:sp>
      <p:sp>
        <p:nvSpPr>
          <p:cNvPr id="3" name="عنوان 1"/>
          <p:cNvSpPr txBox="1">
            <a:spLocks/>
          </p:cNvSpPr>
          <p:nvPr/>
        </p:nvSpPr>
        <p:spPr>
          <a:xfrm>
            <a:off x="7429520" y="214290"/>
            <a:ext cx="1500198" cy="928694"/>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ادامه بررسی استدلال به روایات ص  348</a:t>
            </a:r>
            <a:endParaRPr lang="fa-IR" sz="1600" b="1" dirty="0">
              <a:solidFill>
                <a:schemeClr val="tx1"/>
              </a:solidFill>
            </a:endParaRPr>
          </a:p>
        </p:txBody>
      </p:sp>
      <p:sp>
        <p:nvSpPr>
          <p:cNvPr id="4" name="سهم إلى اليسار 3"/>
          <p:cNvSpPr/>
          <p:nvPr/>
        </p:nvSpPr>
        <p:spPr>
          <a:xfrm>
            <a:off x="2285984" y="214290"/>
            <a:ext cx="4935716" cy="104516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i="1" dirty="0" smtClean="0">
                <a:solidFill>
                  <a:schemeClr val="bg1"/>
                </a:solidFill>
              </a:rPr>
              <a:t>پیشتر گفته شد:</a:t>
            </a:r>
          </a:p>
          <a:p>
            <a:pPr algn="justLow"/>
            <a:r>
              <a:rPr lang="fa-IR" b="1" dirty="0" smtClean="0">
                <a:solidFill>
                  <a:srgbClr val="FFFF00"/>
                </a:solidFill>
              </a:rPr>
              <a:t>حَسَن</a:t>
            </a:r>
            <a:r>
              <a:rPr lang="fa-IR" b="1" dirty="0" smtClean="0">
                <a:solidFill>
                  <a:schemeClr val="bg1"/>
                </a:solidFill>
              </a:rPr>
              <a:t> بودن معامله ملازم با </a:t>
            </a:r>
            <a:r>
              <a:rPr lang="fa-IR" b="1" dirty="0" smtClean="0">
                <a:solidFill>
                  <a:srgbClr val="FFFF00"/>
                </a:solidFill>
              </a:rPr>
              <a:t>ترتیب آثار </a:t>
            </a:r>
            <a:r>
              <a:rPr lang="fa-IR" b="1" dirty="0" smtClean="0">
                <a:solidFill>
                  <a:schemeClr val="bg1"/>
                </a:solidFill>
              </a:rPr>
              <a:t>نیست</a:t>
            </a:r>
          </a:p>
          <a:p>
            <a:pPr algn="justLow"/>
            <a:r>
              <a:rPr lang="fa-IR" b="1" dirty="0" smtClean="0">
                <a:solidFill>
                  <a:schemeClr val="bg1"/>
                </a:solidFill>
              </a:rPr>
              <a:t>و </a:t>
            </a:r>
            <a:r>
              <a:rPr lang="fa-IR" b="1" dirty="0" smtClean="0">
                <a:solidFill>
                  <a:srgbClr val="FFFF00"/>
                </a:solidFill>
              </a:rPr>
              <a:t>قبیح</a:t>
            </a:r>
            <a:r>
              <a:rPr lang="fa-IR" b="1" dirty="0" smtClean="0">
                <a:solidFill>
                  <a:schemeClr val="bg1"/>
                </a:solidFill>
              </a:rPr>
              <a:t> بودن معامله ملازم با </a:t>
            </a:r>
            <a:r>
              <a:rPr lang="fa-IR" b="1" dirty="0" smtClean="0">
                <a:solidFill>
                  <a:srgbClr val="FFFF00"/>
                </a:solidFill>
              </a:rPr>
              <a:t>عدم ترتیب آثار </a:t>
            </a:r>
            <a:r>
              <a:rPr lang="fa-IR" b="1" dirty="0" smtClean="0">
                <a:solidFill>
                  <a:schemeClr val="bg1"/>
                </a:solidFill>
              </a:rPr>
              <a:t>نیست.</a:t>
            </a:r>
          </a:p>
        </p:txBody>
      </p:sp>
      <p:sp>
        <p:nvSpPr>
          <p:cNvPr id="5" name="سهم إلى اليسار 4"/>
          <p:cNvSpPr/>
          <p:nvPr/>
        </p:nvSpPr>
        <p:spPr>
          <a:xfrm>
            <a:off x="2368246" y="2006002"/>
            <a:ext cx="4853454" cy="1269129"/>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i="1" dirty="0" smtClean="0">
                <a:solidFill>
                  <a:schemeClr val="bg1"/>
                </a:solidFill>
              </a:rPr>
              <a:t>اگر فرض شود:</a:t>
            </a:r>
          </a:p>
          <a:p>
            <a:pPr algn="justLow"/>
            <a:r>
              <a:rPr lang="fa-IR" b="1" dirty="0" smtClean="0">
                <a:solidFill>
                  <a:srgbClr val="FFFF00"/>
                </a:solidFill>
              </a:rPr>
              <a:t>حَسَن</a:t>
            </a:r>
            <a:r>
              <a:rPr lang="fa-IR" b="1" dirty="0" smtClean="0">
                <a:solidFill>
                  <a:schemeClr val="bg1"/>
                </a:solidFill>
              </a:rPr>
              <a:t> بودن معامله ملازم با </a:t>
            </a:r>
            <a:r>
              <a:rPr lang="fa-IR" b="1" dirty="0" smtClean="0">
                <a:solidFill>
                  <a:srgbClr val="FFFF00"/>
                </a:solidFill>
              </a:rPr>
              <a:t>ترتیب آثار </a:t>
            </a:r>
            <a:r>
              <a:rPr lang="fa-IR" b="1" dirty="0" smtClean="0">
                <a:solidFill>
                  <a:schemeClr val="bg1"/>
                </a:solidFill>
              </a:rPr>
              <a:t>است</a:t>
            </a:r>
          </a:p>
          <a:p>
            <a:pPr algn="justLow"/>
            <a:r>
              <a:rPr lang="fa-IR" b="1" dirty="0" smtClean="0">
                <a:solidFill>
                  <a:schemeClr val="bg1"/>
                </a:solidFill>
              </a:rPr>
              <a:t>و </a:t>
            </a:r>
            <a:r>
              <a:rPr lang="fa-IR" b="1" dirty="0" smtClean="0">
                <a:solidFill>
                  <a:srgbClr val="FFFF00"/>
                </a:solidFill>
              </a:rPr>
              <a:t>قبیح</a:t>
            </a:r>
            <a:r>
              <a:rPr lang="fa-IR" b="1" dirty="0" smtClean="0">
                <a:solidFill>
                  <a:schemeClr val="bg1"/>
                </a:solidFill>
              </a:rPr>
              <a:t> بودن معامله ملازم با </a:t>
            </a:r>
            <a:r>
              <a:rPr lang="fa-IR" b="1" dirty="0" smtClean="0">
                <a:solidFill>
                  <a:srgbClr val="FFFF00"/>
                </a:solidFill>
              </a:rPr>
              <a:t>عدم ترتیب آثار </a:t>
            </a:r>
            <a:r>
              <a:rPr lang="fa-IR" b="1" dirty="0" smtClean="0">
                <a:solidFill>
                  <a:schemeClr val="bg1"/>
                </a:solidFill>
              </a:rPr>
              <a:t>است.</a:t>
            </a:r>
          </a:p>
          <a:p>
            <a:pPr algn="justLow"/>
            <a:r>
              <a:rPr lang="fa-IR" sz="1400" b="1" dirty="0" smtClean="0">
                <a:solidFill>
                  <a:schemeClr val="bg1"/>
                </a:solidFill>
              </a:rPr>
              <a:t>مانند معامله مردد بین ربوی و غیر ربوی</a:t>
            </a:r>
          </a:p>
        </p:txBody>
      </p:sp>
      <p:sp>
        <p:nvSpPr>
          <p:cNvPr id="6" name="سهم للأسفل 5"/>
          <p:cNvSpPr/>
          <p:nvPr/>
        </p:nvSpPr>
        <p:spPr>
          <a:xfrm>
            <a:off x="3957328" y="1408765"/>
            <a:ext cx="1829118" cy="44792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حال</a:t>
            </a:r>
            <a:endParaRPr lang="fa-IR" dirty="0"/>
          </a:p>
        </p:txBody>
      </p:sp>
      <p:sp>
        <p:nvSpPr>
          <p:cNvPr id="7" name="سهم للأسفل 6"/>
          <p:cNvSpPr/>
          <p:nvPr/>
        </p:nvSpPr>
        <p:spPr>
          <a:xfrm>
            <a:off x="3929058" y="3424440"/>
            <a:ext cx="1829118" cy="522583"/>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در این صورت</a:t>
            </a:r>
            <a:endParaRPr lang="fa-IR" dirty="0"/>
          </a:p>
        </p:txBody>
      </p:sp>
      <p:sp>
        <p:nvSpPr>
          <p:cNvPr id="8" name="سهم إلى اليسار 7"/>
          <p:cNvSpPr/>
          <p:nvPr/>
        </p:nvSpPr>
        <p:spPr>
          <a:xfrm>
            <a:off x="3500430" y="4000504"/>
            <a:ext cx="2649699" cy="104516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i="1" dirty="0" smtClean="0">
                <a:solidFill>
                  <a:schemeClr val="bg1"/>
                </a:solidFill>
              </a:rPr>
              <a:t>باز تفاوت هست میان:</a:t>
            </a:r>
          </a:p>
          <a:p>
            <a:pPr algn="justLow"/>
            <a:r>
              <a:rPr lang="fa-IR" b="1" i="1" dirty="0" smtClean="0">
                <a:solidFill>
                  <a:srgbClr val="FFFF00"/>
                </a:solidFill>
              </a:rPr>
              <a:t>حکم به حُسن </a:t>
            </a:r>
            <a:r>
              <a:rPr lang="fa-IR" b="1" i="1" dirty="0" smtClean="0">
                <a:solidFill>
                  <a:schemeClr val="bg1"/>
                </a:solidFill>
              </a:rPr>
              <a:t>با </a:t>
            </a:r>
            <a:r>
              <a:rPr lang="fa-IR" b="1" i="1" dirty="0" smtClean="0">
                <a:solidFill>
                  <a:srgbClr val="FFFF00"/>
                </a:solidFill>
              </a:rPr>
              <a:t>حَسَن بودن</a:t>
            </a:r>
          </a:p>
          <a:p>
            <a:pPr algn="justLow"/>
            <a:r>
              <a:rPr lang="fa-IR" b="1" i="1" dirty="0" smtClean="0">
                <a:solidFill>
                  <a:schemeClr val="bg1"/>
                </a:solidFill>
              </a:rPr>
              <a:t>و </a:t>
            </a:r>
            <a:r>
              <a:rPr lang="fa-IR" b="1" i="1" dirty="0" smtClean="0">
                <a:solidFill>
                  <a:srgbClr val="FFFF00"/>
                </a:solidFill>
              </a:rPr>
              <a:t>حکم به قبح </a:t>
            </a:r>
            <a:r>
              <a:rPr lang="fa-IR" b="1" i="1" dirty="0" smtClean="0">
                <a:solidFill>
                  <a:schemeClr val="bg1"/>
                </a:solidFill>
              </a:rPr>
              <a:t>با </a:t>
            </a:r>
            <a:r>
              <a:rPr lang="fa-IR" b="1" i="1" dirty="0" smtClean="0">
                <a:solidFill>
                  <a:srgbClr val="FFFF00"/>
                </a:solidFill>
              </a:rPr>
              <a:t>قبیح بودن</a:t>
            </a:r>
          </a:p>
        </p:txBody>
      </p:sp>
      <p:cxnSp>
        <p:nvCxnSpPr>
          <p:cNvPr id="9" name="رابط كسهم مستقيم 8"/>
          <p:cNvCxnSpPr/>
          <p:nvPr/>
        </p:nvCxnSpPr>
        <p:spPr>
          <a:xfrm rot="16200000" flipH="1">
            <a:off x="5272331" y="5109371"/>
            <a:ext cx="522585" cy="24587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5072066" y="5568252"/>
            <a:ext cx="1643074" cy="1077218"/>
          </a:xfrm>
          <a:prstGeom prst="rect">
            <a:avLst/>
          </a:prstGeom>
          <a:noFill/>
        </p:spPr>
        <p:txBody>
          <a:bodyPr wrap="square" rtlCol="1">
            <a:spAutoFit/>
          </a:bodyPr>
          <a:lstStyle/>
          <a:p>
            <a:pPr algn="just"/>
            <a:r>
              <a:rPr lang="fa-IR" sz="1600" b="1" dirty="0" smtClean="0">
                <a:solidFill>
                  <a:srgbClr val="FF0000"/>
                </a:solidFill>
              </a:rPr>
              <a:t>این به معنای عدم جرح مومن در کارش است نه ترتیب آثار کار حَسَن و قبیح</a:t>
            </a:r>
            <a:endParaRPr lang="fa-IR" sz="1600" b="1" dirty="0">
              <a:solidFill>
                <a:srgbClr val="FF0000"/>
              </a:solidFill>
            </a:endParaRPr>
          </a:p>
        </p:txBody>
      </p:sp>
      <p:sp>
        <p:nvSpPr>
          <p:cNvPr id="12" name="مربع نص 11"/>
          <p:cNvSpPr txBox="1"/>
          <p:nvPr/>
        </p:nvSpPr>
        <p:spPr>
          <a:xfrm>
            <a:off x="2857488" y="5642906"/>
            <a:ext cx="1565143" cy="830997"/>
          </a:xfrm>
          <a:prstGeom prst="rect">
            <a:avLst/>
          </a:prstGeom>
          <a:noFill/>
        </p:spPr>
        <p:txBody>
          <a:bodyPr wrap="square" rtlCol="1">
            <a:spAutoFit/>
          </a:bodyPr>
          <a:lstStyle/>
          <a:p>
            <a:pPr algn="just"/>
            <a:r>
              <a:rPr lang="fa-IR" sz="1600" b="1" dirty="0" smtClean="0">
                <a:solidFill>
                  <a:srgbClr val="FF0000"/>
                </a:solidFill>
              </a:rPr>
              <a:t>طبق فرض تنها در این صورت ترتیب آثار صورت می گیرد</a:t>
            </a:r>
            <a:endParaRPr lang="fa-IR" sz="1600" b="1" dirty="0">
              <a:solidFill>
                <a:srgbClr val="FF0000"/>
              </a:solidFill>
            </a:endParaRPr>
          </a:p>
        </p:txBody>
      </p:sp>
      <p:cxnSp>
        <p:nvCxnSpPr>
          <p:cNvPr id="13" name="رابط كسهم مستقيم 12"/>
          <p:cNvCxnSpPr/>
          <p:nvPr/>
        </p:nvCxnSpPr>
        <p:spPr>
          <a:xfrm rot="5400000">
            <a:off x="3589764" y="5145784"/>
            <a:ext cx="597239" cy="2477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مستطيل مستدير الزوايا 16"/>
          <p:cNvSpPr/>
          <p:nvPr/>
        </p:nvSpPr>
        <p:spPr>
          <a:xfrm>
            <a:off x="642910" y="4071942"/>
            <a:ext cx="2000264" cy="207170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dirty="0" smtClean="0"/>
              <a:t>مانند:</a:t>
            </a:r>
          </a:p>
          <a:p>
            <a:pPr algn="ctr"/>
            <a:r>
              <a:rPr lang="fa-IR" sz="1600" b="1" dirty="0" smtClean="0"/>
              <a:t>مردد شدن سخن مومن میان سلام و فحش</a:t>
            </a:r>
          </a:p>
          <a:p>
            <a:pPr algn="ctr"/>
            <a:r>
              <a:rPr lang="fa-IR" sz="1600" dirty="0" smtClean="0"/>
              <a:t>در این صورت حمل کار او بر حسن ملازم با ترتیب آثار آن (وجوب جواب سلام) نیست. </a:t>
            </a:r>
            <a:endParaRPr lang="fa-IR" sz="1600" dirty="0"/>
          </a:p>
        </p:txBody>
      </p:sp>
      <p:sp>
        <p:nvSpPr>
          <p:cNvPr id="18" name="سهم إلى اليسار 17"/>
          <p:cNvSpPr/>
          <p:nvPr/>
        </p:nvSpPr>
        <p:spPr>
          <a:xfrm>
            <a:off x="2786050" y="4357694"/>
            <a:ext cx="571504"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2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 calcmode="lin" valueType="num">
                                      <p:cBhvr additive="base">
                                        <p:cTn id="21"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6">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Effect transition="in" filter="fade">
                                      <p:cBhvr>
                                        <p:cTn id="31" dur="2000"/>
                                        <p:tgtEl>
                                          <p:spTgt spid="5">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2000"/>
                                        <p:tgtEl>
                                          <p:spTgt spid="5">
                                            <p:txEl>
                                              <p:pRg st="1" end="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Effect transition="in" filter="fade">
                                      <p:cBhvr>
                                        <p:cTn id="40" dur="2000"/>
                                        <p:tgtEl>
                                          <p:spTgt spid="5">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fade">
                                      <p:cBhvr>
                                        <p:cTn id="43" dur="2000"/>
                                        <p:tgtEl>
                                          <p:spTgt spid="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bg/>
                                          </p:spTgt>
                                        </p:tgtEl>
                                        <p:attrNameLst>
                                          <p:attrName>style.visibility</p:attrName>
                                        </p:attrNameLst>
                                      </p:cBhvr>
                                      <p:to>
                                        <p:strVal val="visible"/>
                                      </p:to>
                                    </p:set>
                                    <p:anim calcmode="lin" valueType="num">
                                      <p:cBhvr additive="base">
                                        <p:cTn id="48"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9" dur="500" fill="hold"/>
                                        <p:tgtEl>
                                          <p:spTgt spid="7">
                                            <p:bg/>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 calcmode="lin" valueType="num">
                                      <p:cBhvr additive="base">
                                        <p:cTn id="5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bg/>
                                          </p:spTgt>
                                        </p:tgtEl>
                                        <p:attrNameLst>
                                          <p:attrName>style.visibility</p:attrName>
                                        </p:attrNameLst>
                                      </p:cBhvr>
                                      <p:to>
                                        <p:strVal val="visible"/>
                                      </p:to>
                                    </p:set>
                                    <p:animEffect transition="in" filter="fade">
                                      <p:cBhvr>
                                        <p:cTn id="58" dur="2000"/>
                                        <p:tgtEl>
                                          <p:spTgt spid="8">
                                            <p:bg/>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Effect transition="in" filter="fade">
                                      <p:cBhvr>
                                        <p:cTn id="61" dur="2000"/>
                                        <p:tgtEl>
                                          <p:spTgt spid="8">
                                            <p:txEl>
                                              <p:pRg st="0" end="0"/>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
                                            <p:txEl>
                                              <p:pRg st="1" end="1"/>
                                            </p:txEl>
                                          </p:spTgt>
                                        </p:tgtEl>
                                        <p:attrNameLst>
                                          <p:attrName>style.visibility</p:attrName>
                                        </p:attrNameLst>
                                      </p:cBhvr>
                                      <p:to>
                                        <p:strVal val="visible"/>
                                      </p:to>
                                    </p:set>
                                    <p:animEffect transition="in" filter="fade">
                                      <p:cBhvr>
                                        <p:cTn id="64" dur="2000"/>
                                        <p:tgtEl>
                                          <p:spTgt spid="8">
                                            <p:txEl>
                                              <p:pRg st="1" end="1"/>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
                                            <p:txEl>
                                              <p:pRg st="2" end="2"/>
                                            </p:txEl>
                                          </p:spTgt>
                                        </p:tgtEl>
                                        <p:attrNameLst>
                                          <p:attrName>style.visibility</p:attrName>
                                        </p:attrNameLst>
                                      </p:cBhvr>
                                      <p:to>
                                        <p:strVal val="visible"/>
                                      </p:to>
                                    </p:set>
                                    <p:animEffect transition="in" filter="fade">
                                      <p:cBhvr>
                                        <p:cTn id="67" dur="2000"/>
                                        <p:tgtEl>
                                          <p:spTgt spid="8">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additive="base">
                                        <p:cTn id="72" dur="500" fill="hold"/>
                                        <p:tgtEl>
                                          <p:spTgt spid="9"/>
                                        </p:tgtEl>
                                        <p:attrNameLst>
                                          <p:attrName>ppt_x</p:attrName>
                                        </p:attrNameLst>
                                      </p:cBhvr>
                                      <p:tavLst>
                                        <p:tav tm="0">
                                          <p:val>
                                            <p:strVal val="#ppt_x"/>
                                          </p:val>
                                        </p:tav>
                                        <p:tav tm="100000">
                                          <p:val>
                                            <p:strVal val="#ppt_x"/>
                                          </p:val>
                                        </p:tav>
                                      </p:tavLst>
                                    </p:anim>
                                    <p:anim calcmode="lin" valueType="num">
                                      <p:cBhvr additive="base">
                                        <p:cTn id="73" dur="500" fill="hold"/>
                                        <p:tgtEl>
                                          <p:spTgt spid="9"/>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additive="base">
                                        <p:cTn id="76" dur="500" fill="hold"/>
                                        <p:tgtEl>
                                          <p:spTgt spid="10"/>
                                        </p:tgtEl>
                                        <p:attrNameLst>
                                          <p:attrName>ppt_x</p:attrName>
                                        </p:attrNameLst>
                                      </p:cBhvr>
                                      <p:tavLst>
                                        <p:tav tm="0">
                                          <p:val>
                                            <p:strVal val="#ppt_x"/>
                                          </p:val>
                                        </p:tav>
                                        <p:tav tm="100000">
                                          <p:val>
                                            <p:strVal val="#ppt_x"/>
                                          </p:val>
                                        </p:tav>
                                      </p:tavLst>
                                    </p:anim>
                                    <p:anim calcmode="lin" valueType="num">
                                      <p:cBhvr additive="base">
                                        <p:cTn id="7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additive="base">
                                        <p:cTn id="82" dur="500" fill="hold"/>
                                        <p:tgtEl>
                                          <p:spTgt spid="13"/>
                                        </p:tgtEl>
                                        <p:attrNameLst>
                                          <p:attrName>ppt_x</p:attrName>
                                        </p:attrNameLst>
                                      </p:cBhvr>
                                      <p:tavLst>
                                        <p:tav tm="0">
                                          <p:val>
                                            <p:strVal val="#ppt_x"/>
                                          </p:val>
                                        </p:tav>
                                        <p:tav tm="100000">
                                          <p:val>
                                            <p:strVal val="#ppt_x"/>
                                          </p:val>
                                        </p:tav>
                                      </p:tavLst>
                                    </p:anim>
                                    <p:anim calcmode="lin" valueType="num">
                                      <p:cBhvr additive="base">
                                        <p:cTn id="83" dur="500" fill="hold"/>
                                        <p:tgtEl>
                                          <p:spTgt spid="1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2"/>
                                        </p:tgtEl>
                                        <p:attrNameLst>
                                          <p:attrName>style.visibility</p:attrName>
                                        </p:attrNameLst>
                                      </p:cBhvr>
                                      <p:to>
                                        <p:strVal val="visible"/>
                                      </p:to>
                                    </p:set>
                                    <p:anim calcmode="lin" valueType="num">
                                      <p:cBhvr additive="base">
                                        <p:cTn id="86" dur="500" fill="hold"/>
                                        <p:tgtEl>
                                          <p:spTgt spid="12"/>
                                        </p:tgtEl>
                                        <p:attrNameLst>
                                          <p:attrName>ppt_x</p:attrName>
                                        </p:attrNameLst>
                                      </p:cBhvr>
                                      <p:tavLst>
                                        <p:tav tm="0">
                                          <p:val>
                                            <p:strVal val="#ppt_x"/>
                                          </p:val>
                                        </p:tav>
                                        <p:tav tm="100000">
                                          <p:val>
                                            <p:strVal val="#ppt_x"/>
                                          </p:val>
                                        </p:tav>
                                      </p:tavLst>
                                    </p:anim>
                                    <p:anim calcmode="lin" valueType="num">
                                      <p:cBhvr additive="base">
                                        <p:cTn id="8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2000"/>
                                        <p:tgtEl>
                                          <p:spTgt spid="1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7"/>
                                        </p:tgtEl>
                                        <p:attrNameLst>
                                          <p:attrName>style.visibility</p:attrName>
                                        </p:attrNameLst>
                                      </p:cBhvr>
                                      <p:to>
                                        <p:strVal val="visible"/>
                                      </p:to>
                                    </p:set>
                                    <p:animEffect transition="in" filter="fade">
                                      <p:cBhvr>
                                        <p:cTn id="9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P spid="8" grpId="0" build="allAtOnce" animBg="1"/>
      <p:bldP spid="10" grpId="0"/>
      <p:bldP spid="12" grpId="0"/>
      <p:bldP spid="17" grpId="0" animBg="1"/>
      <p:bldP spid="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46</a:t>
            </a:fld>
            <a:endParaRPr lang="ar-SA"/>
          </a:p>
        </p:txBody>
      </p:sp>
      <p:sp>
        <p:nvSpPr>
          <p:cNvPr id="4" name="مستطيل 3"/>
          <p:cNvSpPr/>
          <p:nvPr/>
        </p:nvSpPr>
        <p:spPr>
          <a:xfrm>
            <a:off x="3643306" y="428604"/>
            <a:ext cx="3786214" cy="14287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رهایی از </a:t>
            </a:r>
            <a:r>
              <a:rPr lang="fa-IR" b="1" dirty="0" smtClean="0">
                <a:solidFill>
                  <a:srgbClr val="FFFF00"/>
                </a:solidFill>
              </a:rPr>
              <a:t>تعارض موجود در خود روایت خمسون قسامه</a:t>
            </a:r>
            <a:r>
              <a:rPr lang="fa-IR" b="1" dirty="0" smtClean="0"/>
              <a:t> (در حالی که سوء ظن به پنجاه مومن عادل بدتر از سوء ظن به یک مومن است)</a:t>
            </a:r>
            <a:endParaRPr lang="fa-IR" b="1" dirty="0"/>
          </a:p>
        </p:txBody>
      </p:sp>
      <p:sp>
        <p:nvSpPr>
          <p:cNvPr id="5" name="مستطيل 4"/>
          <p:cNvSpPr/>
          <p:nvPr/>
        </p:nvSpPr>
        <p:spPr>
          <a:xfrm>
            <a:off x="3571868" y="2143116"/>
            <a:ext cx="3857652" cy="421484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رهایی از </a:t>
            </a:r>
            <a:r>
              <a:rPr lang="fa-IR" b="1" dirty="0" smtClean="0">
                <a:solidFill>
                  <a:srgbClr val="FFFF00"/>
                </a:solidFill>
              </a:rPr>
              <a:t>تعارض با روایاتی که از اعتماد کامل به برادر مومن نهی کرده است</a:t>
            </a:r>
            <a:r>
              <a:rPr lang="fa-IR" b="1" dirty="0" smtClean="0"/>
              <a:t>:</a:t>
            </a:r>
          </a:p>
          <a:p>
            <a:pPr algn="justLow"/>
            <a:endParaRPr lang="fa-IR" b="1" dirty="0" smtClean="0"/>
          </a:p>
          <a:p>
            <a:pPr algn="justLow"/>
            <a:r>
              <a:rPr lang="fa-IR" sz="1700" b="1" dirty="0" smtClean="0"/>
              <a:t>1- </a:t>
            </a:r>
            <a:r>
              <a:rPr lang="fa-IR" sz="1600" b="1" i="1" dirty="0" smtClean="0"/>
              <a:t>امام صادق</a:t>
            </a:r>
            <a:r>
              <a:rPr lang="fa-IR" sz="1700" b="1" dirty="0" smtClean="0"/>
              <a:t>: لَا تَثِقْ بِأَخِيكَ كُلَّ الثِّقَةِ؛ فَإِنَّ صِرْعَةَ الِاسْتِرْسَالِ لَنْ‌ تُسْتَقَالَ.</a:t>
            </a:r>
          </a:p>
          <a:p>
            <a:pPr algn="justLow"/>
            <a:endParaRPr lang="fa-IR" sz="1700" b="1" dirty="0" smtClean="0"/>
          </a:p>
          <a:p>
            <a:pPr algn="justLow"/>
            <a:r>
              <a:rPr lang="fa-IR" sz="1700" b="1" dirty="0" smtClean="0"/>
              <a:t>2-</a:t>
            </a:r>
            <a:r>
              <a:rPr lang="fa-IR" sz="1600" b="1" i="1" dirty="0" smtClean="0"/>
              <a:t> امیرمومنان: </a:t>
            </a:r>
            <a:r>
              <a:rPr lang="fa-IR" sz="1700" b="1" dirty="0" smtClean="0"/>
              <a:t>إِذَا اسْتَوْلَى الصَّلَاحُ عَلَى الزَّمَانِ وَ أَهْلِهِ ثُمَّ أَسَاءَ رَجُلٌ الظَّنَّ بِرَجُلٍ لَمْ تَظْهَرْ مِنْهُ خِزْيَةٌ فَقَدْ ظَلَمَ وَ إِذَا اسْتَوْلَى الْفَسَادُ عَلَى الزَّمَانِ وَ أَهْلِهِ فَأَحْسَنَ رَجُلٌ الظَّنَّ بِرَجُلٍ فَقَدْ غَرَّرَ‌ .</a:t>
            </a:r>
          </a:p>
          <a:p>
            <a:pPr algn="justLow"/>
            <a:endParaRPr lang="fa-IR" sz="1700" b="1" dirty="0" smtClean="0"/>
          </a:p>
          <a:p>
            <a:pPr algn="justLow"/>
            <a:r>
              <a:rPr lang="fa-IR" sz="1700" b="1" dirty="0" smtClean="0"/>
              <a:t>3- </a:t>
            </a:r>
            <a:r>
              <a:rPr lang="fa-IR" sz="1600" b="1" i="1" dirty="0" smtClean="0"/>
              <a:t>امام کاظم</a:t>
            </a:r>
            <a:r>
              <a:rPr lang="fa-IR" sz="1700" b="1" dirty="0" smtClean="0"/>
              <a:t>: إِذَا كَانَ الْجَوْرُ أَغْلَبَ مِنَ الْحَقِّ، لَمْ يَحِلَّ لِأَحَدٍ أَنْ يَظُنَّ بِأَحَدٍ خَيْراً حَتّى يَعْرِفَ ذلِكَ مِنْهُ.</a:t>
            </a:r>
            <a:endParaRPr lang="fa-IR" sz="1700" b="1" dirty="0"/>
          </a:p>
        </p:txBody>
      </p:sp>
      <p:sp>
        <p:nvSpPr>
          <p:cNvPr id="6" name="سهم إلى اليسار 5"/>
          <p:cNvSpPr/>
          <p:nvPr/>
        </p:nvSpPr>
        <p:spPr>
          <a:xfrm>
            <a:off x="7786710" y="1928802"/>
            <a:ext cx="1143008" cy="1500198"/>
          </a:xfrm>
          <a:prstGeom prst="leftArrow">
            <a:avLst>
              <a:gd name="adj1" fmla="val 77705"/>
              <a:gd name="adj2" fmla="val 341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مویدات این سخن</a:t>
            </a:r>
          </a:p>
        </p:txBody>
      </p:sp>
      <p:sp>
        <p:nvSpPr>
          <p:cNvPr id="7" name="مستطيل 6"/>
          <p:cNvSpPr/>
          <p:nvPr/>
        </p:nvSpPr>
        <p:spPr>
          <a:xfrm>
            <a:off x="142844" y="428604"/>
            <a:ext cx="3357586"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حل تعارض:</a:t>
            </a:r>
          </a:p>
          <a:p>
            <a:pPr algn="justLow"/>
            <a:r>
              <a:rPr lang="fa-IR" sz="1600" b="1" dirty="0" smtClean="0"/>
              <a:t>تصدیق </a:t>
            </a:r>
            <a:r>
              <a:rPr lang="fa-IR" sz="1600" b="1" u="sng" dirty="0" smtClean="0"/>
              <a:t>مومن واحد </a:t>
            </a:r>
            <a:r>
              <a:rPr lang="fa-IR" sz="1600" b="1" dirty="0" smtClean="0"/>
              <a:t>با حکم به مطابقت سخن او با واقع و تصدیق </a:t>
            </a:r>
            <a:r>
              <a:rPr lang="fa-IR" sz="1600" b="1" u="sng" dirty="0" smtClean="0"/>
              <a:t>پنجاه مومن </a:t>
            </a:r>
            <a:r>
              <a:rPr lang="fa-IR" sz="1600" b="1" dirty="0" smtClean="0"/>
              <a:t>در اعتقادشان و نه در واقع</a:t>
            </a:r>
            <a:endParaRPr lang="fa-IR" sz="1600" b="1" dirty="0"/>
          </a:p>
        </p:txBody>
      </p:sp>
      <p:cxnSp>
        <p:nvCxnSpPr>
          <p:cNvPr id="9" name="رابط مستقيم 8"/>
          <p:cNvCxnSpPr>
            <a:stCxn id="6" idx="1"/>
            <a:endCxn id="4" idx="3"/>
          </p:cNvCxnSpPr>
          <p:nvPr/>
        </p:nvCxnSpPr>
        <p:spPr>
          <a:xfrm rot="10800000">
            <a:off x="7429520" y="1142985"/>
            <a:ext cx="357190" cy="15359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6" idx="1"/>
            <a:endCxn id="5" idx="3"/>
          </p:cNvCxnSpPr>
          <p:nvPr/>
        </p:nvCxnSpPr>
        <p:spPr>
          <a:xfrm rot="10800000" flipV="1">
            <a:off x="7429520" y="2678901"/>
            <a:ext cx="357190" cy="1571636"/>
          </a:xfrm>
          <a:prstGeom prst="line">
            <a:avLst/>
          </a:prstGeom>
        </p:spPr>
        <p:style>
          <a:lnRef idx="1">
            <a:schemeClr val="accent1"/>
          </a:lnRef>
          <a:fillRef idx="0">
            <a:schemeClr val="accent1"/>
          </a:fillRef>
          <a:effectRef idx="0">
            <a:schemeClr val="accent1"/>
          </a:effectRef>
          <a:fontRef idx="minor">
            <a:schemeClr val="tx1"/>
          </a:fontRef>
        </p:style>
      </p:cxnSp>
      <p:sp>
        <p:nvSpPr>
          <p:cNvPr id="34" name="مستطيل 33"/>
          <p:cNvSpPr/>
          <p:nvPr/>
        </p:nvSpPr>
        <p:spPr>
          <a:xfrm>
            <a:off x="142844" y="2143116"/>
            <a:ext cx="3286148"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حل تعارض:</a:t>
            </a:r>
          </a:p>
          <a:p>
            <a:pPr algn="justLow"/>
            <a:r>
              <a:rPr lang="fa-IR" b="1" dirty="0" smtClean="0"/>
              <a:t>جمع دو دسته روایت به این که مقصود از هر دسته عبارت است از:</a:t>
            </a:r>
          </a:p>
          <a:p>
            <a:pPr algn="justLow"/>
            <a:endParaRPr lang="fa-IR" sz="1050" b="1" dirty="0" smtClean="0"/>
          </a:p>
          <a:p>
            <a:pPr algn="justLow"/>
            <a:r>
              <a:rPr lang="fa-IR" sz="1600" b="1" i="1" u="sng" dirty="0" smtClean="0"/>
              <a:t>روایات نهی از تهمت و سوء ظن: </a:t>
            </a:r>
            <a:r>
              <a:rPr lang="fa-IR" b="1" dirty="0" smtClean="0"/>
              <a:t>ترک ترتیب </a:t>
            </a:r>
            <a:r>
              <a:rPr lang="fa-IR" b="1" dirty="0" smtClean="0">
                <a:solidFill>
                  <a:srgbClr val="FFFF00"/>
                </a:solidFill>
              </a:rPr>
              <a:t>آثار تهمت </a:t>
            </a:r>
            <a:r>
              <a:rPr lang="fa-IR" b="1" dirty="0" smtClean="0"/>
              <a:t>و حمل بر وجه نیکو (به معنای اصل نیکویی و مجرد نیکویی)</a:t>
            </a:r>
          </a:p>
          <a:p>
            <a:pPr algn="justLow"/>
            <a:endParaRPr lang="fa-IR" sz="1100" b="1" dirty="0" smtClean="0"/>
          </a:p>
          <a:p>
            <a:pPr algn="justLow"/>
            <a:r>
              <a:rPr lang="fa-IR" sz="1600" b="1" i="1" u="sng" dirty="0" smtClean="0"/>
              <a:t>روایات نهی از اطمینان کامل</a:t>
            </a:r>
            <a:r>
              <a:rPr lang="fa-IR" sz="1600" b="1" i="1" dirty="0" smtClean="0"/>
              <a:t>: </a:t>
            </a:r>
            <a:r>
              <a:rPr lang="fa-IR" b="1" dirty="0" smtClean="0"/>
              <a:t>توقف و احتیاط از جهت ترتیب </a:t>
            </a:r>
            <a:r>
              <a:rPr lang="fa-IR" b="1" dirty="0" smtClean="0">
                <a:solidFill>
                  <a:srgbClr val="FFFF00"/>
                </a:solidFill>
              </a:rPr>
              <a:t>سایر آثار</a:t>
            </a:r>
          </a:p>
          <a:p>
            <a:pPr algn="justLow"/>
            <a:endParaRPr lang="fa-IR" sz="1050" b="1" dirty="0" smtClean="0">
              <a:solidFill>
                <a:srgbClr val="FFFF00"/>
              </a:solidFill>
            </a:endParaRPr>
          </a:p>
          <a:p>
            <a:pPr algn="justLow"/>
            <a:r>
              <a:rPr lang="fa-IR" b="1" i="1" dirty="0" smtClean="0">
                <a:solidFill>
                  <a:schemeClr val="bg1"/>
                </a:solidFill>
              </a:rPr>
              <a:t>شاهد جمع فوق:</a:t>
            </a:r>
          </a:p>
          <a:p>
            <a:pPr algn="justLow"/>
            <a:r>
              <a:rPr lang="fa-IR" sz="1600" b="1" dirty="0" smtClean="0"/>
              <a:t>روایت: أن المؤمن لا يخلو عن ثلاثة الظن و الحسد و الطيرة فإذا حسدت فلا تبغ و إذا ظننت فلا تحقق و إذا تطيرت فامض.</a:t>
            </a:r>
            <a:endParaRPr lang="fa-IR"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fade">
                                      <p:cBhvr>
                                        <p:cTn id="15" dur="2000"/>
                                        <p:tgtEl>
                                          <p:spTgt spid="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2000"/>
                                        <p:tgtEl>
                                          <p:spTgt spid="7">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20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4">
                                            <p:bg/>
                                          </p:spTgt>
                                        </p:tgtEl>
                                        <p:attrNameLst>
                                          <p:attrName>style.visibility</p:attrName>
                                        </p:attrNameLst>
                                      </p:cBhvr>
                                      <p:to>
                                        <p:strVal val="visible"/>
                                      </p:to>
                                    </p:set>
                                    <p:animEffect transition="in" filter="fade">
                                      <p:cBhvr>
                                        <p:cTn id="34" dur="2000"/>
                                        <p:tgtEl>
                                          <p:spTgt spid="34">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xEl>
                                              <p:pRg st="0" end="0"/>
                                            </p:txEl>
                                          </p:spTgt>
                                        </p:tgtEl>
                                        <p:attrNameLst>
                                          <p:attrName>style.visibility</p:attrName>
                                        </p:attrNameLst>
                                      </p:cBhvr>
                                      <p:to>
                                        <p:strVal val="visible"/>
                                      </p:to>
                                    </p:set>
                                    <p:animEffect transition="in" filter="fade">
                                      <p:cBhvr>
                                        <p:cTn id="37" dur="2000"/>
                                        <p:tgtEl>
                                          <p:spTgt spid="34">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4">
                                            <p:txEl>
                                              <p:pRg st="1" end="1"/>
                                            </p:txEl>
                                          </p:spTgt>
                                        </p:tgtEl>
                                        <p:attrNameLst>
                                          <p:attrName>style.visibility</p:attrName>
                                        </p:attrNameLst>
                                      </p:cBhvr>
                                      <p:to>
                                        <p:strVal val="visible"/>
                                      </p:to>
                                    </p:set>
                                    <p:animEffect transition="in" filter="fade">
                                      <p:cBhvr>
                                        <p:cTn id="40" dur="2000"/>
                                        <p:tgtEl>
                                          <p:spTgt spid="34">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xEl>
                                              <p:pRg st="3" end="3"/>
                                            </p:txEl>
                                          </p:spTgt>
                                        </p:tgtEl>
                                        <p:attrNameLst>
                                          <p:attrName>style.visibility</p:attrName>
                                        </p:attrNameLst>
                                      </p:cBhvr>
                                      <p:to>
                                        <p:strVal val="visible"/>
                                      </p:to>
                                    </p:set>
                                    <p:animEffect transition="in" filter="fade">
                                      <p:cBhvr>
                                        <p:cTn id="43" dur="2000"/>
                                        <p:tgtEl>
                                          <p:spTgt spid="34">
                                            <p:txEl>
                                              <p:pRg st="3" end="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xEl>
                                              <p:pRg st="5" end="5"/>
                                            </p:txEl>
                                          </p:spTgt>
                                        </p:tgtEl>
                                        <p:attrNameLst>
                                          <p:attrName>style.visibility</p:attrName>
                                        </p:attrNameLst>
                                      </p:cBhvr>
                                      <p:to>
                                        <p:strVal val="visible"/>
                                      </p:to>
                                    </p:set>
                                    <p:animEffect transition="in" filter="fade">
                                      <p:cBhvr>
                                        <p:cTn id="46" dur="2000"/>
                                        <p:tgtEl>
                                          <p:spTgt spid="34">
                                            <p:txEl>
                                              <p:pRg st="5" end="5"/>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xEl>
                                              <p:pRg st="7" end="7"/>
                                            </p:txEl>
                                          </p:spTgt>
                                        </p:tgtEl>
                                        <p:attrNameLst>
                                          <p:attrName>style.visibility</p:attrName>
                                        </p:attrNameLst>
                                      </p:cBhvr>
                                      <p:to>
                                        <p:strVal val="visible"/>
                                      </p:to>
                                    </p:set>
                                    <p:animEffect transition="in" filter="fade">
                                      <p:cBhvr>
                                        <p:cTn id="49" dur="2000"/>
                                        <p:tgtEl>
                                          <p:spTgt spid="34">
                                            <p:txEl>
                                              <p:pRg st="7" end="7"/>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xEl>
                                              <p:pRg st="8" end="8"/>
                                            </p:txEl>
                                          </p:spTgt>
                                        </p:tgtEl>
                                        <p:attrNameLst>
                                          <p:attrName>style.visibility</p:attrName>
                                        </p:attrNameLst>
                                      </p:cBhvr>
                                      <p:to>
                                        <p:strVal val="visible"/>
                                      </p:to>
                                    </p:set>
                                    <p:animEffect transition="in" filter="fade">
                                      <p:cBhvr>
                                        <p:cTn id="52" dur="2000"/>
                                        <p:tgtEl>
                                          <p:spTgt spid="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build="allAtOnce" animBg="1"/>
      <p:bldP spid="34" grpId="0" build="allAtOnce"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47</a:t>
            </a:fld>
            <a:endParaRPr lang="ar-SA"/>
          </a:p>
        </p:txBody>
      </p:sp>
      <p:sp>
        <p:nvSpPr>
          <p:cNvPr id="3" name="سهم إلى اليسار 2"/>
          <p:cNvSpPr/>
          <p:nvPr/>
        </p:nvSpPr>
        <p:spPr>
          <a:xfrm>
            <a:off x="7215206" y="1506679"/>
            <a:ext cx="1714512" cy="1273753"/>
          </a:xfrm>
          <a:prstGeom prst="leftArrow">
            <a:avLst>
              <a:gd name="adj1" fmla="val 84387"/>
              <a:gd name="adj2" fmla="val 2761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دلیل سوم:</a:t>
            </a:r>
          </a:p>
          <a:p>
            <a:pPr algn="ctr"/>
            <a:r>
              <a:rPr lang="fa-IR" sz="3200" b="1" dirty="0" smtClean="0"/>
              <a:t>اجماع</a:t>
            </a:r>
            <a:endParaRPr lang="fa-IR" sz="2000" b="1" dirty="0"/>
          </a:p>
        </p:txBody>
      </p:sp>
      <p:sp>
        <p:nvSpPr>
          <p:cNvPr id="4" name="مستطيل مستدير الزوايا 3"/>
          <p:cNvSpPr/>
          <p:nvPr/>
        </p:nvSpPr>
        <p:spPr>
          <a:xfrm>
            <a:off x="214282" y="142852"/>
            <a:ext cx="6643734" cy="242889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قولی (فتوایی) : </a:t>
            </a:r>
          </a:p>
          <a:p>
            <a:pPr algn="justLow"/>
            <a:endParaRPr lang="fa-IR" sz="800" b="1" dirty="0" smtClean="0">
              <a:solidFill>
                <a:srgbClr val="FFFF00"/>
              </a:solidFill>
            </a:endParaRPr>
          </a:p>
          <a:p>
            <a:pPr algn="justLow"/>
            <a:r>
              <a:rPr lang="fa-IR" b="1" dirty="0" smtClean="0"/>
              <a:t>تتبع فتاوای فقها در ابواب فقهی مختلف نشان می دهد که در همه موارد بر طبق اصل صحت فتوا داده اند. (سخن مدعی صحت را مقدم دانسته اند. </a:t>
            </a:r>
            <a:r>
              <a:rPr lang="fa-IR" sz="1600" b="1" i="1" dirty="0" smtClean="0"/>
              <a:t>در موارد بسیاری مانند: حکم به صحت معامله راهن در صورت شک در تقدم و تاخر اذن مرتهن </a:t>
            </a:r>
            <a:r>
              <a:rPr lang="fa-IR" b="1" dirty="0" smtClean="0"/>
              <a:t>) </a:t>
            </a:r>
          </a:p>
          <a:p>
            <a:pPr algn="justLow"/>
            <a:endParaRPr lang="fa-IR" b="1" dirty="0" smtClean="0"/>
          </a:p>
          <a:p>
            <a:pPr algn="justLow"/>
            <a:r>
              <a:rPr lang="fa-IR" b="1" dirty="0" smtClean="0"/>
              <a:t>البته این در صورتی است که این اصل با اصول دیگر (مانند اصل موضوعی) معارض نباشد که در این صورت نظرات متفاوت و مختلف است.</a:t>
            </a:r>
          </a:p>
        </p:txBody>
      </p:sp>
      <p:sp>
        <p:nvSpPr>
          <p:cNvPr id="5" name="مستطيل مستدير الزوايا 4"/>
          <p:cNvSpPr/>
          <p:nvPr/>
        </p:nvSpPr>
        <p:spPr>
          <a:xfrm>
            <a:off x="214282" y="2714621"/>
            <a:ext cx="6643734" cy="192882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عملی (سیره مسلمین): </a:t>
            </a:r>
          </a:p>
          <a:p>
            <a:pPr algn="justLow"/>
            <a:endParaRPr lang="fa-IR" sz="1100" b="1" dirty="0" smtClean="0">
              <a:solidFill>
                <a:srgbClr val="FFFF00"/>
              </a:solidFill>
            </a:endParaRPr>
          </a:p>
          <a:p>
            <a:pPr algn="justLow"/>
            <a:r>
              <a:rPr lang="fa-IR" b="1" dirty="0" smtClean="0"/>
              <a:t>سیره عملی همه مسلمانان در طول زمانهای مختلف چنین بوده که در شوون مختلف عبادی و معاملی حمل بر صحت و ترتیب آثار صحت بوده است.</a:t>
            </a:r>
          </a:p>
          <a:p>
            <a:pPr algn="justLow"/>
            <a:endParaRPr lang="fa-IR" sz="1100" b="1" i="1" dirty="0" smtClean="0"/>
          </a:p>
          <a:p>
            <a:pPr algn="justLow"/>
            <a:r>
              <a:rPr lang="fa-IR" sz="1600" b="1" i="1" dirty="0" smtClean="0"/>
              <a:t>مانند عدم اعتنا به بطلان نماز میت شخص دیگر یا نماز امام جماعت یا نکاح زوجها و ...</a:t>
            </a:r>
          </a:p>
        </p:txBody>
      </p:sp>
      <p:cxnSp>
        <p:nvCxnSpPr>
          <p:cNvPr id="7" name="رابط مستقيم 6"/>
          <p:cNvCxnSpPr>
            <a:stCxn id="3" idx="1"/>
            <a:endCxn id="4" idx="3"/>
          </p:cNvCxnSpPr>
          <p:nvPr/>
        </p:nvCxnSpPr>
        <p:spPr>
          <a:xfrm rot="10800000">
            <a:off x="6858016" y="1357298"/>
            <a:ext cx="357190" cy="78625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a:stCxn id="3" idx="1"/>
            <a:endCxn id="5" idx="3"/>
          </p:cNvCxnSpPr>
          <p:nvPr/>
        </p:nvCxnSpPr>
        <p:spPr>
          <a:xfrm rot="10800000" flipV="1">
            <a:off x="6858016" y="2143556"/>
            <a:ext cx="357190" cy="1535478"/>
          </a:xfrm>
          <a:prstGeom prst="line">
            <a:avLst/>
          </a:prstGeom>
        </p:spPr>
        <p:style>
          <a:lnRef idx="1">
            <a:schemeClr val="accent1"/>
          </a:lnRef>
          <a:fillRef idx="0">
            <a:schemeClr val="accent1"/>
          </a:fillRef>
          <a:effectRef idx="0">
            <a:schemeClr val="accent1"/>
          </a:effectRef>
          <a:fontRef idx="minor">
            <a:schemeClr val="tx1"/>
          </a:fontRef>
        </p:style>
      </p:cxnSp>
      <p:sp>
        <p:nvSpPr>
          <p:cNvPr id="10" name="عنوان 1"/>
          <p:cNvSpPr txBox="1">
            <a:spLocks/>
          </p:cNvSpPr>
          <p:nvPr/>
        </p:nvSpPr>
        <p:spPr>
          <a:xfrm>
            <a:off x="7858148" y="214290"/>
            <a:ext cx="1071570"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350</a:t>
            </a:r>
            <a:endParaRPr lang="fa-I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48</a:t>
            </a:fld>
            <a:endParaRPr lang="ar-SA"/>
          </a:p>
        </p:txBody>
      </p:sp>
      <p:sp>
        <p:nvSpPr>
          <p:cNvPr id="3" name="سهم إلى اليسار 2"/>
          <p:cNvSpPr/>
          <p:nvPr/>
        </p:nvSpPr>
        <p:spPr>
          <a:xfrm>
            <a:off x="7215206" y="1506679"/>
            <a:ext cx="1714512" cy="2636701"/>
          </a:xfrm>
          <a:prstGeom prst="leftArrow">
            <a:avLst>
              <a:gd name="adj1" fmla="val 84387"/>
              <a:gd name="adj2" fmla="val 2761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دلیل چهارم:</a:t>
            </a:r>
          </a:p>
          <a:p>
            <a:pPr algn="ctr"/>
            <a:r>
              <a:rPr lang="fa-IR" sz="3200" b="1" dirty="0" smtClean="0"/>
              <a:t>عقل مستقل قطعی</a:t>
            </a:r>
            <a:endParaRPr lang="fa-IR" sz="2000" b="1" dirty="0"/>
          </a:p>
        </p:txBody>
      </p:sp>
      <p:sp>
        <p:nvSpPr>
          <p:cNvPr id="4" name="مستطيل مستدير الزوايا 3"/>
          <p:cNvSpPr/>
          <p:nvPr/>
        </p:nvSpPr>
        <p:spPr>
          <a:xfrm>
            <a:off x="214282" y="142852"/>
            <a:ext cx="6643734" cy="150019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صغرا : </a:t>
            </a:r>
          </a:p>
          <a:p>
            <a:pPr algn="justLow"/>
            <a:endParaRPr lang="fa-IR" sz="800" b="1" dirty="0" smtClean="0">
              <a:solidFill>
                <a:srgbClr val="FFFF00"/>
              </a:solidFill>
            </a:endParaRPr>
          </a:p>
          <a:p>
            <a:pPr algn="justLow"/>
            <a:r>
              <a:rPr lang="fa-IR" b="1" dirty="0" smtClean="0"/>
              <a:t>اگر اصالت صحت جاری نشود اختلال نظام معاش و معاد پیش خواهد آمد.</a:t>
            </a:r>
          </a:p>
          <a:p>
            <a:pPr algn="justLow"/>
            <a:r>
              <a:rPr lang="fa-IR" sz="1600" b="1" i="1" dirty="0" smtClean="0"/>
              <a:t>اولی مانند: به هم خوردن نکاحها و معاملات و رکود بازار</a:t>
            </a:r>
          </a:p>
          <a:p>
            <a:pPr algn="justLow"/>
            <a:r>
              <a:rPr lang="fa-IR" sz="1600" b="1" i="1" dirty="0" smtClean="0"/>
              <a:t>دومی مانند: به هم خوردن نماز جماعتها </a:t>
            </a:r>
          </a:p>
        </p:txBody>
      </p:sp>
      <p:sp>
        <p:nvSpPr>
          <p:cNvPr id="5" name="مستطيل مستدير الزوايا 4"/>
          <p:cNvSpPr/>
          <p:nvPr/>
        </p:nvSpPr>
        <p:spPr>
          <a:xfrm>
            <a:off x="214282" y="1928802"/>
            <a:ext cx="6643734" cy="142876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کبرا : </a:t>
            </a:r>
          </a:p>
          <a:p>
            <a:pPr algn="justLow"/>
            <a:endParaRPr lang="fa-IR" sz="1100" b="1" dirty="0" smtClean="0">
              <a:solidFill>
                <a:srgbClr val="FFFF00"/>
              </a:solidFill>
            </a:endParaRPr>
          </a:p>
          <a:p>
            <a:pPr algn="justLow"/>
            <a:r>
              <a:rPr lang="fa-IR" b="1" dirty="0" smtClean="0"/>
              <a:t>اختلال نظام باطل است.</a:t>
            </a:r>
          </a:p>
          <a:p>
            <a:pPr algn="justLow"/>
            <a:r>
              <a:rPr lang="fa-IR" sz="1600" b="1" i="1" dirty="0" smtClean="0"/>
              <a:t>چون نقض غرض از خلقت انسان پیش می آید و بستر رشد انسان از میان می رود.</a:t>
            </a:r>
          </a:p>
        </p:txBody>
      </p:sp>
      <p:cxnSp>
        <p:nvCxnSpPr>
          <p:cNvPr id="6" name="رابط مستقيم 5"/>
          <p:cNvCxnSpPr>
            <a:stCxn id="3" idx="1"/>
            <a:endCxn id="4" idx="3"/>
          </p:cNvCxnSpPr>
          <p:nvPr/>
        </p:nvCxnSpPr>
        <p:spPr>
          <a:xfrm rot="10800000">
            <a:off x="6858016" y="892952"/>
            <a:ext cx="357190" cy="1932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a:off x="6858016" y="2643182"/>
            <a:ext cx="357190" cy="181848"/>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14290"/>
            <a:ext cx="1071570"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350</a:t>
            </a:r>
            <a:endParaRPr lang="fa-IR" b="1" dirty="0">
              <a:solidFill>
                <a:schemeClr val="tx1"/>
              </a:solidFill>
            </a:endParaRPr>
          </a:p>
        </p:txBody>
      </p:sp>
      <p:sp>
        <p:nvSpPr>
          <p:cNvPr id="19" name="مستطيل مستدير الزوايا 18"/>
          <p:cNvSpPr/>
          <p:nvPr/>
        </p:nvSpPr>
        <p:spPr>
          <a:xfrm>
            <a:off x="214282" y="3643314"/>
            <a:ext cx="6643734" cy="107157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نتیجه : </a:t>
            </a:r>
          </a:p>
          <a:p>
            <a:pPr algn="justLow"/>
            <a:endParaRPr lang="fa-IR" sz="1100" b="1" dirty="0" smtClean="0">
              <a:solidFill>
                <a:srgbClr val="FFFF00"/>
              </a:solidFill>
            </a:endParaRPr>
          </a:p>
          <a:p>
            <a:pPr algn="justLow"/>
            <a:r>
              <a:rPr lang="fa-IR" b="1" dirty="0" smtClean="0"/>
              <a:t>پس باید اصالت صحت جاری شود.</a:t>
            </a:r>
          </a:p>
        </p:txBody>
      </p:sp>
      <p:cxnSp>
        <p:nvCxnSpPr>
          <p:cNvPr id="21" name="رابط مستقيم 20"/>
          <p:cNvCxnSpPr>
            <a:stCxn id="3" idx="1"/>
            <a:endCxn id="19" idx="3"/>
          </p:cNvCxnSpPr>
          <p:nvPr/>
        </p:nvCxnSpPr>
        <p:spPr>
          <a:xfrm rot="10800000" flipV="1">
            <a:off x="6858016" y="2825029"/>
            <a:ext cx="357190" cy="135406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9">
                                            <p:bg/>
                                          </p:spTgt>
                                        </p:tgtEl>
                                        <p:attrNameLst>
                                          <p:attrName>style.visibility</p:attrName>
                                        </p:attrNameLst>
                                      </p:cBhvr>
                                      <p:to>
                                        <p:strVal val="visible"/>
                                      </p:to>
                                    </p:set>
                                    <p:animEffect transition="in" filter="wipe(down)">
                                      <p:cBhvr>
                                        <p:cTn id="39" dur="500"/>
                                        <p:tgtEl>
                                          <p:spTgt spid="19">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wipe(down)">
                                      <p:cBhvr>
                                        <p:cTn id="42" dur="500"/>
                                        <p:tgtEl>
                                          <p:spTgt spid="19">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9">
                                            <p:txEl>
                                              <p:pRg st="2" end="2"/>
                                            </p:txEl>
                                          </p:spTgt>
                                        </p:tgtEl>
                                        <p:attrNameLst>
                                          <p:attrName>style.visibility</p:attrName>
                                        </p:attrNameLst>
                                      </p:cBhvr>
                                      <p:to>
                                        <p:strVal val="visible"/>
                                      </p:to>
                                    </p:set>
                                    <p:animEffect transition="in" filter="wipe(down)">
                                      <p:cBhvr>
                                        <p:cTn id="45"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19" grpId="0" build="allAtOnce"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49</a:t>
            </a:fld>
            <a:endParaRPr lang="ar-SA"/>
          </a:p>
        </p:txBody>
      </p:sp>
      <p:sp>
        <p:nvSpPr>
          <p:cNvPr id="3" name="سهم إلى اليسار 2"/>
          <p:cNvSpPr/>
          <p:nvPr/>
        </p:nvSpPr>
        <p:spPr>
          <a:xfrm>
            <a:off x="6357950" y="785794"/>
            <a:ext cx="2571768" cy="2422387"/>
          </a:xfrm>
          <a:prstGeom prst="leftArrow">
            <a:avLst>
              <a:gd name="adj1" fmla="val 90692"/>
              <a:gd name="adj2" fmla="val 21608"/>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استفاده از تعلیل موجود در روایت:</a:t>
            </a:r>
          </a:p>
          <a:p>
            <a:pPr algn="ctr"/>
            <a:r>
              <a:rPr lang="fa-IR" sz="2400" b="1" dirty="0" smtClean="0"/>
              <a:t>«لَوْ لَمْ يَجُزْ هذَا، </a:t>
            </a:r>
            <a:r>
              <a:rPr lang="fa-IR" sz="2400" b="1" dirty="0" smtClean="0">
                <a:solidFill>
                  <a:srgbClr val="FFFF00"/>
                </a:solidFill>
              </a:rPr>
              <a:t>لَمْ يَقُمْ لِلْمُسْلِمِينَ سُوقٌ</a:t>
            </a:r>
            <a:r>
              <a:rPr lang="fa-IR" sz="2400" b="1" dirty="0" smtClean="0"/>
              <a:t>». </a:t>
            </a:r>
            <a:endParaRPr lang="fa-IR" sz="2400" b="1" dirty="0"/>
          </a:p>
        </p:txBody>
      </p:sp>
      <p:sp>
        <p:nvSpPr>
          <p:cNvPr id="4" name="مستطيل مستدير الزوايا 3"/>
          <p:cNvSpPr/>
          <p:nvPr/>
        </p:nvSpPr>
        <p:spPr>
          <a:xfrm>
            <a:off x="214282" y="142852"/>
            <a:ext cx="5429288"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به دلیل اولویت:</a:t>
            </a:r>
          </a:p>
          <a:p>
            <a:pPr algn="justLow"/>
            <a:endParaRPr lang="fa-IR" sz="800" b="1" dirty="0" smtClean="0">
              <a:solidFill>
                <a:srgbClr val="FFFF00"/>
              </a:solidFill>
            </a:endParaRPr>
          </a:p>
          <a:p>
            <a:pPr algn="justLow"/>
            <a:r>
              <a:rPr lang="fa-IR" b="1" dirty="0" smtClean="0"/>
              <a:t>چون اختلال نظامی که ناشی از عدم اجرای قاعده صحت است بیش از اختلال نظام ناشی از عدم اجرای قاعده ید است.</a:t>
            </a:r>
          </a:p>
        </p:txBody>
      </p:sp>
      <p:sp>
        <p:nvSpPr>
          <p:cNvPr id="5" name="مستطيل مستدير الزوايا 4"/>
          <p:cNvSpPr/>
          <p:nvPr/>
        </p:nvSpPr>
        <p:spPr>
          <a:xfrm>
            <a:off x="214282" y="1714488"/>
            <a:ext cx="5429288" cy="135732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با تطبیق کبرای کلی آن: </a:t>
            </a:r>
          </a:p>
          <a:p>
            <a:pPr algn="justLow"/>
            <a:endParaRPr lang="fa-IR" sz="1100" b="1" dirty="0" smtClean="0">
              <a:solidFill>
                <a:srgbClr val="FFFF00"/>
              </a:solidFill>
            </a:endParaRPr>
          </a:p>
          <a:p>
            <a:pPr algn="justLow"/>
            <a:r>
              <a:rPr lang="fa-IR" b="1" dirty="0" smtClean="0"/>
              <a:t>اگر علت را معمم بگیریم هر جا مصداق آن باشد اجرا خواهد شد. </a:t>
            </a:r>
            <a:r>
              <a:rPr lang="fa-IR" sz="1600" b="1" i="1" dirty="0" smtClean="0"/>
              <a:t>(همانگونه که درباره « الخمر حرام لانه مسکر» چنین است)</a:t>
            </a:r>
          </a:p>
        </p:txBody>
      </p:sp>
      <p:cxnSp>
        <p:nvCxnSpPr>
          <p:cNvPr id="6" name="رابط مستقيم 5"/>
          <p:cNvCxnSpPr>
            <a:stCxn id="3" idx="1"/>
            <a:endCxn id="4" idx="3"/>
          </p:cNvCxnSpPr>
          <p:nvPr/>
        </p:nvCxnSpPr>
        <p:spPr>
          <a:xfrm rot="10800000">
            <a:off x="5643570" y="785794"/>
            <a:ext cx="714380" cy="1211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flipV="1">
            <a:off x="5643570" y="1996987"/>
            <a:ext cx="714380" cy="396161"/>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14290"/>
            <a:ext cx="1071570"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351</a:t>
            </a:r>
            <a:endParaRPr lang="fa-IR" b="1" dirty="0">
              <a:solidFill>
                <a:schemeClr val="tx1"/>
              </a:solidFill>
            </a:endParaRPr>
          </a:p>
        </p:txBody>
      </p:sp>
      <p:sp>
        <p:nvSpPr>
          <p:cNvPr id="28" name="سهم إلى اليسار 27"/>
          <p:cNvSpPr/>
          <p:nvPr/>
        </p:nvSpPr>
        <p:spPr>
          <a:xfrm>
            <a:off x="6357950" y="4007009"/>
            <a:ext cx="2571768" cy="1779445"/>
          </a:xfrm>
          <a:prstGeom prst="leftArrow">
            <a:avLst>
              <a:gd name="adj1" fmla="val 90692"/>
              <a:gd name="adj2" fmla="val 21608"/>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استفاده از روایات حاوی مضامینی چون:</a:t>
            </a:r>
            <a:endParaRPr lang="fa-IR" sz="2400" b="1" dirty="0"/>
          </a:p>
        </p:txBody>
      </p:sp>
      <p:sp>
        <p:nvSpPr>
          <p:cNvPr id="29" name="مستطيل مستدير الزوايا 28"/>
          <p:cNvSpPr/>
          <p:nvPr/>
        </p:nvSpPr>
        <p:spPr>
          <a:xfrm>
            <a:off x="214282" y="3500438"/>
            <a:ext cx="5429288" cy="8572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نفی حرج:</a:t>
            </a:r>
          </a:p>
          <a:p>
            <a:pPr algn="justLow"/>
            <a:r>
              <a:rPr lang="fa-IR" sz="1600" b="1" dirty="0" smtClean="0"/>
              <a:t>ما جعل علیکم فی الدین من حرج</a:t>
            </a:r>
          </a:p>
          <a:p>
            <a:pPr algn="justLow"/>
            <a:r>
              <a:rPr lang="fa-IR" sz="1600" b="1" dirty="0" smtClean="0"/>
              <a:t>چون عدم اجرای اصل صحت حرج را در پی خواهد داشت.</a:t>
            </a:r>
          </a:p>
        </p:txBody>
      </p:sp>
      <p:sp>
        <p:nvSpPr>
          <p:cNvPr id="30" name="مستطيل مستدير الزوايا 29"/>
          <p:cNvSpPr/>
          <p:nvPr/>
        </p:nvSpPr>
        <p:spPr>
          <a:xfrm>
            <a:off x="214282" y="4500570"/>
            <a:ext cx="5429288" cy="92869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توسعة الدین: </a:t>
            </a:r>
          </a:p>
          <a:p>
            <a:pPr algn="justLow"/>
            <a:r>
              <a:rPr lang="fa-IR" b="1" dirty="0" smtClean="0"/>
              <a:t>لایکلف الله نفسا الا وسعها</a:t>
            </a:r>
          </a:p>
          <a:p>
            <a:pPr algn="justLow"/>
            <a:r>
              <a:rPr lang="fa-IR" sz="1600" b="1" i="1" dirty="0" smtClean="0"/>
              <a:t>اجرای تکالیف بدون اجرای اصل صحت در وسع انسان نیست.</a:t>
            </a:r>
          </a:p>
        </p:txBody>
      </p:sp>
      <p:cxnSp>
        <p:nvCxnSpPr>
          <p:cNvPr id="31" name="رابط مستقيم 30"/>
          <p:cNvCxnSpPr>
            <a:stCxn id="28" idx="1"/>
            <a:endCxn id="29" idx="3"/>
          </p:cNvCxnSpPr>
          <p:nvPr/>
        </p:nvCxnSpPr>
        <p:spPr>
          <a:xfrm rot="10800000">
            <a:off x="5643570" y="3929066"/>
            <a:ext cx="714380" cy="967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28" idx="1"/>
            <a:endCxn id="30" idx="3"/>
          </p:cNvCxnSpPr>
          <p:nvPr/>
        </p:nvCxnSpPr>
        <p:spPr>
          <a:xfrm rot="10800000" flipV="1">
            <a:off x="5643570" y="4896731"/>
            <a:ext cx="714380" cy="68185"/>
          </a:xfrm>
          <a:prstGeom prst="line">
            <a:avLst/>
          </a:prstGeom>
        </p:spPr>
        <p:style>
          <a:lnRef idx="1">
            <a:schemeClr val="accent1"/>
          </a:lnRef>
          <a:fillRef idx="0">
            <a:schemeClr val="accent1"/>
          </a:fillRef>
          <a:effectRef idx="0">
            <a:schemeClr val="accent1"/>
          </a:effectRef>
          <a:fontRef idx="minor">
            <a:schemeClr val="tx1"/>
          </a:fontRef>
        </p:style>
      </p:cxnSp>
      <p:sp>
        <p:nvSpPr>
          <p:cNvPr id="40" name="مستطيل مستدير الزوايا 39"/>
          <p:cNvSpPr/>
          <p:nvPr/>
        </p:nvSpPr>
        <p:spPr>
          <a:xfrm>
            <a:off x="214282" y="5572140"/>
            <a:ext cx="5429288" cy="78581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rgbClr val="FFFF00"/>
                </a:solidFill>
              </a:rPr>
              <a:t>مذمت کسانی که بر اثر نادانی بر خود سخت می گیرند: </a:t>
            </a:r>
          </a:p>
          <a:p>
            <a:pPr algn="justLow"/>
            <a:r>
              <a:rPr lang="fa-IR" sz="1600" b="1" i="1" dirty="0" smtClean="0"/>
              <a:t>پس چون عدم اجرای این اصل سختی بسیار به دنبال دارد مذموم است. </a:t>
            </a:r>
          </a:p>
        </p:txBody>
      </p:sp>
      <p:cxnSp>
        <p:nvCxnSpPr>
          <p:cNvPr id="46" name="رابط مستقيم 45"/>
          <p:cNvCxnSpPr>
            <a:stCxn id="28" idx="1"/>
            <a:endCxn id="40" idx="3"/>
          </p:cNvCxnSpPr>
          <p:nvPr/>
        </p:nvCxnSpPr>
        <p:spPr>
          <a:xfrm rot="10800000" flipV="1">
            <a:off x="5643570" y="4896731"/>
            <a:ext cx="714380" cy="106831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8">
                                            <p:bg/>
                                          </p:spTgt>
                                        </p:tgtEl>
                                        <p:attrNameLst>
                                          <p:attrName>style.visibility</p:attrName>
                                        </p:attrNameLst>
                                      </p:cBhvr>
                                      <p:to>
                                        <p:strVal val="visible"/>
                                      </p:to>
                                    </p:set>
                                    <p:animEffect transition="in" filter="wipe(down)">
                                      <p:cBhvr>
                                        <p:cTn id="34" dur="500"/>
                                        <p:tgtEl>
                                          <p:spTgt spid="28">
                                            <p:bg/>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Effect transition="in" filter="wipe(down)">
                                      <p:cBhvr>
                                        <p:cTn id="37" dur="500"/>
                                        <p:tgtEl>
                                          <p:spTgt spid="2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down)">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down)">
                                      <p:cBhvr>
                                        <p:cTn id="50" dur="500"/>
                                        <p:tgtEl>
                                          <p:spTgt spid="32"/>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down)">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wipe(down)">
                                      <p:cBhvr>
                                        <p:cTn id="58" dur="500"/>
                                        <p:tgtEl>
                                          <p:spTgt spid="4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0">
                                            <p:bg/>
                                          </p:spTgt>
                                        </p:tgtEl>
                                        <p:attrNameLst>
                                          <p:attrName>style.visibility</p:attrName>
                                        </p:attrNameLst>
                                      </p:cBhvr>
                                      <p:to>
                                        <p:strVal val="visible"/>
                                      </p:to>
                                    </p:set>
                                    <p:animEffect transition="in" filter="wipe(down)">
                                      <p:cBhvr>
                                        <p:cTn id="63" dur="500"/>
                                        <p:tgtEl>
                                          <p:spTgt spid="40">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0">
                                            <p:txEl>
                                              <p:pRg st="0" end="0"/>
                                            </p:txEl>
                                          </p:spTgt>
                                        </p:tgtEl>
                                        <p:attrNameLst>
                                          <p:attrName>style.visibility</p:attrName>
                                        </p:attrNameLst>
                                      </p:cBhvr>
                                      <p:to>
                                        <p:strVal val="visible"/>
                                      </p:to>
                                    </p:set>
                                    <p:animEffect transition="in" filter="wipe(down)">
                                      <p:cBhvr>
                                        <p:cTn id="66" dur="500"/>
                                        <p:tgtEl>
                                          <p:spTgt spid="40">
                                            <p:txEl>
                                              <p:pRg st="0" end="0"/>
                                            </p:tx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0">
                                            <p:txEl>
                                              <p:pRg st="1" end="1"/>
                                            </p:txEl>
                                          </p:spTgt>
                                        </p:tgtEl>
                                        <p:attrNameLst>
                                          <p:attrName>style.visibility</p:attrName>
                                        </p:attrNameLst>
                                      </p:cBhvr>
                                      <p:to>
                                        <p:strVal val="visible"/>
                                      </p:to>
                                    </p:set>
                                    <p:animEffect transition="in" filter="wipe(down)">
                                      <p:cBhvr>
                                        <p:cTn id="69" dur="500"/>
                                        <p:tgtEl>
                                          <p:spTgt spid="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28" grpId="0" build="allAtOnce" animBg="1"/>
      <p:bldP spid="29" grpId="0" animBg="1"/>
      <p:bldP spid="30" grpId="0" animBg="1"/>
      <p:bldP spid="40"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42844" y="1059404"/>
            <a:ext cx="6143668" cy="2857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r>
              <a:rPr lang="fa-IR" sz="1400" b="1" dirty="0" smtClean="0"/>
              <a:t>مدلول روایات اساسا نمی تواند شامل هر دو باشد. </a:t>
            </a:r>
            <a:r>
              <a:rPr lang="fa-IR" sz="1400" dirty="0" smtClean="0"/>
              <a:t>(شیخ انصاری)</a:t>
            </a:r>
            <a:endParaRPr lang="fa-IR" sz="1400" dirty="0"/>
          </a:p>
        </p:txBody>
      </p:sp>
      <p:sp>
        <p:nvSpPr>
          <p:cNvPr id="3" name="سهم إلى اليسار 2"/>
          <p:cNvSpPr/>
          <p:nvPr/>
        </p:nvSpPr>
        <p:spPr>
          <a:xfrm>
            <a:off x="7786710" y="1702345"/>
            <a:ext cx="1214446" cy="2071703"/>
          </a:xfrm>
          <a:prstGeom prst="leftArrow">
            <a:avLst>
              <a:gd name="adj1" fmla="val 89915"/>
              <a:gd name="adj2" fmla="val 21226"/>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lvl="0" algn="ctr"/>
            <a:r>
              <a:rPr lang="fa-IR" sz="1400" b="1" dirty="0" smtClean="0"/>
              <a:t>چگونگی دلالت روایات </a:t>
            </a:r>
            <a:r>
              <a:rPr lang="fa-IR" sz="1400" b="1" i="1" dirty="0" smtClean="0"/>
              <a:t>(لاتنقض-فلیمض علی یقینه و ...) </a:t>
            </a:r>
            <a:r>
              <a:rPr lang="fa-IR" sz="1400" b="1" dirty="0" smtClean="0"/>
              <a:t>بر استصحاب و قاعده یقین</a:t>
            </a:r>
            <a:endParaRPr lang="fa-IR" sz="1400" dirty="0" smtClean="0"/>
          </a:p>
        </p:txBody>
      </p:sp>
      <p:cxnSp>
        <p:nvCxnSpPr>
          <p:cNvPr id="5" name="رابط مستقيم 4"/>
          <p:cNvCxnSpPr>
            <a:stCxn id="3" idx="1"/>
            <a:endCxn id="18" idx="3"/>
          </p:cNvCxnSpPr>
          <p:nvPr/>
        </p:nvCxnSpPr>
        <p:spPr>
          <a:xfrm rot="10800000">
            <a:off x="7429520" y="880809"/>
            <a:ext cx="357190" cy="1857388"/>
          </a:xfrm>
          <a:prstGeom prst="line">
            <a:avLst/>
          </a:prstGeom>
        </p:spPr>
        <p:style>
          <a:lnRef idx="1">
            <a:schemeClr val="accent1"/>
          </a:lnRef>
          <a:fillRef idx="0">
            <a:schemeClr val="accent1"/>
          </a:fillRef>
          <a:effectRef idx="0">
            <a:schemeClr val="accent1"/>
          </a:effectRef>
          <a:fontRef idx="minor">
            <a:schemeClr val="tx1"/>
          </a:fontRef>
        </p:style>
      </p:cxnSp>
      <p:sp>
        <p:nvSpPr>
          <p:cNvPr id="7" name="سهم إلى اليسار 6"/>
          <p:cNvSpPr/>
          <p:nvPr/>
        </p:nvSpPr>
        <p:spPr>
          <a:xfrm flipH="1">
            <a:off x="6286512" y="6000768"/>
            <a:ext cx="1500198" cy="785818"/>
          </a:xfrm>
          <a:prstGeom prst="leftArrow">
            <a:avLst>
              <a:gd name="adj1" fmla="val 83246"/>
              <a:gd name="adj2" fmla="val 28843"/>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اثبات </a:t>
            </a:r>
            <a:r>
              <a:rPr lang="fa-IR" sz="1400" b="1" dirty="0" smtClean="0">
                <a:solidFill>
                  <a:srgbClr val="FFFF00"/>
                </a:solidFill>
              </a:rPr>
              <a:t>اصل متیقن </a:t>
            </a:r>
            <a:r>
              <a:rPr lang="fa-IR" sz="1400" b="1" dirty="0" smtClean="0"/>
              <a:t>و </a:t>
            </a:r>
            <a:r>
              <a:rPr lang="fa-IR" sz="1400" b="1" dirty="0" smtClean="0">
                <a:solidFill>
                  <a:srgbClr val="FFFF00"/>
                </a:solidFill>
              </a:rPr>
              <a:t>بقاء آن </a:t>
            </a:r>
            <a:r>
              <a:rPr lang="fa-IR" sz="1400" b="1" dirty="0" smtClean="0"/>
              <a:t>باشد </a:t>
            </a:r>
            <a:endParaRPr lang="fa-IR" sz="1400" b="1" dirty="0"/>
          </a:p>
        </p:txBody>
      </p:sp>
      <p:sp>
        <p:nvSpPr>
          <p:cNvPr id="18" name="سهم إلى اليسار 17"/>
          <p:cNvSpPr/>
          <p:nvPr/>
        </p:nvSpPr>
        <p:spPr>
          <a:xfrm>
            <a:off x="6715140" y="487900"/>
            <a:ext cx="714380" cy="785818"/>
          </a:xfrm>
          <a:prstGeom prst="leftArrow">
            <a:avLst>
              <a:gd name="adj1" fmla="val 83246"/>
              <a:gd name="adj2" fmla="val 28843"/>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اقوال</a:t>
            </a:r>
            <a:endParaRPr lang="fa-IR" sz="1600" b="1" dirty="0"/>
          </a:p>
        </p:txBody>
      </p:sp>
      <p:sp>
        <p:nvSpPr>
          <p:cNvPr id="21" name="عنوان 1"/>
          <p:cNvSpPr txBox="1">
            <a:spLocks/>
          </p:cNvSpPr>
          <p:nvPr/>
        </p:nvSpPr>
        <p:spPr>
          <a:xfrm>
            <a:off x="7572396" y="702214"/>
            <a:ext cx="135732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304 تا 309</a:t>
            </a:r>
            <a:endParaRPr lang="fa-IR" b="1" dirty="0">
              <a:solidFill>
                <a:schemeClr val="tx1"/>
              </a:solidFill>
            </a:endParaRPr>
          </a:p>
        </p:txBody>
      </p:sp>
      <p:sp>
        <p:nvSpPr>
          <p:cNvPr id="22" name="مستطيل مستدير الزوايا 21"/>
          <p:cNvSpPr/>
          <p:nvPr/>
        </p:nvSpPr>
        <p:spPr>
          <a:xfrm>
            <a:off x="142844" y="1416594"/>
            <a:ext cx="4786346" cy="857256"/>
          </a:xfrm>
          <a:prstGeom prst="roundRect">
            <a:avLst>
              <a:gd name="adj" fmla="val 7551"/>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00" dirty="0" smtClean="0"/>
              <a:t>گرچه استصحاب و قاعده یقین از جهت مناط متفاوتند اما </a:t>
            </a:r>
            <a:r>
              <a:rPr lang="fa-IR" sz="1300" u="sng" dirty="0" smtClean="0"/>
              <a:t>امکان اراده آن دو از یک کلام عام، به خودی خود وجود دارد</a:t>
            </a:r>
            <a:r>
              <a:rPr lang="fa-IR" sz="1300" dirty="0" smtClean="0"/>
              <a:t>؛ با این حال: </a:t>
            </a:r>
          </a:p>
          <a:p>
            <a:pPr algn="justLow"/>
            <a:r>
              <a:rPr lang="fa-IR" sz="1300" dirty="0" smtClean="0"/>
              <a:t>چنین کلام عامی از شارع صادر نشده و </a:t>
            </a:r>
            <a:r>
              <a:rPr lang="fa-IR" sz="1300" b="1" dirty="0" smtClean="0"/>
              <a:t>روایات موجود در باب تنها بر استصحاب دلالت دارد</a:t>
            </a:r>
            <a:r>
              <a:rPr lang="fa-IR" sz="1300" dirty="0" smtClean="0"/>
              <a:t>. </a:t>
            </a:r>
          </a:p>
        </p:txBody>
      </p:sp>
      <p:sp>
        <p:nvSpPr>
          <p:cNvPr id="23" name="سهم إلى اليسار 22"/>
          <p:cNvSpPr/>
          <p:nvPr/>
        </p:nvSpPr>
        <p:spPr>
          <a:xfrm>
            <a:off x="6572264" y="3631172"/>
            <a:ext cx="1000132" cy="1357322"/>
          </a:xfrm>
          <a:prstGeom prst="leftArrow">
            <a:avLst>
              <a:gd name="adj1" fmla="val 83246"/>
              <a:gd name="adj2" fmla="val 2330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500" b="1" dirty="0" smtClean="0"/>
              <a:t>اگر مقصود از قاعده یقین</a:t>
            </a:r>
            <a:endParaRPr lang="fa-IR" sz="1500" b="1" dirty="0"/>
          </a:p>
        </p:txBody>
      </p:sp>
      <p:cxnSp>
        <p:nvCxnSpPr>
          <p:cNvPr id="25" name="رابط مستقيم 24"/>
          <p:cNvCxnSpPr>
            <a:stCxn id="3" idx="1"/>
            <a:endCxn id="23" idx="3"/>
          </p:cNvCxnSpPr>
          <p:nvPr/>
        </p:nvCxnSpPr>
        <p:spPr>
          <a:xfrm rot="10800000" flipV="1">
            <a:off x="7572396" y="2738197"/>
            <a:ext cx="214314" cy="1571636"/>
          </a:xfrm>
          <a:prstGeom prst="line">
            <a:avLst/>
          </a:prstGeom>
        </p:spPr>
        <p:style>
          <a:lnRef idx="1">
            <a:schemeClr val="accent1"/>
          </a:lnRef>
          <a:fillRef idx="0">
            <a:schemeClr val="accent1"/>
          </a:fillRef>
          <a:effectRef idx="0">
            <a:schemeClr val="accent1"/>
          </a:effectRef>
          <a:fontRef idx="minor">
            <a:schemeClr val="tx1"/>
          </a:fontRef>
        </p:style>
      </p:cxnSp>
      <p:sp>
        <p:nvSpPr>
          <p:cNvPr id="30" name="سهم إلى اليسار 29"/>
          <p:cNvSpPr/>
          <p:nvPr/>
        </p:nvSpPr>
        <p:spPr>
          <a:xfrm>
            <a:off x="5000628" y="1488032"/>
            <a:ext cx="1214446" cy="714380"/>
          </a:xfrm>
          <a:prstGeom prst="leftArrow">
            <a:avLst>
              <a:gd name="adj1" fmla="val 83246"/>
              <a:gd name="adj2" fmla="val 15997"/>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تنها اثبات </a:t>
            </a:r>
            <a:r>
              <a:rPr lang="fa-IR" sz="1400" b="1" dirty="0" smtClean="0">
                <a:solidFill>
                  <a:srgbClr val="FFFF00"/>
                </a:solidFill>
              </a:rPr>
              <a:t>اصل متیقن</a:t>
            </a:r>
            <a:r>
              <a:rPr lang="fa-IR" sz="1400" b="1" dirty="0" smtClean="0"/>
              <a:t> باشد </a:t>
            </a:r>
            <a:endParaRPr lang="fa-IR" sz="1400" b="1" dirty="0"/>
          </a:p>
        </p:txBody>
      </p:sp>
      <p:sp>
        <p:nvSpPr>
          <p:cNvPr id="32" name="مستطيل مستدير الزوايا 31"/>
          <p:cNvSpPr/>
          <p:nvPr/>
        </p:nvSpPr>
        <p:spPr>
          <a:xfrm>
            <a:off x="142844" y="345024"/>
            <a:ext cx="6143668" cy="2857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r>
              <a:rPr lang="fa-IR" sz="1400" b="1" dirty="0" smtClean="0"/>
              <a:t>مدلول روایات شامل هر دو است. </a:t>
            </a:r>
            <a:r>
              <a:rPr lang="fa-IR" sz="1400" dirty="0" smtClean="0"/>
              <a:t>(محقق سبزواری و فاضل دربندی)</a:t>
            </a:r>
            <a:endParaRPr lang="fa-IR" sz="1400" dirty="0"/>
          </a:p>
        </p:txBody>
      </p:sp>
      <p:sp>
        <p:nvSpPr>
          <p:cNvPr id="33" name="مستطيل مستدير الزوايا 32"/>
          <p:cNvSpPr/>
          <p:nvPr/>
        </p:nvSpPr>
        <p:spPr>
          <a:xfrm>
            <a:off x="142844" y="702214"/>
            <a:ext cx="6143668" cy="2857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r>
              <a:rPr lang="fa-IR" sz="1400" b="1" dirty="0" smtClean="0"/>
              <a:t>گر چه مدلول روایات شامل هر دو است اما انصراف ظهوری به  استصحاب دارد. </a:t>
            </a:r>
            <a:r>
              <a:rPr lang="fa-IR" sz="1400" dirty="0" smtClean="0"/>
              <a:t>(شریف العلما)</a:t>
            </a:r>
            <a:endParaRPr lang="fa-IR" sz="1400" dirty="0"/>
          </a:p>
        </p:txBody>
      </p:sp>
      <p:cxnSp>
        <p:nvCxnSpPr>
          <p:cNvPr id="35" name="رابط مستقيم 34"/>
          <p:cNvCxnSpPr>
            <a:stCxn id="18" idx="1"/>
            <a:endCxn id="32" idx="3"/>
          </p:cNvCxnSpPr>
          <p:nvPr/>
        </p:nvCxnSpPr>
        <p:spPr>
          <a:xfrm rot="10800000">
            <a:off x="6286512" y="487901"/>
            <a:ext cx="428628" cy="392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a:stCxn id="18" idx="1"/>
            <a:endCxn id="33" idx="3"/>
          </p:cNvCxnSpPr>
          <p:nvPr/>
        </p:nvCxnSpPr>
        <p:spPr>
          <a:xfrm rot="10800000">
            <a:off x="6286512" y="845091"/>
            <a:ext cx="42862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a:stCxn id="18" idx="1"/>
            <a:endCxn id="2" idx="3"/>
          </p:cNvCxnSpPr>
          <p:nvPr/>
        </p:nvCxnSpPr>
        <p:spPr>
          <a:xfrm rot="10800000" flipV="1">
            <a:off x="6286512" y="880808"/>
            <a:ext cx="428628"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a:stCxn id="23" idx="1"/>
            <a:endCxn id="30" idx="3"/>
          </p:cNvCxnSpPr>
          <p:nvPr/>
        </p:nvCxnSpPr>
        <p:spPr>
          <a:xfrm rot="10800000">
            <a:off x="6215074" y="1845223"/>
            <a:ext cx="357190" cy="2464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مستقيم 43"/>
          <p:cNvCxnSpPr>
            <a:stCxn id="23" idx="1"/>
            <a:endCxn id="7" idx="3"/>
          </p:cNvCxnSpPr>
          <p:nvPr/>
        </p:nvCxnSpPr>
        <p:spPr>
          <a:xfrm rot="10800000" flipV="1">
            <a:off x="6286512" y="4309833"/>
            <a:ext cx="285752" cy="2083844"/>
          </a:xfrm>
          <a:prstGeom prst="line">
            <a:avLst/>
          </a:prstGeom>
        </p:spPr>
        <p:style>
          <a:lnRef idx="1">
            <a:schemeClr val="accent1"/>
          </a:lnRef>
          <a:fillRef idx="0">
            <a:schemeClr val="accent1"/>
          </a:fillRef>
          <a:effectRef idx="0">
            <a:schemeClr val="accent1"/>
          </a:effectRef>
          <a:fontRef idx="minor">
            <a:schemeClr val="tx1"/>
          </a:fontRef>
        </p:style>
      </p:cxnSp>
      <p:sp>
        <p:nvSpPr>
          <p:cNvPr id="19" name="مستطيل مستدير الزوايا 18"/>
          <p:cNvSpPr/>
          <p:nvPr/>
        </p:nvSpPr>
        <p:spPr>
          <a:xfrm>
            <a:off x="142844" y="3273982"/>
            <a:ext cx="5929354" cy="642942"/>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00" dirty="0" smtClean="0"/>
              <a:t>اشکال: معنای مضی بر یقین عبارت است از عدم توقف به خاطر شک عارض (شک موجود، معدوم فرض شود) </a:t>
            </a:r>
          </a:p>
          <a:p>
            <a:pPr algn="justLow"/>
            <a:r>
              <a:rPr lang="fa-IR" sz="1300" dirty="0" smtClean="0"/>
              <a:t>و این شک می تواند دو فرد داشته باشد : شک در حدوث و شک در بقا </a:t>
            </a:r>
          </a:p>
          <a:p>
            <a:pPr algn="justLow"/>
            <a:r>
              <a:rPr lang="fa-IR" sz="1300" dirty="0" smtClean="0"/>
              <a:t>در واقع روایت در معنای جامع استعمال شده با افراد متعدد.</a:t>
            </a:r>
            <a:endParaRPr lang="fa-IR" sz="1300" dirty="0"/>
          </a:p>
        </p:txBody>
      </p:sp>
      <p:sp>
        <p:nvSpPr>
          <p:cNvPr id="20" name="مستطيل مستدير الزوايا 19"/>
          <p:cNvSpPr/>
          <p:nvPr/>
        </p:nvSpPr>
        <p:spPr>
          <a:xfrm>
            <a:off x="142844" y="3988362"/>
            <a:ext cx="5929354" cy="642942"/>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00" dirty="0" smtClean="0"/>
              <a:t>پاسخ: شکی نیست که متعلق یقین و شک یکی است. و نیز یقین به یک چیز تعلق یافته است. حال نمی شود آن یک چیز هم حدوث متیقن باشد و هم بقای آن. </a:t>
            </a:r>
          </a:p>
          <a:p>
            <a:pPr algn="justLow"/>
            <a:r>
              <a:rPr lang="fa-IR" sz="1300" dirty="0" smtClean="0"/>
              <a:t>در واقع شمول یقین نسبت به افراد متعدد با این فرق می کند که نسبت به یک چیز دو گونه ملاحظه داشته باشد.</a:t>
            </a:r>
            <a:endParaRPr lang="fa-IR" sz="1300" dirty="0"/>
          </a:p>
        </p:txBody>
      </p:sp>
      <p:sp>
        <p:nvSpPr>
          <p:cNvPr id="27" name="مستطيل مستدير الزوايا 26"/>
          <p:cNvSpPr/>
          <p:nvPr/>
        </p:nvSpPr>
        <p:spPr>
          <a:xfrm>
            <a:off x="142844" y="2345288"/>
            <a:ext cx="5929354" cy="857256"/>
          </a:xfrm>
          <a:prstGeom prst="roundRect">
            <a:avLst>
              <a:gd name="adj" fmla="val 10622"/>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00" dirty="0" smtClean="0"/>
              <a:t>چون در </a:t>
            </a:r>
            <a:r>
              <a:rPr lang="fa-IR" sz="1300" b="1" dirty="0" smtClean="0">
                <a:solidFill>
                  <a:srgbClr val="FFFF00"/>
                </a:solidFill>
              </a:rPr>
              <a:t>روایت فلیمض علی یقینه </a:t>
            </a:r>
            <a:r>
              <a:rPr lang="fa-IR" sz="1300" dirty="0" smtClean="0"/>
              <a:t>صحیح نیست که مقصود از مضی بر یقین، هم </a:t>
            </a:r>
            <a:r>
              <a:rPr lang="fa-IR" sz="1300" b="1" dirty="0" smtClean="0"/>
              <a:t>حکم به متیقن در زمان اول </a:t>
            </a:r>
            <a:r>
              <a:rPr lang="fa-IR" sz="1300" dirty="0" smtClean="0"/>
              <a:t>(عدالت زید در جمعه) و هم </a:t>
            </a:r>
            <a:r>
              <a:rPr lang="fa-IR" sz="1300" b="1" dirty="0" smtClean="0"/>
              <a:t>حکم به آن در زمان دوم </a:t>
            </a:r>
            <a:r>
              <a:rPr lang="fa-IR" sz="1300" dirty="0" smtClean="0"/>
              <a:t>(عدالت زید در شنبه) باشد. چون از قبیل </a:t>
            </a:r>
            <a:r>
              <a:rPr lang="fa-IR" sz="1300" u="sng" dirty="0" smtClean="0"/>
              <a:t>استعمال لفظ در اکثر از یک معنا </a:t>
            </a:r>
            <a:r>
              <a:rPr lang="fa-IR" sz="1300" dirty="0" smtClean="0"/>
              <a:t>است. </a:t>
            </a:r>
          </a:p>
          <a:p>
            <a:pPr algn="justLow"/>
            <a:r>
              <a:rPr lang="fa-IR" sz="1300" dirty="0" smtClean="0"/>
              <a:t>و از آنجا که روایت ظهور عرفی در استصحاب دارد در همان متعین می شود.</a:t>
            </a:r>
            <a:endParaRPr lang="fa-IR" sz="1300" dirty="0"/>
          </a:p>
        </p:txBody>
      </p:sp>
      <p:sp>
        <p:nvSpPr>
          <p:cNvPr id="24" name="مربع نص 23"/>
          <p:cNvSpPr txBox="1"/>
          <p:nvPr/>
        </p:nvSpPr>
        <p:spPr>
          <a:xfrm>
            <a:off x="7715272" y="6072206"/>
            <a:ext cx="1214446" cy="584775"/>
          </a:xfrm>
          <a:prstGeom prst="rect">
            <a:avLst/>
          </a:prstGeom>
          <a:noFill/>
        </p:spPr>
        <p:txBody>
          <a:bodyPr wrap="square" rtlCol="1">
            <a:spAutoFit/>
          </a:bodyPr>
          <a:lstStyle/>
          <a:p>
            <a:pPr algn="ctr"/>
            <a:r>
              <a:rPr lang="ar-IQ" sz="1600" b="1" dirty="0" smtClean="0"/>
              <a:t>بع</a:t>
            </a:r>
            <a:r>
              <a:rPr lang="fa-IR" sz="1600" b="1" dirty="0" smtClean="0"/>
              <a:t>داز 4 صفحه می آید!</a:t>
            </a:r>
            <a:endParaRPr lang="fa-IR" sz="1600" b="1" dirty="0"/>
          </a:p>
        </p:txBody>
      </p:sp>
      <p:sp>
        <p:nvSpPr>
          <p:cNvPr id="26" name="مربع نص 25"/>
          <p:cNvSpPr txBox="1"/>
          <p:nvPr/>
        </p:nvSpPr>
        <p:spPr>
          <a:xfrm>
            <a:off x="2000232" y="4988494"/>
            <a:ext cx="3143272" cy="369332"/>
          </a:xfrm>
          <a:prstGeom prst="rect">
            <a:avLst/>
          </a:prstGeom>
          <a:noFill/>
        </p:spPr>
        <p:txBody>
          <a:bodyPr wrap="square" rtlCol="1">
            <a:spAutoFit/>
          </a:bodyPr>
          <a:lstStyle/>
          <a:p>
            <a:r>
              <a:rPr lang="fa-IR" dirty="0" smtClean="0"/>
              <a:t>ادامه توضیحات نمودار در صفحات بعد</a:t>
            </a:r>
            <a:endParaRPr lang="fa-IR" dirty="0"/>
          </a:p>
        </p:txBody>
      </p:sp>
      <p:sp>
        <p:nvSpPr>
          <p:cNvPr id="28" name="عنصر نائب لرقم الشريحة 27"/>
          <p:cNvSpPr>
            <a:spLocks noGrp="1"/>
          </p:cNvSpPr>
          <p:nvPr>
            <p:ph type="sldNum" sz="quarter" idx="12"/>
          </p:nvPr>
        </p:nvSpPr>
        <p:spPr/>
        <p:txBody>
          <a:bodyPr/>
          <a:lstStyle/>
          <a:p>
            <a:fld id="{0B34F065-1154-456A-91E3-76DE8E75E17B}" type="slidenum">
              <a:rPr lang="ar-SA" smtClean="0"/>
              <a:pPr/>
              <a:t>5</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down)">
                                      <p:cBhvr>
                                        <p:cTn id="23" dur="500"/>
                                        <p:tgtEl>
                                          <p:spTgt spid="3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down)">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down)">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down)">
                                      <p:cBhvr>
                                        <p:cTn id="57" dur="500"/>
                                        <p:tgtEl>
                                          <p:spTgt spid="41"/>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down)">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wipe(down)">
                                      <p:cBhvr>
                                        <p:cTn id="65" dur="500"/>
                                        <p:tgtEl>
                                          <p:spTgt spid="4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down)">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2">
                                            <p:bg/>
                                          </p:spTgt>
                                        </p:tgtEl>
                                        <p:attrNameLst>
                                          <p:attrName>style.visibility</p:attrName>
                                        </p:attrNameLst>
                                      </p:cBhvr>
                                      <p:to>
                                        <p:strVal val="visible"/>
                                      </p:to>
                                    </p:set>
                                    <p:animEffect transition="in" filter="wipe(down)">
                                      <p:cBhvr>
                                        <p:cTn id="73" dur="500"/>
                                        <p:tgtEl>
                                          <p:spTgt spid="22">
                                            <p:bg/>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2">
                                            <p:txEl>
                                              <p:pRg st="0" end="0"/>
                                            </p:txEl>
                                          </p:spTgt>
                                        </p:tgtEl>
                                        <p:attrNameLst>
                                          <p:attrName>style.visibility</p:attrName>
                                        </p:attrNameLst>
                                      </p:cBhvr>
                                      <p:to>
                                        <p:strVal val="visible"/>
                                      </p:to>
                                    </p:set>
                                    <p:animEffect transition="in" filter="wipe(down)">
                                      <p:cBhvr>
                                        <p:cTn id="76" dur="500"/>
                                        <p:tgtEl>
                                          <p:spTgt spid="22">
                                            <p:txEl>
                                              <p:pRg st="0" end="0"/>
                                            </p:tx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2">
                                            <p:txEl>
                                              <p:pRg st="1" end="1"/>
                                            </p:txEl>
                                          </p:spTgt>
                                        </p:tgtEl>
                                        <p:attrNameLst>
                                          <p:attrName>style.visibility</p:attrName>
                                        </p:attrNameLst>
                                      </p:cBhvr>
                                      <p:to>
                                        <p:strVal val="visible"/>
                                      </p:to>
                                    </p:set>
                                    <p:animEffect transition="in" filter="wipe(down)">
                                      <p:cBhvr>
                                        <p:cTn id="79" dur="500"/>
                                        <p:tgtEl>
                                          <p:spTgt spid="22">
                                            <p:txEl>
                                              <p:pRg st="1" end="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19">
                                            <p:bg/>
                                          </p:spTgt>
                                        </p:tgtEl>
                                        <p:attrNameLst>
                                          <p:attrName>style.visibility</p:attrName>
                                        </p:attrNameLst>
                                      </p:cBhvr>
                                      <p:to>
                                        <p:strVal val="visible"/>
                                      </p:to>
                                    </p:set>
                                    <p:animEffect transition="in" filter="wipe(down)">
                                      <p:cBhvr>
                                        <p:cTn id="84" dur="500"/>
                                        <p:tgtEl>
                                          <p:spTgt spid="19">
                                            <p:bg/>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19">
                                            <p:txEl>
                                              <p:pRg st="0" end="0"/>
                                            </p:txEl>
                                          </p:spTgt>
                                        </p:tgtEl>
                                        <p:attrNameLst>
                                          <p:attrName>style.visibility</p:attrName>
                                        </p:attrNameLst>
                                      </p:cBhvr>
                                      <p:to>
                                        <p:strVal val="visible"/>
                                      </p:to>
                                    </p:set>
                                    <p:animEffect transition="in" filter="wipe(down)">
                                      <p:cBhvr>
                                        <p:cTn id="87" dur="500"/>
                                        <p:tgtEl>
                                          <p:spTgt spid="19">
                                            <p:txEl>
                                              <p:pRg st="0" end="0"/>
                                            </p:tx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9">
                                            <p:txEl>
                                              <p:pRg st="1" end="1"/>
                                            </p:txEl>
                                          </p:spTgt>
                                        </p:tgtEl>
                                        <p:attrNameLst>
                                          <p:attrName>style.visibility</p:attrName>
                                        </p:attrNameLst>
                                      </p:cBhvr>
                                      <p:to>
                                        <p:strVal val="visible"/>
                                      </p:to>
                                    </p:set>
                                    <p:animEffect transition="in" filter="wipe(down)">
                                      <p:cBhvr>
                                        <p:cTn id="90" dur="500"/>
                                        <p:tgtEl>
                                          <p:spTgt spid="19">
                                            <p:txEl>
                                              <p:pRg st="1" end="1"/>
                                            </p:tx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19">
                                            <p:txEl>
                                              <p:pRg st="2" end="2"/>
                                            </p:txEl>
                                          </p:spTgt>
                                        </p:tgtEl>
                                        <p:attrNameLst>
                                          <p:attrName>style.visibility</p:attrName>
                                        </p:attrNameLst>
                                      </p:cBhvr>
                                      <p:to>
                                        <p:strVal val="visible"/>
                                      </p:to>
                                    </p:set>
                                    <p:animEffect transition="in" filter="wipe(down)">
                                      <p:cBhvr>
                                        <p:cTn id="93" dur="500"/>
                                        <p:tgtEl>
                                          <p:spTgt spid="19">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20">
                                            <p:bg/>
                                          </p:spTgt>
                                        </p:tgtEl>
                                        <p:attrNameLst>
                                          <p:attrName>style.visibility</p:attrName>
                                        </p:attrNameLst>
                                      </p:cBhvr>
                                      <p:to>
                                        <p:strVal val="visible"/>
                                      </p:to>
                                    </p:set>
                                    <p:animEffect transition="in" filter="wipe(down)">
                                      <p:cBhvr>
                                        <p:cTn id="98" dur="500"/>
                                        <p:tgtEl>
                                          <p:spTgt spid="20">
                                            <p:bg/>
                                          </p:spTgt>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20">
                                            <p:txEl>
                                              <p:pRg st="0" end="0"/>
                                            </p:txEl>
                                          </p:spTgt>
                                        </p:tgtEl>
                                        <p:attrNameLst>
                                          <p:attrName>style.visibility</p:attrName>
                                        </p:attrNameLst>
                                      </p:cBhvr>
                                      <p:to>
                                        <p:strVal val="visible"/>
                                      </p:to>
                                    </p:set>
                                    <p:animEffect transition="in" filter="wipe(down)">
                                      <p:cBhvr>
                                        <p:cTn id="101" dur="500"/>
                                        <p:tgtEl>
                                          <p:spTgt spid="20">
                                            <p:txEl>
                                              <p:pRg st="0" end="0"/>
                                            </p:txEl>
                                          </p:spTgt>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20">
                                            <p:txEl>
                                              <p:pRg st="1" end="1"/>
                                            </p:txEl>
                                          </p:spTgt>
                                        </p:tgtEl>
                                        <p:attrNameLst>
                                          <p:attrName>style.visibility</p:attrName>
                                        </p:attrNameLst>
                                      </p:cBhvr>
                                      <p:to>
                                        <p:strVal val="visible"/>
                                      </p:to>
                                    </p:set>
                                    <p:animEffect transition="in" filter="wipe(down)">
                                      <p:cBhvr>
                                        <p:cTn id="104"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P spid="7" grpId="0" animBg="1"/>
      <p:bldP spid="18" grpId="0" animBg="1"/>
      <p:bldP spid="22" grpId="0" build="allAtOnce" animBg="1"/>
      <p:bldP spid="23" grpId="0" animBg="1"/>
      <p:bldP spid="30" grpId="0" animBg="1"/>
      <p:bldP spid="32" grpId="0" animBg="1"/>
      <p:bldP spid="33" grpId="0" animBg="1"/>
      <p:bldP spid="19" grpId="0" build="allAtOnce" animBg="1"/>
      <p:bldP spid="20" grpId="0" build="allAtOnce"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50</a:t>
            </a:fld>
            <a:endParaRPr lang="ar-SA"/>
          </a:p>
        </p:txBody>
      </p:sp>
      <p:sp>
        <p:nvSpPr>
          <p:cNvPr id="3" name="عنوان 1"/>
          <p:cNvSpPr txBox="1">
            <a:spLocks/>
          </p:cNvSpPr>
          <p:nvPr/>
        </p:nvSpPr>
        <p:spPr>
          <a:xfrm>
            <a:off x="7286644" y="285728"/>
            <a:ext cx="1643074"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تنبیه اول ص  351</a:t>
            </a:r>
            <a:endParaRPr lang="fa-IR" b="1" dirty="0">
              <a:solidFill>
                <a:schemeClr val="tx1"/>
              </a:solidFill>
            </a:endParaRPr>
          </a:p>
        </p:txBody>
      </p:sp>
      <p:sp>
        <p:nvSpPr>
          <p:cNvPr id="4" name="سهم إلى اليسار 3"/>
          <p:cNvSpPr/>
          <p:nvPr/>
        </p:nvSpPr>
        <p:spPr>
          <a:xfrm>
            <a:off x="142844" y="142852"/>
            <a:ext cx="6929486" cy="128588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3200" b="1" dirty="0" smtClean="0">
                <a:cs typeface="B Zar" pitchFamily="2" charset="-78"/>
              </a:rPr>
              <a:t>آیا در اصالت صحت، فعل غیر را باید حمل بر </a:t>
            </a:r>
            <a:r>
              <a:rPr lang="fa-IR" sz="3200" b="1" dirty="0" smtClean="0">
                <a:solidFill>
                  <a:srgbClr val="FFFF00"/>
                </a:solidFill>
                <a:cs typeface="B Zar" pitchFamily="2" charset="-78"/>
              </a:rPr>
              <a:t>صحت اعتقادی </a:t>
            </a:r>
            <a:r>
              <a:rPr lang="fa-IR" sz="3200" b="1" dirty="0" smtClean="0">
                <a:cs typeface="B Zar" pitchFamily="2" charset="-78"/>
              </a:rPr>
              <a:t>کرد یا </a:t>
            </a:r>
            <a:r>
              <a:rPr lang="fa-IR" sz="3200" b="1" dirty="0" smtClean="0">
                <a:solidFill>
                  <a:srgbClr val="FFFF00"/>
                </a:solidFill>
                <a:cs typeface="B Zar" pitchFamily="2" charset="-78"/>
              </a:rPr>
              <a:t>صحت واقعی</a:t>
            </a:r>
            <a:r>
              <a:rPr lang="fa-IR" sz="3200" b="1" dirty="0" smtClean="0">
                <a:cs typeface="B Zar" pitchFamily="2" charset="-78"/>
              </a:rPr>
              <a:t>؟</a:t>
            </a:r>
            <a:endParaRPr lang="fa-IR" sz="2800" b="1" dirty="0">
              <a:solidFill>
                <a:schemeClr val="bg1"/>
              </a:solidFill>
              <a:cs typeface="B Zar" pitchFamily="2" charset="-78"/>
            </a:endParaRPr>
          </a:p>
        </p:txBody>
      </p:sp>
      <p:sp>
        <p:nvSpPr>
          <p:cNvPr id="5" name="شكل بيضاوي 4"/>
          <p:cNvSpPr/>
          <p:nvPr/>
        </p:nvSpPr>
        <p:spPr>
          <a:xfrm>
            <a:off x="3786182" y="1643050"/>
            <a:ext cx="1857388" cy="128588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1</a:t>
            </a:r>
            <a:endParaRPr lang="fa-IR" sz="4000" dirty="0">
              <a:cs typeface="+mj-cs"/>
            </a:endParaRPr>
          </a:p>
        </p:txBody>
      </p:sp>
      <p:sp>
        <p:nvSpPr>
          <p:cNvPr id="6" name="سهم إلى اليسار 5"/>
          <p:cNvSpPr/>
          <p:nvPr/>
        </p:nvSpPr>
        <p:spPr>
          <a:xfrm>
            <a:off x="5857884" y="2786058"/>
            <a:ext cx="2006757" cy="78581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امام (فاعل)</a:t>
            </a:r>
            <a:endParaRPr lang="fa-IR" sz="2400" b="1" dirty="0" smtClean="0">
              <a:solidFill>
                <a:srgbClr val="FFFF00"/>
              </a:solidFill>
            </a:endParaRPr>
          </a:p>
        </p:txBody>
      </p:sp>
      <p:sp>
        <p:nvSpPr>
          <p:cNvPr id="7" name="سهم إلى اليسار 6"/>
          <p:cNvSpPr/>
          <p:nvPr/>
        </p:nvSpPr>
        <p:spPr>
          <a:xfrm>
            <a:off x="1643042" y="2786058"/>
            <a:ext cx="2006757" cy="78581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مأموم (شاک)</a:t>
            </a:r>
            <a:endParaRPr lang="fa-IR" sz="2400" b="1" dirty="0" smtClean="0">
              <a:solidFill>
                <a:srgbClr val="FFFF00"/>
              </a:solidFill>
            </a:endParaRPr>
          </a:p>
        </p:txBody>
      </p:sp>
      <p:sp>
        <p:nvSpPr>
          <p:cNvPr id="8" name="سهم للأسفل 7"/>
          <p:cNvSpPr/>
          <p:nvPr/>
        </p:nvSpPr>
        <p:spPr>
          <a:xfrm>
            <a:off x="5929322" y="3714752"/>
            <a:ext cx="1829118" cy="522583"/>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اعتقاد دارد:</a:t>
            </a:r>
            <a:endParaRPr lang="fa-IR" dirty="0"/>
          </a:p>
        </p:txBody>
      </p:sp>
      <p:sp>
        <p:nvSpPr>
          <p:cNvPr id="9" name="مستطيل مستدير الزوايا 8"/>
          <p:cNvSpPr/>
          <p:nvPr/>
        </p:nvSpPr>
        <p:spPr>
          <a:xfrm>
            <a:off x="5929322" y="4357694"/>
            <a:ext cx="2000264"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قرائت سوره واجب نیست </a:t>
            </a:r>
            <a:endParaRPr lang="fa-IR" sz="1600" b="1" dirty="0"/>
          </a:p>
        </p:txBody>
      </p:sp>
      <p:sp>
        <p:nvSpPr>
          <p:cNvPr id="10" name="مستطيل مستدير الزوايا 9"/>
          <p:cNvSpPr/>
          <p:nvPr/>
        </p:nvSpPr>
        <p:spPr>
          <a:xfrm>
            <a:off x="1714480" y="4357694"/>
            <a:ext cx="2000264"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قرائت سوره واجب است </a:t>
            </a:r>
            <a:endParaRPr lang="fa-IR" sz="1600" b="1" dirty="0"/>
          </a:p>
        </p:txBody>
      </p:sp>
      <p:sp>
        <p:nvSpPr>
          <p:cNvPr id="11" name="سهم للأسفل 10"/>
          <p:cNvSpPr/>
          <p:nvPr/>
        </p:nvSpPr>
        <p:spPr>
          <a:xfrm>
            <a:off x="1857356" y="3714752"/>
            <a:ext cx="1829118" cy="522583"/>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اعتقاد دارد:</a:t>
            </a:r>
            <a:endParaRPr lang="fa-IR" dirty="0"/>
          </a:p>
        </p:txBody>
      </p:sp>
      <p:sp>
        <p:nvSpPr>
          <p:cNvPr id="12" name="مستطيل مستدير الزوايا 11"/>
          <p:cNvSpPr/>
          <p:nvPr/>
        </p:nvSpPr>
        <p:spPr>
          <a:xfrm>
            <a:off x="1500166" y="5214950"/>
            <a:ext cx="6643734" cy="107157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حال اگر مأموم شک کند که امام سوره را خواند یا نه؟</a:t>
            </a:r>
          </a:p>
          <a:p>
            <a:pPr algn="ctr"/>
            <a:r>
              <a:rPr lang="fa-IR" sz="2400" b="1" dirty="0" smtClean="0">
                <a:solidFill>
                  <a:schemeClr val="bg1"/>
                </a:solidFill>
              </a:rPr>
              <a:t>در این صورت حمل بر صحت کند یا نه؟</a:t>
            </a:r>
            <a:endParaRPr lang="fa-IR"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 calcmode="lin" valueType="num">
                                      <p:cBhvr additive="base">
                                        <p:cTn id="1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5">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 calcmode="lin" valueType="num">
                                      <p:cBhvr additive="base">
                                        <p:cTn id="2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6">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bg/>
                                          </p:spTgt>
                                        </p:tgtEl>
                                        <p:attrNameLst>
                                          <p:attrName>style.visibility</p:attrName>
                                        </p:attrNameLst>
                                      </p:cBhvr>
                                      <p:to>
                                        <p:strVal val="visible"/>
                                      </p:to>
                                    </p:set>
                                    <p:anim calcmode="lin" valueType="num">
                                      <p:cBhvr additive="base">
                                        <p:cTn id="3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7">
                                            <p:bg/>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8">
                                            <p:bg/>
                                          </p:spTgt>
                                        </p:tgtEl>
                                        <p:attrNameLst>
                                          <p:attrName>style.visibility</p:attrName>
                                        </p:attrNameLst>
                                      </p:cBhvr>
                                      <p:to>
                                        <p:strVal val="visible"/>
                                      </p:to>
                                    </p:set>
                                    <p:animEffect transition="in" filter="wipe(down)">
                                      <p:cBhvr>
                                        <p:cTn id="43" dur="500"/>
                                        <p:tgtEl>
                                          <p:spTgt spid="8">
                                            <p:bg/>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Effect transition="in" filter="wipe(down)">
                                      <p:cBhvr>
                                        <p:cTn id="46" dur="500"/>
                                        <p:tgtEl>
                                          <p:spTgt spid="8">
                                            <p:txEl>
                                              <p:pRg st="0" end="0"/>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9">
                                            <p:bg/>
                                          </p:spTgt>
                                        </p:tgtEl>
                                        <p:attrNameLst>
                                          <p:attrName>style.visibility</p:attrName>
                                        </p:attrNameLst>
                                      </p:cBhvr>
                                      <p:to>
                                        <p:strVal val="visible"/>
                                      </p:to>
                                    </p:set>
                                    <p:animEffect transition="in" filter="wipe(down)">
                                      <p:cBhvr>
                                        <p:cTn id="49" dur="500"/>
                                        <p:tgtEl>
                                          <p:spTgt spid="9">
                                            <p:bg/>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wipe(down)">
                                      <p:cBhvr>
                                        <p:cTn id="52" dur="500"/>
                                        <p:tgtEl>
                                          <p:spTgt spid="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
                                            <p:bg/>
                                          </p:spTgt>
                                        </p:tgtEl>
                                        <p:attrNameLst>
                                          <p:attrName>style.visibility</p:attrName>
                                        </p:attrNameLst>
                                      </p:cBhvr>
                                      <p:to>
                                        <p:strVal val="visible"/>
                                      </p:to>
                                    </p:set>
                                    <p:animEffect transition="in" filter="wipe(down)">
                                      <p:cBhvr>
                                        <p:cTn id="57" dur="500"/>
                                        <p:tgtEl>
                                          <p:spTgt spid="11">
                                            <p:bg/>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Effect transition="in" filter="wipe(down)">
                                      <p:cBhvr>
                                        <p:cTn id="60" dur="500"/>
                                        <p:tgtEl>
                                          <p:spTgt spid="11">
                                            <p:txEl>
                                              <p:pRg st="0" end="0"/>
                                            </p:tx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0">
                                            <p:bg/>
                                          </p:spTgt>
                                        </p:tgtEl>
                                        <p:attrNameLst>
                                          <p:attrName>style.visibility</p:attrName>
                                        </p:attrNameLst>
                                      </p:cBhvr>
                                      <p:to>
                                        <p:strVal val="visible"/>
                                      </p:to>
                                    </p:set>
                                    <p:animEffect transition="in" filter="wipe(down)">
                                      <p:cBhvr>
                                        <p:cTn id="63" dur="500"/>
                                        <p:tgtEl>
                                          <p:spTgt spid="10">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Effect transition="in" filter="wipe(down)">
                                      <p:cBhvr>
                                        <p:cTn id="66" dur="500"/>
                                        <p:tgtEl>
                                          <p:spTgt spid="10">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2">
                                            <p:bg/>
                                          </p:spTgt>
                                        </p:tgtEl>
                                        <p:attrNameLst>
                                          <p:attrName>style.visibility</p:attrName>
                                        </p:attrNameLst>
                                      </p:cBhvr>
                                      <p:to>
                                        <p:strVal val="visible"/>
                                      </p:to>
                                    </p:set>
                                    <p:anim calcmode="lin" valueType="num">
                                      <p:cBhvr additive="base">
                                        <p:cTn id="71"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72" dur="500" fill="hold"/>
                                        <p:tgtEl>
                                          <p:spTgt spid="12">
                                            <p:bg/>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2">
                                            <p:txEl>
                                              <p:pRg st="0" end="0"/>
                                            </p:txEl>
                                          </p:spTgt>
                                        </p:tgtEl>
                                        <p:attrNameLst>
                                          <p:attrName>style.visibility</p:attrName>
                                        </p:attrNameLst>
                                      </p:cBhvr>
                                      <p:to>
                                        <p:strVal val="visible"/>
                                      </p:to>
                                    </p:set>
                                    <p:anim calcmode="lin" valueType="num">
                                      <p:cBhvr additive="base">
                                        <p:cTn id="7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2">
                                            <p:txEl>
                                              <p:pRg st="1" end="1"/>
                                            </p:txEl>
                                          </p:spTgt>
                                        </p:tgtEl>
                                        <p:attrNameLst>
                                          <p:attrName>style.visibility</p:attrName>
                                        </p:attrNameLst>
                                      </p:cBhvr>
                                      <p:to>
                                        <p:strVal val="visible"/>
                                      </p:to>
                                    </p:set>
                                    <p:anim calcmode="lin" valueType="num">
                                      <p:cBhvr additive="base">
                                        <p:cTn id="7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1" grpId="0" build="allAtOnce" animBg="1"/>
      <p:bldP spid="12" grpId="0" build="allAtOnce"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51</a:t>
            </a:fld>
            <a:endParaRPr lang="ar-SA"/>
          </a:p>
        </p:txBody>
      </p:sp>
      <p:sp>
        <p:nvSpPr>
          <p:cNvPr id="3" name="شكل بيضاوي 2"/>
          <p:cNvSpPr/>
          <p:nvPr/>
        </p:nvSpPr>
        <p:spPr>
          <a:xfrm>
            <a:off x="3714744" y="214290"/>
            <a:ext cx="1857388" cy="128588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3600" dirty="0" smtClean="0">
                <a:cs typeface="+mj-cs"/>
              </a:rPr>
              <a:t>مثال </a:t>
            </a:r>
            <a:r>
              <a:rPr lang="fa-IR" sz="4000" dirty="0" smtClean="0">
                <a:cs typeface="+mj-cs"/>
              </a:rPr>
              <a:t>2</a:t>
            </a:r>
            <a:endParaRPr lang="fa-IR" sz="4000" dirty="0">
              <a:cs typeface="+mj-cs"/>
            </a:endParaRPr>
          </a:p>
        </p:txBody>
      </p:sp>
      <p:sp>
        <p:nvSpPr>
          <p:cNvPr id="4" name="سهم إلى اليسار 3"/>
          <p:cNvSpPr/>
          <p:nvPr/>
        </p:nvSpPr>
        <p:spPr>
          <a:xfrm>
            <a:off x="5786446" y="1357298"/>
            <a:ext cx="2006757" cy="78581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عاقد (فاعل)</a:t>
            </a:r>
            <a:endParaRPr lang="fa-IR" sz="2400" b="1" dirty="0" smtClean="0">
              <a:solidFill>
                <a:srgbClr val="FFFF00"/>
              </a:solidFill>
            </a:endParaRPr>
          </a:p>
        </p:txBody>
      </p:sp>
      <p:sp>
        <p:nvSpPr>
          <p:cNvPr id="5" name="سهم إلى اليسار 4"/>
          <p:cNvSpPr/>
          <p:nvPr/>
        </p:nvSpPr>
        <p:spPr>
          <a:xfrm>
            <a:off x="1571604" y="1357298"/>
            <a:ext cx="1928826" cy="78581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حاکم (شاک)</a:t>
            </a:r>
            <a:endParaRPr lang="fa-IR" sz="2400" b="1" dirty="0" smtClean="0">
              <a:solidFill>
                <a:srgbClr val="FFFF00"/>
              </a:solidFill>
            </a:endParaRPr>
          </a:p>
        </p:txBody>
      </p:sp>
      <p:sp>
        <p:nvSpPr>
          <p:cNvPr id="6" name="سهم للأسفل 5"/>
          <p:cNvSpPr/>
          <p:nvPr/>
        </p:nvSpPr>
        <p:spPr>
          <a:xfrm>
            <a:off x="5857884" y="2285992"/>
            <a:ext cx="1829118" cy="522583"/>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اعتقاد دارد:</a:t>
            </a:r>
            <a:endParaRPr lang="fa-IR" dirty="0"/>
          </a:p>
        </p:txBody>
      </p:sp>
      <p:sp>
        <p:nvSpPr>
          <p:cNvPr id="7" name="مستطيل مستدير الزوايا 6"/>
          <p:cNvSpPr/>
          <p:nvPr/>
        </p:nvSpPr>
        <p:spPr>
          <a:xfrm>
            <a:off x="5857884" y="2928934"/>
            <a:ext cx="2000264"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اجرای عقد با زبان عربی و فارسی جایز است</a:t>
            </a:r>
            <a:endParaRPr lang="fa-IR" sz="1600" b="1" dirty="0"/>
          </a:p>
        </p:txBody>
      </p:sp>
      <p:sp>
        <p:nvSpPr>
          <p:cNvPr id="8" name="مستطيل مستدير الزوايا 7"/>
          <p:cNvSpPr/>
          <p:nvPr/>
        </p:nvSpPr>
        <p:spPr>
          <a:xfrm>
            <a:off x="1500166" y="2928934"/>
            <a:ext cx="2000264"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اجرای عقد تنها با زبان عربی جایز است</a:t>
            </a:r>
            <a:endParaRPr lang="fa-IR" sz="1600" b="1" dirty="0"/>
          </a:p>
        </p:txBody>
      </p:sp>
      <p:sp>
        <p:nvSpPr>
          <p:cNvPr id="9" name="سهم للأسفل 8"/>
          <p:cNvSpPr/>
          <p:nvPr/>
        </p:nvSpPr>
        <p:spPr>
          <a:xfrm>
            <a:off x="1643042" y="2285992"/>
            <a:ext cx="1829118" cy="522583"/>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اعتقاد دارد:</a:t>
            </a:r>
            <a:endParaRPr lang="fa-IR" dirty="0"/>
          </a:p>
        </p:txBody>
      </p:sp>
      <p:sp>
        <p:nvSpPr>
          <p:cNvPr id="10" name="مستطيل مستدير الزوايا 9"/>
          <p:cNvSpPr/>
          <p:nvPr/>
        </p:nvSpPr>
        <p:spPr>
          <a:xfrm>
            <a:off x="428596" y="3786190"/>
            <a:ext cx="8286808" cy="228601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در پی وقوع نزاع میان </a:t>
            </a:r>
            <a:r>
              <a:rPr lang="fa-IR" sz="2400" b="1" u="sng" dirty="0" smtClean="0">
                <a:solidFill>
                  <a:schemeClr val="bg1"/>
                </a:solidFill>
              </a:rPr>
              <a:t>عاقد</a:t>
            </a:r>
            <a:r>
              <a:rPr lang="fa-IR" sz="2400" b="1" dirty="0" smtClean="0">
                <a:solidFill>
                  <a:schemeClr val="bg1"/>
                </a:solidFill>
              </a:rPr>
              <a:t> (که مدعی است عقد را به عربی خوانده) </a:t>
            </a:r>
          </a:p>
          <a:p>
            <a:pPr algn="ctr"/>
            <a:r>
              <a:rPr lang="fa-IR" sz="2400" b="1" dirty="0" smtClean="0">
                <a:solidFill>
                  <a:schemeClr val="bg1"/>
                </a:solidFill>
              </a:rPr>
              <a:t>و </a:t>
            </a:r>
            <a:r>
              <a:rPr lang="fa-IR" sz="2400" b="1" u="sng" dirty="0" smtClean="0">
                <a:solidFill>
                  <a:schemeClr val="bg1"/>
                </a:solidFill>
              </a:rPr>
              <a:t>فرد دیگری </a:t>
            </a:r>
            <a:r>
              <a:rPr lang="fa-IR" sz="2400" b="1" dirty="0" smtClean="0">
                <a:solidFill>
                  <a:schemeClr val="bg1"/>
                </a:solidFill>
              </a:rPr>
              <a:t>(که مدعی است عاقد عقد را به زبان فارسی اجرا کرده) </a:t>
            </a:r>
          </a:p>
          <a:p>
            <a:pPr algn="ctr"/>
            <a:r>
              <a:rPr lang="fa-IR" sz="2400" b="1" dirty="0" smtClean="0">
                <a:solidFill>
                  <a:srgbClr val="FFFF00"/>
                </a:solidFill>
              </a:rPr>
              <a:t>حاکم چگونه باید حکم کند؟</a:t>
            </a:r>
          </a:p>
          <a:p>
            <a:pPr algn="ctr"/>
            <a:r>
              <a:rPr lang="fa-IR" sz="2000" b="1" i="1" dirty="0" smtClean="0">
                <a:solidFill>
                  <a:schemeClr val="bg1"/>
                </a:solidFill>
              </a:rPr>
              <a:t>آیا حاکم که خود معتقد به بطلان عقد فارسی است حکم به صحت عقد وی کند؟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Effect transition="in" filter="wipe(down)">
                                      <p:cBhvr>
                                        <p:cTn id="35" dur="500"/>
                                        <p:tgtEl>
                                          <p:spTgt spid="6">
                                            <p:bg/>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wipe(down)">
                                      <p:cBhvr>
                                        <p:cTn id="38" dur="500"/>
                                        <p:tgtEl>
                                          <p:spTgt spid="6">
                                            <p:txEl>
                                              <p:pRg st="0" end="0"/>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7">
                                            <p:bg/>
                                          </p:spTgt>
                                        </p:tgtEl>
                                        <p:attrNameLst>
                                          <p:attrName>style.visibility</p:attrName>
                                        </p:attrNameLst>
                                      </p:cBhvr>
                                      <p:to>
                                        <p:strVal val="visible"/>
                                      </p:to>
                                    </p:set>
                                    <p:animEffect transition="in" filter="wipe(down)">
                                      <p:cBhvr>
                                        <p:cTn id="41" dur="500"/>
                                        <p:tgtEl>
                                          <p:spTgt spid="7">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Effect transition="in" filter="wipe(down)">
                                      <p:cBhvr>
                                        <p:cTn id="44" dur="500"/>
                                        <p:tgtEl>
                                          <p:spTgt spid="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9">
                                            <p:bg/>
                                          </p:spTgt>
                                        </p:tgtEl>
                                        <p:attrNameLst>
                                          <p:attrName>style.visibility</p:attrName>
                                        </p:attrNameLst>
                                      </p:cBhvr>
                                      <p:to>
                                        <p:strVal val="visible"/>
                                      </p:to>
                                    </p:set>
                                    <p:animEffect transition="in" filter="wipe(down)">
                                      <p:cBhvr>
                                        <p:cTn id="49" dur="500"/>
                                        <p:tgtEl>
                                          <p:spTgt spid="9">
                                            <p:bg/>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wipe(down)">
                                      <p:cBhvr>
                                        <p:cTn id="52" dur="500"/>
                                        <p:tgtEl>
                                          <p:spTgt spid="9">
                                            <p:txEl>
                                              <p:pRg st="0" end="0"/>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8">
                                            <p:bg/>
                                          </p:spTgt>
                                        </p:tgtEl>
                                        <p:attrNameLst>
                                          <p:attrName>style.visibility</p:attrName>
                                        </p:attrNameLst>
                                      </p:cBhvr>
                                      <p:to>
                                        <p:strVal val="visible"/>
                                      </p:to>
                                    </p:set>
                                    <p:animEffect transition="in" filter="wipe(down)">
                                      <p:cBhvr>
                                        <p:cTn id="55" dur="500"/>
                                        <p:tgtEl>
                                          <p:spTgt spid="8">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
                                            <p:txEl>
                                              <p:pRg st="0" end="0"/>
                                            </p:txEl>
                                          </p:spTgt>
                                        </p:tgtEl>
                                        <p:attrNameLst>
                                          <p:attrName>style.visibility</p:attrName>
                                        </p:attrNameLst>
                                      </p:cBhvr>
                                      <p:to>
                                        <p:strVal val="visible"/>
                                      </p:to>
                                    </p:set>
                                    <p:animEffect transition="in" filter="wipe(down)">
                                      <p:cBhvr>
                                        <p:cTn id="58" dur="500"/>
                                        <p:tgtEl>
                                          <p:spTgt spid="8">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bg/>
                                          </p:spTgt>
                                        </p:tgtEl>
                                        <p:attrNameLst>
                                          <p:attrName>style.visibility</p:attrName>
                                        </p:attrNameLst>
                                      </p:cBhvr>
                                      <p:to>
                                        <p:strVal val="visible"/>
                                      </p:to>
                                    </p:set>
                                    <p:anim calcmode="lin" valueType="num">
                                      <p:cBhvr additive="base">
                                        <p:cTn id="63"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64" dur="500" fill="hold"/>
                                        <p:tgtEl>
                                          <p:spTgt spid="10">
                                            <p:bg/>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0">
                                            <p:txEl>
                                              <p:pRg st="1" end="1"/>
                                            </p:txEl>
                                          </p:spTgt>
                                        </p:tgtEl>
                                        <p:attrNameLst>
                                          <p:attrName>style.visibility</p:attrName>
                                        </p:attrNameLst>
                                      </p:cBhvr>
                                      <p:to>
                                        <p:strVal val="visible"/>
                                      </p:to>
                                    </p:set>
                                    <p:anim calcmode="lin" valueType="num">
                                      <p:cBhvr additive="base">
                                        <p:cTn id="7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0">
                                            <p:txEl>
                                              <p:pRg st="2" end="2"/>
                                            </p:txEl>
                                          </p:spTgt>
                                        </p:tgtEl>
                                        <p:attrNameLst>
                                          <p:attrName>style.visibility</p:attrName>
                                        </p:attrNameLst>
                                      </p:cBhvr>
                                      <p:to>
                                        <p:strVal val="visible"/>
                                      </p:to>
                                    </p:set>
                                    <p:anim calcmode="lin" valueType="num">
                                      <p:cBhvr additive="base">
                                        <p:cTn id="7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0">
                                            <p:txEl>
                                              <p:pRg st="3" end="3"/>
                                            </p:txEl>
                                          </p:spTgt>
                                        </p:tgtEl>
                                        <p:attrNameLst>
                                          <p:attrName>style.visibility</p:attrName>
                                        </p:attrNameLst>
                                      </p:cBhvr>
                                      <p:to>
                                        <p:strVal val="visible"/>
                                      </p:to>
                                    </p:set>
                                    <p:anim calcmode="lin" valueType="num">
                                      <p:cBhvr additive="base">
                                        <p:cTn id="7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52</a:t>
            </a:fld>
            <a:endParaRPr lang="ar-SA"/>
          </a:p>
        </p:txBody>
      </p:sp>
      <p:sp>
        <p:nvSpPr>
          <p:cNvPr id="3" name="سهم إلى اليسار 2"/>
          <p:cNvSpPr/>
          <p:nvPr/>
        </p:nvSpPr>
        <p:spPr>
          <a:xfrm>
            <a:off x="7286644" y="1000108"/>
            <a:ext cx="1643074" cy="1285885"/>
          </a:xfrm>
          <a:prstGeom prst="leftArrow">
            <a:avLst>
              <a:gd name="adj1" fmla="val 90692"/>
              <a:gd name="adj2" fmla="val 21608"/>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800" b="1" dirty="0" smtClean="0"/>
              <a:t>اقوال در این باره:</a:t>
            </a:r>
            <a:endParaRPr lang="fa-IR" sz="2800" b="1" dirty="0"/>
          </a:p>
        </p:txBody>
      </p:sp>
      <p:sp>
        <p:nvSpPr>
          <p:cNvPr id="4" name="مستطيل مستدير الزوايا 3"/>
          <p:cNvSpPr/>
          <p:nvPr/>
        </p:nvSpPr>
        <p:spPr>
          <a:xfrm>
            <a:off x="4786314" y="214290"/>
            <a:ext cx="2214578"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مشهور علما:</a:t>
            </a:r>
          </a:p>
          <a:p>
            <a:pPr algn="justLow"/>
            <a:r>
              <a:rPr lang="fa-IR" sz="2000" b="1" dirty="0" smtClean="0"/>
              <a:t>حمل بر صحت واقعی</a:t>
            </a:r>
          </a:p>
          <a:p>
            <a:pPr algn="justLow"/>
            <a:endParaRPr lang="fa-IR" sz="800" b="1" dirty="0" smtClean="0">
              <a:solidFill>
                <a:srgbClr val="FFFF00"/>
              </a:solidFill>
            </a:endParaRPr>
          </a:p>
        </p:txBody>
      </p:sp>
      <p:sp>
        <p:nvSpPr>
          <p:cNvPr id="5" name="مستطيل مستدير الزوايا 4"/>
          <p:cNvSpPr/>
          <p:nvPr/>
        </p:nvSpPr>
        <p:spPr>
          <a:xfrm>
            <a:off x="4786314" y="1785926"/>
            <a:ext cx="2214578" cy="135732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rgbClr val="FFFF00"/>
                </a:solidFill>
              </a:rPr>
              <a:t>برخی از متأخران : </a:t>
            </a:r>
          </a:p>
          <a:p>
            <a:pPr algn="justLow"/>
            <a:endParaRPr lang="fa-IR" sz="1100" b="1" dirty="0" smtClean="0">
              <a:solidFill>
                <a:srgbClr val="FFFF00"/>
              </a:solidFill>
            </a:endParaRPr>
          </a:p>
          <a:p>
            <a:pPr algn="justLow"/>
            <a:r>
              <a:rPr lang="fa-IR" sz="2000" b="1" dirty="0" smtClean="0"/>
              <a:t>حمل بر صحت اعتقادی</a:t>
            </a:r>
            <a:endParaRPr lang="fa-IR" b="1" i="1" dirty="0" smtClean="0"/>
          </a:p>
        </p:txBody>
      </p:sp>
      <p:cxnSp>
        <p:nvCxnSpPr>
          <p:cNvPr id="6" name="رابط مستقيم 5"/>
          <p:cNvCxnSpPr>
            <a:stCxn id="3" idx="1"/>
            <a:endCxn id="4" idx="3"/>
          </p:cNvCxnSpPr>
          <p:nvPr/>
        </p:nvCxnSpPr>
        <p:spPr>
          <a:xfrm rot="10800000">
            <a:off x="7000892" y="857233"/>
            <a:ext cx="285752" cy="7858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flipV="1">
            <a:off x="7000892" y="1643051"/>
            <a:ext cx="285752" cy="821536"/>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14290"/>
            <a:ext cx="1071570"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354</a:t>
            </a:r>
            <a:endParaRPr lang="fa-IR" b="1" dirty="0">
              <a:solidFill>
                <a:schemeClr val="tx1"/>
              </a:solidFill>
            </a:endParaRPr>
          </a:p>
        </p:txBody>
      </p:sp>
      <p:sp>
        <p:nvSpPr>
          <p:cNvPr id="21" name="سهم للأسفل 20"/>
          <p:cNvSpPr/>
          <p:nvPr/>
        </p:nvSpPr>
        <p:spPr>
          <a:xfrm>
            <a:off x="5143504" y="3286124"/>
            <a:ext cx="1428760" cy="500066"/>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2" name="مستطيل مستدير الزوايا 21"/>
          <p:cNvSpPr/>
          <p:nvPr/>
        </p:nvSpPr>
        <p:spPr>
          <a:xfrm>
            <a:off x="6929454" y="4357694"/>
            <a:ext cx="2000264" cy="185738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i="1" dirty="0" smtClean="0">
                <a:solidFill>
                  <a:srgbClr val="FFFF00"/>
                </a:solidFill>
              </a:rPr>
              <a:t>مانند صاحب مدارک</a:t>
            </a:r>
          </a:p>
          <a:p>
            <a:pPr algn="ctr"/>
            <a:r>
              <a:rPr lang="fa-IR" sz="1600" b="1" dirty="0" smtClean="0"/>
              <a:t>به دلیل سخنی که در یک فرع فقهی (اختلاف زوجین در وقوع یا عدم وقوع عقد نکاح در حالت احرام) آورده است.</a:t>
            </a:r>
            <a:endParaRPr lang="fa-IR" sz="1600" b="1" dirty="0"/>
          </a:p>
        </p:txBody>
      </p:sp>
      <p:sp>
        <p:nvSpPr>
          <p:cNvPr id="23" name="مستطيل مستدير الزوايا 22"/>
          <p:cNvSpPr/>
          <p:nvPr/>
        </p:nvSpPr>
        <p:spPr>
          <a:xfrm>
            <a:off x="5000628" y="4357694"/>
            <a:ext cx="1714512" cy="185738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i="1" dirty="0" smtClean="0">
                <a:solidFill>
                  <a:srgbClr val="FFFF00"/>
                </a:solidFill>
              </a:rPr>
              <a:t>مانند میرزای قمی</a:t>
            </a:r>
          </a:p>
          <a:p>
            <a:pPr algn="ctr"/>
            <a:r>
              <a:rPr lang="fa-IR" sz="2000" b="1" dirty="0" smtClean="0"/>
              <a:t>به دلیل تمسک به </a:t>
            </a:r>
            <a:r>
              <a:rPr lang="fa-IR" sz="2000" b="1" u="sng" dirty="0" smtClean="0"/>
              <a:t>غلبه</a:t>
            </a:r>
            <a:r>
              <a:rPr lang="fa-IR" sz="2000" b="1" dirty="0" smtClean="0"/>
              <a:t> در اثبات اصل صحت</a:t>
            </a:r>
            <a:endParaRPr lang="fa-IR" sz="2000" b="1" dirty="0"/>
          </a:p>
        </p:txBody>
      </p:sp>
      <p:sp>
        <p:nvSpPr>
          <p:cNvPr id="24" name="مستطيل مستدير الزوايا 23"/>
          <p:cNvSpPr/>
          <p:nvPr/>
        </p:nvSpPr>
        <p:spPr>
          <a:xfrm>
            <a:off x="2857488" y="4357694"/>
            <a:ext cx="1928826" cy="185738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i="1" dirty="0" smtClean="0">
                <a:solidFill>
                  <a:srgbClr val="FFFF00"/>
                </a:solidFill>
              </a:rPr>
              <a:t>مانند برخی چون علامه</a:t>
            </a:r>
          </a:p>
          <a:p>
            <a:pPr algn="ctr"/>
            <a:r>
              <a:rPr lang="fa-IR" sz="2000" b="1" dirty="0" smtClean="0"/>
              <a:t>به دلیل تمسک به </a:t>
            </a:r>
            <a:r>
              <a:rPr lang="fa-IR" sz="2000" b="1" u="sng" dirty="0" smtClean="0"/>
              <a:t>ظهور حال مسلم </a:t>
            </a:r>
            <a:r>
              <a:rPr lang="fa-IR" sz="2000" b="1" dirty="0" smtClean="0"/>
              <a:t>در اثبات اصل صحت</a:t>
            </a:r>
            <a:endParaRPr lang="fa-IR" sz="2000" b="1" dirty="0"/>
          </a:p>
        </p:txBody>
      </p:sp>
      <p:sp>
        <p:nvSpPr>
          <p:cNvPr id="27" name="سهم إلى اليسار 26"/>
          <p:cNvSpPr/>
          <p:nvPr/>
        </p:nvSpPr>
        <p:spPr>
          <a:xfrm>
            <a:off x="142844" y="142852"/>
            <a:ext cx="4143404" cy="857256"/>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اطلاق کلمات اصحاب این را می رساند</a:t>
            </a:r>
            <a:endParaRPr lang="fa-IR" b="1" dirty="0" smtClean="0">
              <a:solidFill>
                <a:srgbClr val="FFFF00"/>
              </a:solidFill>
            </a:endParaRPr>
          </a:p>
        </p:txBody>
      </p:sp>
      <p:sp>
        <p:nvSpPr>
          <p:cNvPr id="28" name="سهم إلى اليسار 27"/>
          <p:cNvSpPr/>
          <p:nvPr/>
        </p:nvSpPr>
        <p:spPr>
          <a:xfrm>
            <a:off x="142844" y="1214422"/>
            <a:ext cx="4143404" cy="278608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chemeClr val="bg1"/>
                </a:solidFill>
              </a:rPr>
              <a:t>ادله اصل صحت، برای اثبات صحت واقعی کافی نیست:</a:t>
            </a:r>
          </a:p>
          <a:p>
            <a:pPr algn="justLow"/>
            <a:r>
              <a:rPr lang="fa-IR" b="1" dirty="0" smtClean="0">
                <a:solidFill>
                  <a:srgbClr val="FFFF00"/>
                </a:solidFill>
              </a:rPr>
              <a:t>قرآن و روایات: </a:t>
            </a:r>
            <a:r>
              <a:rPr lang="fa-IR" b="1" dirty="0" smtClean="0">
                <a:solidFill>
                  <a:schemeClr val="bg1"/>
                </a:solidFill>
              </a:rPr>
              <a:t>که گفته شد ربطی به این اصل ندارد.</a:t>
            </a:r>
          </a:p>
          <a:p>
            <a:pPr algn="justLow"/>
            <a:r>
              <a:rPr lang="fa-IR" b="1" dirty="0" smtClean="0">
                <a:solidFill>
                  <a:srgbClr val="FFFF00"/>
                </a:solidFill>
              </a:rPr>
              <a:t>اجماع فتوایی: </a:t>
            </a:r>
            <a:r>
              <a:rPr lang="fa-IR" b="1" dirty="0" smtClean="0">
                <a:solidFill>
                  <a:schemeClr val="bg1"/>
                </a:solidFill>
              </a:rPr>
              <a:t>با وجود برخی مخالفان معنا ندارد.</a:t>
            </a:r>
          </a:p>
          <a:p>
            <a:pPr algn="justLow"/>
            <a:r>
              <a:rPr lang="fa-IR" b="1" dirty="0" smtClean="0">
                <a:solidFill>
                  <a:srgbClr val="FFFF00"/>
                </a:solidFill>
              </a:rPr>
              <a:t>اجماع عملی: </a:t>
            </a:r>
            <a:r>
              <a:rPr lang="fa-IR" b="1" dirty="0" smtClean="0">
                <a:solidFill>
                  <a:schemeClr val="bg1"/>
                </a:solidFill>
              </a:rPr>
              <a:t>در این صورت اثباتش مشکل است</a:t>
            </a:r>
          </a:p>
          <a:p>
            <a:pPr algn="justLow"/>
            <a:r>
              <a:rPr lang="fa-IR" b="1" dirty="0" smtClean="0">
                <a:solidFill>
                  <a:srgbClr val="FFFF00"/>
                </a:solidFill>
              </a:rPr>
              <a:t>دلیل عقلی (اختلال نظام): </a:t>
            </a:r>
            <a:r>
              <a:rPr lang="fa-IR" b="1" dirty="0" smtClean="0">
                <a:solidFill>
                  <a:schemeClr val="bg1"/>
                </a:solidFill>
              </a:rPr>
              <a:t>اگر مقصود حمل بر صحت اعتقادی فقط باشد اختلال وجود نخواهد داشت.</a:t>
            </a:r>
            <a:endParaRPr lang="fa-IR" b="1" dirty="0" smtClean="0">
              <a:solidFill>
                <a:srgbClr val="FFFF00"/>
              </a:solidFill>
            </a:endParaRPr>
          </a:p>
        </p:txBody>
      </p:sp>
      <p:cxnSp>
        <p:nvCxnSpPr>
          <p:cNvPr id="32" name="رابط مستقيم 31"/>
          <p:cNvCxnSpPr>
            <a:stCxn id="21" idx="2"/>
            <a:endCxn id="23" idx="0"/>
          </p:cNvCxnSpPr>
          <p:nvPr/>
        </p:nvCxnSpPr>
        <p:spPr>
          <a:xfrm rot="5400000">
            <a:off x="5572132" y="407194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21" idx="2"/>
            <a:endCxn id="22" idx="0"/>
          </p:cNvCxnSpPr>
          <p:nvPr/>
        </p:nvCxnSpPr>
        <p:spPr>
          <a:xfrm rot="16200000" flipH="1">
            <a:off x="6607983" y="3036091"/>
            <a:ext cx="571504" cy="207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21" idx="2"/>
            <a:endCxn id="24" idx="0"/>
          </p:cNvCxnSpPr>
          <p:nvPr/>
        </p:nvCxnSpPr>
        <p:spPr>
          <a:xfrm rot="5400000">
            <a:off x="4554141" y="3053951"/>
            <a:ext cx="571504" cy="2035983"/>
          </a:xfrm>
          <a:prstGeom prst="line">
            <a:avLst/>
          </a:prstGeom>
        </p:spPr>
        <p:style>
          <a:lnRef idx="1">
            <a:schemeClr val="accent1"/>
          </a:lnRef>
          <a:fillRef idx="0">
            <a:schemeClr val="accent1"/>
          </a:fillRef>
          <a:effectRef idx="0">
            <a:schemeClr val="accent1"/>
          </a:effectRef>
          <a:fontRef idx="minor">
            <a:schemeClr val="tx1"/>
          </a:fontRef>
        </p:style>
      </p:cxnSp>
      <p:sp>
        <p:nvSpPr>
          <p:cNvPr id="39" name="سهم إلى اليسار 38"/>
          <p:cNvSpPr/>
          <p:nvPr/>
        </p:nvSpPr>
        <p:spPr>
          <a:xfrm>
            <a:off x="4357686" y="357166"/>
            <a:ext cx="357190" cy="428628"/>
          </a:xfrm>
          <a:prstGeom prst="lef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0" name="سهم إلى اليسار 39"/>
          <p:cNvSpPr/>
          <p:nvPr/>
        </p:nvSpPr>
        <p:spPr>
          <a:xfrm>
            <a:off x="4357686" y="2143116"/>
            <a:ext cx="357190" cy="428628"/>
          </a:xfrm>
          <a:prstGeom prst="lef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ppt_x"/>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500" fill="hold"/>
                                        <p:tgtEl>
                                          <p:spTgt spid="36"/>
                                        </p:tgtEl>
                                        <p:attrNameLst>
                                          <p:attrName>ppt_x</p:attrName>
                                        </p:attrNameLst>
                                      </p:cBhvr>
                                      <p:tavLst>
                                        <p:tav tm="0">
                                          <p:val>
                                            <p:strVal val="#ppt_x"/>
                                          </p:val>
                                        </p:tav>
                                        <p:tav tm="100000">
                                          <p:val>
                                            <p:strVal val="#ppt_x"/>
                                          </p:val>
                                        </p:tav>
                                      </p:tavLst>
                                    </p:anim>
                                    <p:anim calcmode="lin" valueType="num">
                                      <p:cBhvr additive="base">
                                        <p:cTn id="60" dur="500" fill="hold"/>
                                        <p:tgtEl>
                                          <p:spTgt spid="3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2000"/>
                                        <p:tgtEl>
                                          <p:spTgt spid="3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2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down)">
                                      <p:cBhvr>
                                        <p:cTn id="77" dur="500"/>
                                        <p:tgtEl>
                                          <p:spTgt spid="4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down)">
                                      <p:cBhvr>
                                        <p:cTn id="8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21" grpId="0" animBg="1"/>
      <p:bldP spid="22" grpId="0" animBg="1"/>
      <p:bldP spid="23" grpId="0" animBg="1"/>
      <p:bldP spid="24" grpId="0" animBg="1"/>
      <p:bldP spid="27" grpId="0" animBg="1"/>
      <p:bldP spid="28" grpId="0" animBg="1"/>
      <p:bldP spid="39" grpId="0" animBg="1"/>
      <p:bldP spid="4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53</a:t>
            </a:fld>
            <a:endParaRPr lang="ar-SA"/>
          </a:p>
        </p:txBody>
      </p:sp>
      <p:sp>
        <p:nvSpPr>
          <p:cNvPr id="5" name="سهم إلى اليسار 4"/>
          <p:cNvSpPr/>
          <p:nvPr/>
        </p:nvSpPr>
        <p:spPr>
          <a:xfrm>
            <a:off x="8240307" y="3500437"/>
            <a:ext cx="832287" cy="1285885"/>
          </a:xfrm>
          <a:prstGeom prst="leftArrow">
            <a:avLst>
              <a:gd name="adj1" fmla="val 77763"/>
              <a:gd name="adj2" fmla="val 13296"/>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b="1" dirty="0" smtClean="0"/>
              <a:t>شاک در فعل غیر</a:t>
            </a:r>
            <a:endParaRPr lang="fa-IR" b="1" dirty="0"/>
          </a:p>
        </p:txBody>
      </p:sp>
      <p:sp>
        <p:nvSpPr>
          <p:cNvPr id="6" name="مستطيل مستدير الزوايا 5"/>
          <p:cNvSpPr/>
          <p:nvPr/>
        </p:nvSpPr>
        <p:spPr>
          <a:xfrm>
            <a:off x="7061233" y="2571744"/>
            <a:ext cx="832287"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علم دارد به:</a:t>
            </a:r>
            <a:endParaRPr lang="fa-IR" sz="1600" b="1" dirty="0"/>
          </a:p>
        </p:txBody>
      </p:sp>
      <p:sp>
        <p:nvSpPr>
          <p:cNvPr id="7" name="مستطيل مستدير الزوايا 6"/>
          <p:cNvSpPr/>
          <p:nvPr/>
        </p:nvSpPr>
        <p:spPr>
          <a:xfrm>
            <a:off x="6298303" y="5857892"/>
            <a:ext cx="1664575"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جهل دارد نسبت به علم یا جهل فاعل </a:t>
            </a:r>
            <a:endParaRPr lang="fa-IR" sz="1600" b="1" dirty="0"/>
          </a:p>
        </p:txBody>
      </p:sp>
      <p:cxnSp>
        <p:nvCxnSpPr>
          <p:cNvPr id="9" name="رابط مستقيم 8"/>
          <p:cNvCxnSpPr>
            <a:stCxn id="5" idx="1"/>
            <a:endCxn id="6" idx="3"/>
          </p:cNvCxnSpPr>
          <p:nvPr/>
        </p:nvCxnSpPr>
        <p:spPr>
          <a:xfrm rot="10800000">
            <a:off x="7893520" y="2893216"/>
            <a:ext cx="346786" cy="1250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5" idx="1"/>
            <a:endCxn id="7" idx="3"/>
          </p:cNvCxnSpPr>
          <p:nvPr/>
        </p:nvCxnSpPr>
        <p:spPr>
          <a:xfrm rot="10800000" flipV="1">
            <a:off x="7962879" y="4143379"/>
            <a:ext cx="277429" cy="2035983"/>
          </a:xfrm>
          <a:prstGeom prst="line">
            <a:avLst/>
          </a:prstGeom>
        </p:spPr>
        <p:style>
          <a:lnRef idx="1">
            <a:schemeClr val="accent1"/>
          </a:lnRef>
          <a:fillRef idx="0">
            <a:schemeClr val="accent1"/>
          </a:fillRef>
          <a:effectRef idx="0">
            <a:schemeClr val="accent1"/>
          </a:effectRef>
          <a:fontRef idx="minor">
            <a:schemeClr val="tx1"/>
          </a:fontRef>
        </p:style>
      </p:cxnSp>
      <p:sp>
        <p:nvSpPr>
          <p:cNvPr id="12" name="مستطيل مستدير الزوايا 11"/>
          <p:cNvSpPr/>
          <p:nvPr/>
        </p:nvSpPr>
        <p:spPr>
          <a:xfrm>
            <a:off x="5951516" y="1142984"/>
            <a:ext cx="901645"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علم فاعل به مسأله</a:t>
            </a:r>
            <a:endParaRPr lang="fa-IR" sz="1600" b="1" dirty="0"/>
          </a:p>
        </p:txBody>
      </p:sp>
      <p:sp>
        <p:nvSpPr>
          <p:cNvPr id="13" name="مستطيل مستدير الزوايا 12"/>
          <p:cNvSpPr/>
          <p:nvPr/>
        </p:nvSpPr>
        <p:spPr>
          <a:xfrm>
            <a:off x="6000760" y="4929198"/>
            <a:ext cx="971002" cy="714380"/>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جهل فاعل به مسأله</a:t>
            </a:r>
            <a:endParaRPr lang="fa-IR" sz="1600" b="1" dirty="0"/>
          </a:p>
        </p:txBody>
      </p:sp>
      <p:sp>
        <p:nvSpPr>
          <p:cNvPr id="14" name="مستطيل مستدير الزوايا 13"/>
          <p:cNvSpPr/>
          <p:nvPr/>
        </p:nvSpPr>
        <p:spPr>
          <a:xfrm>
            <a:off x="4009512" y="142852"/>
            <a:ext cx="1595217"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شاک، علم به </a:t>
            </a:r>
            <a:r>
              <a:rPr lang="fa-IR" sz="1400" b="1" dirty="0" smtClean="0">
                <a:solidFill>
                  <a:srgbClr val="FFFF00"/>
                </a:solidFill>
              </a:rPr>
              <a:t>مطابقت کامل</a:t>
            </a:r>
            <a:r>
              <a:rPr lang="fa-IR" sz="1400" b="1" dirty="0" smtClean="0"/>
              <a:t> دو اعتقاد دارد</a:t>
            </a:r>
            <a:endParaRPr lang="fa-IR" sz="1400" b="1" dirty="0"/>
          </a:p>
        </p:txBody>
      </p:sp>
      <p:sp>
        <p:nvSpPr>
          <p:cNvPr id="15" name="مستطيل مستدير الزوايا 14"/>
          <p:cNvSpPr/>
          <p:nvPr/>
        </p:nvSpPr>
        <p:spPr>
          <a:xfrm>
            <a:off x="4009512" y="785794"/>
            <a:ext cx="1595217"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شاک، علم به </a:t>
            </a:r>
            <a:r>
              <a:rPr lang="fa-IR" sz="1400" b="1" dirty="0" smtClean="0">
                <a:solidFill>
                  <a:srgbClr val="FFFF00"/>
                </a:solidFill>
              </a:rPr>
              <a:t>مخالفت و تباین</a:t>
            </a:r>
            <a:r>
              <a:rPr lang="fa-IR" sz="1400" b="1" dirty="0" smtClean="0"/>
              <a:t> دو اعتقاد دارد</a:t>
            </a:r>
            <a:endParaRPr lang="fa-IR" sz="1400" b="1" dirty="0"/>
          </a:p>
        </p:txBody>
      </p:sp>
      <p:sp>
        <p:nvSpPr>
          <p:cNvPr id="16" name="مستطيل مستدير الزوايا 15"/>
          <p:cNvSpPr/>
          <p:nvPr/>
        </p:nvSpPr>
        <p:spPr>
          <a:xfrm>
            <a:off x="4000496" y="2357430"/>
            <a:ext cx="1604233"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شاک، علم به </a:t>
            </a:r>
            <a:r>
              <a:rPr lang="fa-IR" sz="1400" b="1" dirty="0" smtClean="0">
                <a:solidFill>
                  <a:srgbClr val="FFFF00"/>
                </a:solidFill>
              </a:rPr>
              <a:t>اعم</a:t>
            </a:r>
            <a:r>
              <a:rPr lang="fa-IR" sz="1400" b="1" dirty="0" smtClean="0"/>
              <a:t> بودن اعتقاد فاعل دارد</a:t>
            </a:r>
            <a:endParaRPr lang="fa-IR" sz="1400" b="1" dirty="0"/>
          </a:p>
        </p:txBody>
      </p:sp>
      <p:sp>
        <p:nvSpPr>
          <p:cNvPr id="17" name="مستطيل مستدير الزوايا 16"/>
          <p:cNvSpPr/>
          <p:nvPr/>
        </p:nvSpPr>
        <p:spPr>
          <a:xfrm>
            <a:off x="4009512" y="1428922"/>
            <a:ext cx="1595217"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شاک، علم به </a:t>
            </a:r>
            <a:r>
              <a:rPr lang="fa-IR" sz="1400" b="1" dirty="0" smtClean="0">
                <a:solidFill>
                  <a:srgbClr val="FFFF00"/>
                </a:solidFill>
              </a:rPr>
              <a:t>اخص</a:t>
            </a:r>
            <a:r>
              <a:rPr lang="fa-IR" sz="1400" b="1" dirty="0" smtClean="0"/>
              <a:t> بودن اعتقاد فاعل دارد</a:t>
            </a:r>
            <a:endParaRPr lang="fa-IR" sz="1400" b="1" dirty="0"/>
          </a:p>
        </p:txBody>
      </p:sp>
      <p:sp>
        <p:nvSpPr>
          <p:cNvPr id="18" name="مستطيل مستدير الزوايا 17"/>
          <p:cNvSpPr/>
          <p:nvPr/>
        </p:nvSpPr>
        <p:spPr>
          <a:xfrm>
            <a:off x="1930594" y="142852"/>
            <a:ext cx="1593417"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حمل بر </a:t>
            </a:r>
            <a:r>
              <a:rPr lang="fa-IR" sz="1400" b="1" dirty="0" smtClean="0">
                <a:solidFill>
                  <a:srgbClr val="FFFF00"/>
                </a:solidFill>
              </a:rPr>
              <a:t>صحت واقعی </a:t>
            </a:r>
            <a:r>
              <a:rPr lang="fa-IR" sz="1400" b="1" dirty="0" smtClean="0"/>
              <a:t> می شود بدون اشکال</a:t>
            </a:r>
          </a:p>
        </p:txBody>
      </p:sp>
      <p:sp>
        <p:nvSpPr>
          <p:cNvPr id="19" name="مستطيل مستدير الزوايا 18"/>
          <p:cNvSpPr/>
          <p:nvPr/>
        </p:nvSpPr>
        <p:spPr>
          <a:xfrm>
            <a:off x="1928794" y="785980"/>
            <a:ext cx="1583146" cy="50006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تنها حمل بر </a:t>
            </a:r>
            <a:r>
              <a:rPr lang="fa-IR" sz="1400" b="1" dirty="0" smtClean="0">
                <a:solidFill>
                  <a:srgbClr val="FFFF00"/>
                </a:solidFill>
              </a:rPr>
              <a:t>صحت اعتقادی </a:t>
            </a:r>
            <a:r>
              <a:rPr lang="fa-IR" sz="1400" b="1" dirty="0" smtClean="0"/>
              <a:t>می توان کرد</a:t>
            </a:r>
          </a:p>
        </p:txBody>
      </p:sp>
      <p:cxnSp>
        <p:nvCxnSpPr>
          <p:cNvPr id="29" name="رابط مستقيم 28"/>
          <p:cNvCxnSpPr>
            <a:stCxn id="6" idx="1"/>
            <a:endCxn id="12" idx="3"/>
          </p:cNvCxnSpPr>
          <p:nvPr/>
        </p:nvCxnSpPr>
        <p:spPr>
          <a:xfrm rot="10800000">
            <a:off x="6853161" y="1464455"/>
            <a:ext cx="208072" cy="1428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a:stCxn id="6" idx="1"/>
            <a:endCxn id="13" idx="3"/>
          </p:cNvCxnSpPr>
          <p:nvPr/>
        </p:nvCxnSpPr>
        <p:spPr>
          <a:xfrm rot="10800000" flipV="1">
            <a:off x="6971763" y="2893214"/>
            <a:ext cx="89471" cy="239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12" idx="1"/>
            <a:endCxn id="14" idx="3"/>
          </p:cNvCxnSpPr>
          <p:nvPr/>
        </p:nvCxnSpPr>
        <p:spPr>
          <a:xfrm rot="10800000">
            <a:off x="5604730" y="392885"/>
            <a:ext cx="346787"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12" idx="1"/>
            <a:endCxn id="15" idx="3"/>
          </p:cNvCxnSpPr>
          <p:nvPr/>
        </p:nvCxnSpPr>
        <p:spPr>
          <a:xfrm rot="10800000">
            <a:off x="5604730" y="1035827"/>
            <a:ext cx="346787"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a:stCxn id="12" idx="1"/>
            <a:endCxn id="16" idx="3"/>
          </p:cNvCxnSpPr>
          <p:nvPr/>
        </p:nvCxnSpPr>
        <p:spPr>
          <a:xfrm rot="10800000" flipV="1">
            <a:off x="5604730" y="1464455"/>
            <a:ext cx="346787"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a:stCxn id="12" idx="1"/>
            <a:endCxn id="17" idx="3"/>
          </p:cNvCxnSpPr>
          <p:nvPr/>
        </p:nvCxnSpPr>
        <p:spPr>
          <a:xfrm rot="10800000" flipV="1">
            <a:off x="5604730" y="1464455"/>
            <a:ext cx="346787" cy="2145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سهم إلى اليسار 39"/>
          <p:cNvSpPr/>
          <p:nvPr/>
        </p:nvSpPr>
        <p:spPr>
          <a:xfrm>
            <a:off x="3593369" y="214290"/>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1" name="سهم إلى اليسار 40"/>
          <p:cNvSpPr/>
          <p:nvPr/>
        </p:nvSpPr>
        <p:spPr>
          <a:xfrm>
            <a:off x="3593369" y="78579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2" name="مستطيل مستدير الزوايا 41"/>
          <p:cNvSpPr/>
          <p:nvPr/>
        </p:nvSpPr>
        <p:spPr>
          <a:xfrm>
            <a:off x="142844" y="1928802"/>
            <a:ext cx="3429024" cy="2428892"/>
          </a:xfrm>
          <a:prstGeom prst="roundRect">
            <a:avLst>
              <a:gd name="adj" fmla="val 4821"/>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400" b="1" dirty="0" smtClean="0"/>
              <a:t>طبق این مبنا که </a:t>
            </a:r>
            <a:r>
              <a:rPr lang="fa-IR" sz="1400" b="1" u="sng" dirty="0" smtClean="0"/>
              <a:t>حکم مخالف هر کسی از جهت ترتیب آثار برای کس دیگر مشکل ساز نیست</a:t>
            </a:r>
            <a:r>
              <a:rPr lang="fa-IR" sz="1400" b="1" dirty="0" smtClean="0"/>
              <a:t>: </a:t>
            </a:r>
          </a:p>
          <a:p>
            <a:pPr algn="justLow"/>
            <a:r>
              <a:rPr lang="fa-IR" sz="1400" b="1" dirty="0" smtClean="0"/>
              <a:t>در این صورت </a:t>
            </a:r>
            <a:r>
              <a:rPr lang="fa-IR" sz="1400" b="1" dirty="0" smtClean="0">
                <a:solidFill>
                  <a:srgbClr val="FFFF00"/>
                </a:solidFill>
              </a:rPr>
              <a:t>حمل بر صحت واقعی یا اعتقادی در نتیجه فرقی نمی کند</a:t>
            </a:r>
            <a:r>
              <a:rPr lang="fa-IR" sz="1400" b="1" dirty="0" smtClean="0"/>
              <a:t>.</a:t>
            </a:r>
          </a:p>
          <a:p>
            <a:pPr algn="justLow"/>
            <a:r>
              <a:rPr lang="fa-IR" sz="1400" b="1" dirty="0" smtClean="0"/>
              <a:t>طبق این مبنا که </a:t>
            </a:r>
            <a:r>
              <a:rPr lang="fa-IR" sz="1400" b="1" u="sng" dirty="0" smtClean="0"/>
              <a:t>حکم مخالف هر کسی از جهت ترتیب آثار برای کسی که آن را باطل می داند مجزی و کافی نیست</a:t>
            </a:r>
            <a:r>
              <a:rPr lang="fa-IR" sz="1400" b="1" dirty="0" smtClean="0"/>
              <a:t> (اقوا همین نظر است): </a:t>
            </a:r>
          </a:p>
          <a:p>
            <a:pPr algn="justLow"/>
            <a:r>
              <a:rPr lang="fa-IR" sz="1300" b="1" dirty="0" smtClean="0"/>
              <a:t>در این صورت </a:t>
            </a:r>
            <a:r>
              <a:rPr lang="fa-IR" sz="1300" b="1" dirty="0" smtClean="0">
                <a:solidFill>
                  <a:srgbClr val="FFFF00"/>
                </a:solidFill>
              </a:rPr>
              <a:t>دو قول </a:t>
            </a:r>
            <a:r>
              <a:rPr lang="fa-IR" sz="1300" b="1" dirty="0" smtClean="0"/>
              <a:t>وجود دارد:</a:t>
            </a:r>
          </a:p>
          <a:p>
            <a:pPr algn="justLow"/>
            <a:r>
              <a:rPr lang="fa-IR" sz="1400" b="1" dirty="0" smtClean="0"/>
              <a:t>حمل بر صحت نظر به اطلاق کلمات اصحاب </a:t>
            </a:r>
          </a:p>
          <a:p>
            <a:pPr algn="justLow"/>
            <a:r>
              <a:rPr lang="fa-IR" sz="1400" b="1" dirty="0" smtClean="0"/>
              <a:t>و عدم حمل بر صحت به دلیل اختصاص ادله قاعده به غیر این صورت</a:t>
            </a:r>
          </a:p>
        </p:txBody>
      </p:sp>
      <p:sp>
        <p:nvSpPr>
          <p:cNvPr id="43" name="سهم إلى اليسار 42"/>
          <p:cNvSpPr/>
          <p:nvPr/>
        </p:nvSpPr>
        <p:spPr>
          <a:xfrm>
            <a:off x="3593369" y="2428682"/>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5" name="سهم إلى اليسار 44"/>
          <p:cNvSpPr/>
          <p:nvPr/>
        </p:nvSpPr>
        <p:spPr>
          <a:xfrm>
            <a:off x="3593369" y="1428736"/>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7" name="عنوان 1"/>
          <p:cNvSpPr txBox="1">
            <a:spLocks/>
          </p:cNvSpPr>
          <p:nvPr/>
        </p:nvSpPr>
        <p:spPr>
          <a:xfrm>
            <a:off x="7408019" y="214290"/>
            <a:ext cx="1595217"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355 و 356</a:t>
            </a:r>
            <a:endParaRPr lang="fa-IR" b="1" dirty="0">
              <a:solidFill>
                <a:schemeClr val="tx1"/>
              </a:solidFill>
            </a:endParaRPr>
          </a:p>
        </p:txBody>
      </p:sp>
      <p:sp>
        <p:nvSpPr>
          <p:cNvPr id="102" name="مستطيل مستدير الزوايا 101"/>
          <p:cNvSpPr/>
          <p:nvPr/>
        </p:nvSpPr>
        <p:spPr>
          <a:xfrm>
            <a:off x="4009512" y="4643446"/>
            <a:ext cx="1595217" cy="642942"/>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شاک، </a:t>
            </a:r>
            <a:r>
              <a:rPr lang="fa-IR" sz="1400" b="1" dirty="0" smtClean="0">
                <a:solidFill>
                  <a:srgbClr val="FFFF00"/>
                </a:solidFill>
              </a:rPr>
              <a:t>جهل</a:t>
            </a:r>
            <a:r>
              <a:rPr lang="fa-IR" sz="1400" b="1" dirty="0" smtClean="0"/>
              <a:t> به مطابقت و عدم مطابقت دو اعتقاد دارد</a:t>
            </a:r>
            <a:endParaRPr lang="fa-IR" sz="1400" b="1" dirty="0"/>
          </a:p>
        </p:txBody>
      </p:sp>
      <p:sp>
        <p:nvSpPr>
          <p:cNvPr id="103" name="مستطيل مستدير الزوايا 102"/>
          <p:cNvSpPr/>
          <p:nvPr/>
        </p:nvSpPr>
        <p:spPr>
          <a:xfrm>
            <a:off x="142844" y="4500570"/>
            <a:ext cx="3369096" cy="1643074"/>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400" b="1" dirty="0" smtClean="0"/>
              <a:t>ظاهرا باید حمل بر </a:t>
            </a:r>
            <a:r>
              <a:rPr lang="fa-IR" sz="1400" b="1" dirty="0" smtClean="0">
                <a:solidFill>
                  <a:srgbClr val="FFFF00"/>
                </a:solidFill>
              </a:rPr>
              <a:t>صحت واقعی </a:t>
            </a:r>
            <a:r>
              <a:rPr lang="fa-IR" sz="1400" b="1" dirty="0" smtClean="0"/>
              <a:t>کرد.</a:t>
            </a:r>
          </a:p>
          <a:p>
            <a:pPr algn="justLow"/>
            <a:r>
              <a:rPr lang="fa-IR" sz="1400" b="1" dirty="0" smtClean="0"/>
              <a:t>به دلیل جریان دلیل </a:t>
            </a:r>
            <a:r>
              <a:rPr lang="fa-IR" sz="1400" b="1" dirty="0" smtClean="0">
                <a:solidFill>
                  <a:srgbClr val="FFFF00"/>
                </a:solidFill>
              </a:rPr>
              <a:t>اختلال نظام </a:t>
            </a:r>
            <a:r>
              <a:rPr lang="fa-IR" sz="1400" b="1" dirty="0" smtClean="0"/>
              <a:t>و </a:t>
            </a:r>
            <a:r>
              <a:rPr lang="fa-IR" sz="1400" b="1" dirty="0" smtClean="0">
                <a:solidFill>
                  <a:srgbClr val="FFFF00"/>
                </a:solidFill>
              </a:rPr>
              <a:t>سیره</a:t>
            </a:r>
            <a:r>
              <a:rPr lang="fa-IR" sz="1400" b="1" dirty="0" smtClean="0"/>
              <a:t> در این صورت (چون در غالب موارد ما به اعتقاد شخص دیگر جهل داریم.)</a:t>
            </a:r>
          </a:p>
          <a:p>
            <a:pPr algn="justLow"/>
            <a:r>
              <a:rPr lang="fa-IR" sz="1400" b="1" dirty="0" smtClean="0"/>
              <a:t>بلکه حتی اگر حمل بر صحت اعتقادی نیز بکنیم باز باید فعل او را صحیح بدانیم (</a:t>
            </a:r>
            <a:r>
              <a:rPr lang="fa-IR" sz="1400" b="1" dirty="0" smtClean="0">
                <a:solidFill>
                  <a:srgbClr val="FFFF00"/>
                </a:solidFill>
              </a:rPr>
              <a:t>حمل اعتقاد او بر صحت</a:t>
            </a:r>
            <a:r>
              <a:rPr lang="fa-IR" sz="1400" b="1" dirty="0" smtClean="0"/>
              <a:t> که در نتیجه با اعتقاد ما هماهنگ می شود)</a:t>
            </a:r>
          </a:p>
        </p:txBody>
      </p:sp>
      <p:sp>
        <p:nvSpPr>
          <p:cNvPr id="104" name="سهم إلى اليسار 103"/>
          <p:cNvSpPr/>
          <p:nvPr/>
        </p:nvSpPr>
        <p:spPr>
          <a:xfrm>
            <a:off x="3593369" y="4714698"/>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5" name="مستطيل مستدير الزوايا 114"/>
          <p:cNvSpPr/>
          <p:nvPr/>
        </p:nvSpPr>
        <p:spPr>
          <a:xfrm>
            <a:off x="142844" y="1428922"/>
            <a:ext cx="3379367" cy="357004"/>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400" b="1" dirty="0" smtClean="0"/>
              <a:t>حمل بر </a:t>
            </a:r>
            <a:r>
              <a:rPr lang="fa-IR" sz="1400" b="1" dirty="0" smtClean="0">
                <a:solidFill>
                  <a:srgbClr val="FFFF00"/>
                </a:solidFill>
              </a:rPr>
              <a:t>صحت واقعی </a:t>
            </a:r>
            <a:r>
              <a:rPr lang="fa-IR" sz="1400" b="1" dirty="0" smtClean="0"/>
              <a:t> می شود بدون اشکال</a:t>
            </a:r>
          </a:p>
        </p:txBody>
      </p:sp>
      <p:cxnSp>
        <p:nvCxnSpPr>
          <p:cNvPr id="121" name="رابط مستقيم 120"/>
          <p:cNvCxnSpPr>
            <a:stCxn id="12" idx="1"/>
            <a:endCxn id="102" idx="3"/>
          </p:cNvCxnSpPr>
          <p:nvPr/>
        </p:nvCxnSpPr>
        <p:spPr>
          <a:xfrm rot="10800000" flipV="1">
            <a:off x="5604730" y="1464455"/>
            <a:ext cx="346787" cy="3500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رابط كسهم مستقيم 122"/>
          <p:cNvCxnSpPr/>
          <p:nvPr/>
        </p:nvCxnSpPr>
        <p:spPr>
          <a:xfrm rot="10800000" flipV="1">
            <a:off x="5357818" y="5500702"/>
            <a:ext cx="64294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4" name="مربع نص 123"/>
          <p:cNvSpPr txBox="1"/>
          <p:nvPr/>
        </p:nvSpPr>
        <p:spPr>
          <a:xfrm>
            <a:off x="3571868" y="5786454"/>
            <a:ext cx="1714512" cy="369332"/>
          </a:xfrm>
          <a:prstGeom prst="rect">
            <a:avLst/>
          </a:prstGeom>
          <a:noFill/>
        </p:spPr>
        <p:txBody>
          <a:bodyPr wrap="square" rtlCol="1">
            <a:spAutoFit/>
          </a:bodyPr>
          <a:lstStyle/>
          <a:p>
            <a:r>
              <a:rPr lang="fa-IR" b="1" dirty="0" smtClean="0">
                <a:solidFill>
                  <a:srgbClr val="FF0000"/>
                </a:solidFill>
              </a:rPr>
              <a:t>دو قول قبلی هست</a:t>
            </a:r>
            <a:endParaRPr lang="fa-IR" b="1" dirty="0">
              <a:solidFill>
                <a:srgbClr val="FF0000"/>
              </a:solidFill>
            </a:endParaRPr>
          </a:p>
        </p:txBody>
      </p:sp>
      <p:cxnSp>
        <p:nvCxnSpPr>
          <p:cNvPr id="126" name="رابط كسهم مستقيم 125"/>
          <p:cNvCxnSpPr>
            <a:stCxn id="7" idx="1"/>
          </p:cNvCxnSpPr>
          <p:nvPr/>
        </p:nvCxnSpPr>
        <p:spPr>
          <a:xfrm rot="10800000">
            <a:off x="5357819" y="6000769"/>
            <a:ext cx="940485"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down)">
                                      <p:cBhvr>
                                        <p:cTn id="23" dur="500"/>
                                        <p:tgtEl>
                                          <p:spTgt spid="3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2000"/>
                                        <p:tgtEl>
                                          <p:spTgt spid="3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down)">
                                      <p:cBhvr>
                                        <p:cTn id="39" dur="500"/>
                                        <p:tgtEl>
                                          <p:spTgt spid="3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down)">
                                      <p:cBhvr>
                                        <p:cTn id="47" dur="500"/>
                                        <p:tgtEl>
                                          <p:spTgt spid="3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21"/>
                                        </p:tgtEl>
                                        <p:attrNameLst>
                                          <p:attrName>style.visibility</p:attrName>
                                        </p:attrNameLst>
                                      </p:cBhvr>
                                      <p:to>
                                        <p:strVal val="visible"/>
                                      </p:to>
                                    </p:set>
                                    <p:animEffect transition="in" filter="wipe(down)">
                                      <p:cBhvr>
                                        <p:cTn id="63" dur="500"/>
                                        <p:tgtEl>
                                          <p:spTgt spid="121"/>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Effect transition="in" filter="wipe(down)">
                                      <p:cBhvr>
                                        <p:cTn id="66" dur="500"/>
                                        <p:tgtEl>
                                          <p:spTgt spid="10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wipe(down)">
                                      <p:cBhvr>
                                        <p:cTn id="71" dur="500"/>
                                        <p:tgtEl>
                                          <p:spTgt spid="40"/>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down)">
                                      <p:cBhvr>
                                        <p:cTn id="74" dur="5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down)">
                                      <p:cBhvr>
                                        <p:cTn id="79" dur="500"/>
                                        <p:tgtEl>
                                          <p:spTgt spid="41"/>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wipe(down)">
                                      <p:cBhvr>
                                        <p:cTn id="87" dur="500"/>
                                        <p:tgtEl>
                                          <p:spTgt spid="45"/>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15"/>
                                        </p:tgtEl>
                                        <p:attrNameLst>
                                          <p:attrName>style.visibility</p:attrName>
                                        </p:attrNameLst>
                                      </p:cBhvr>
                                      <p:to>
                                        <p:strVal val="visible"/>
                                      </p:to>
                                    </p:set>
                                    <p:animEffect transition="in" filter="wipe(down)">
                                      <p:cBhvr>
                                        <p:cTn id="90" dur="500"/>
                                        <p:tgtEl>
                                          <p:spTgt spid="115"/>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wipe(down)">
                                      <p:cBhvr>
                                        <p:cTn id="95" dur="500"/>
                                        <p:tgtEl>
                                          <p:spTgt spid="43"/>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wipe(down)">
                                      <p:cBhvr>
                                        <p:cTn id="98" dur="500"/>
                                        <p:tgtEl>
                                          <p:spTgt spid="42"/>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104"/>
                                        </p:tgtEl>
                                        <p:attrNameLst>
                                          <p:attrName>style.visibility</p:attrName>
                                        </p:attrNameLst>
                                      </p:cBhvr>
                                      <p:to>
                                        <p:strVal val="visible"/>
                                      </p:to>
                                    </p:set>
                                    <p:animEffect transition="in" filter="wipe(down)">
                                      <p:cBhvr>
                                        <p:cTn id="103" dur="500"/>
                                        <p:tgtEl>
                                          <p:spTgt spid="104"/>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103"/>
                                        </p:tgtEl>
                                        <p:attrNameLst>
                                          <p:attrName>style.visibility</p:attrName>
                                        </p:attrNameLst>
                                      </p:cBhvr>
                                      <p:to>
                                        <p:strVal val="visible"/>
                                      </p:to>
                                    </p:set>
                                    <p:animEffect transition="in" filter="wipe(down)">
                                      <p:cBhvr>
                                        <p:cTn id="106" dur="500"/>
                                        <p:tgtEl>
                                          <p:spTgt spid="103"/>
                                        </p:tgtEl>
                                      </p:cBhvr>
                                    </p:animEffec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23"/>
                                        </p:tgtEl>
                                        <p:attrNameLst>
                                          <p:attrName>style.visibility</p:attrName>
                                        </p:attrNameLst>
                                      </p:cBhvr>
                                      <p:to>
                                        <p:strVal val="visible"/>
                                      </p:to>
                                    </p:set>
                                    <p:anim calcmode="lin" valueType="num">
                                      <p:cBhvr additive="base">
                                        <p:cTn id="111" dur="500" fill="hold"/>
                                        <p:tgtEl>
                                          <p:spTgt spid="123"/>
                                        </p:tgtEl>
                                        <p:attrNameLst>
                                          <p:attrName>ppt_x</p:attrName>
                                        </p:attrNameLst>
                                      </p:cBhvr>
                                      <p:tavLst>
                                        <p:tav tm="0">
                                          <p:val>
                                            <p:strVal val="#ppt_x"/>
                                          </p:val>
                                        </p:tav>
                                        <p:tav tm="100000">
                                          <p:val>
                                            <p:strVal val="#ppt_x"/>
                                          </p:val>
                                        </p:tav>
                                      </p:tavLst>
                                    </p:anim>
                                    <p:anim calcmode="lin" valueType="num">
                                      <p:cBhvr additive="base">
                                        <p:cTn id="112" dur="500" fill="hold"/>
                                        <p:tgtEl>
                                          <p:spTgt spid="12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24"/>
                                        </p:tgtEl>
                                        <p:attrNameLst>
                                          <p:attrName>style.visibility</p:attrName>
                                        </p:attrNameLst>
                                      </p:cBhvr>
                                      <p:to>
                                        <p:strVal val="visible"/>
                                      </p:to>
                                    </p:set>
                                    <p:anim calcmode="lin" valueType="num">
                                      <p:cBhvr additive="base">
                                        <p:cTn id="115" dur="500" fill="hold"/>
                                        <p:tgtEl>
                                          <p:spTgt spid="124"/>
                                        </p:tgtEl>
                                        <p:attrNameLst>
                                          <p:attrName>ppt_x</p:attrName>
                                        </p:attrNameLst>
                                      </p:cBhvr>
                                      <p:tavLst>
                                        <p:tav tm="0">
                                          <p:val>
                                            <p:strVal val="#ppt_x"/>
                                          </p:val>
                                        </p:tav>
                                        <p:tav tm="100000">
                                          <p:val>
                                            <p:strVal val="#ppt_x"/>
                                          </p:val>
                                        </p:tav>
                                      </p:tavLst>
                                    </p:anim>
                                    <p:anim calcmode="lin" valueType="num">
                                      <p:cBhvr additive="base">
                                        <p:cTn id="116"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1"/>
                                        </p:tgtEl>
                                        <p:attrNameLst>
                                          <p:attrName>style.visibility</p:attrName>
                                        </p:attrNameLst>
                                      </p:cBhvr>
                                      <p:to>
                                        <p:strVal val="visible"/>
                                      </p:to>
                                    </p:set>
                                    <p:anim calcmode="lin" valueType="num">
                                      <p:cBhvr additive="base">
                                        <p:cTn id="121" dur="500" fill="hold"/>
                                        <p:tgtEl>
                                          <p:spTgt spid="11"/>
                                        </p:tgtEl>
                                        <p:attrNameLst>
                                          <p:attrName>ppt_x</p:attrName>
                                        </p:attrNameLst>
                                      </p:cBhvr>
                                      <p:tavLst>
                                        <p:tav tm="0">
                                          <p:val>
                                            <p:strVal val="#ppt_x"/>
                                          </p:val>
                                        </p:tav>
                                        <p:tav tm="100000">
                                          <p:val>
                                            <p:strVal val="#ppt_x"/>
                                          </p:val>
                                        </p:tav>
                                      </p:tavLst>
                                    </p:anim>
                                    <p:anim calcmode="lin" valueType="num">
                                      <p:cBhvr additive="base">
                                        <p:cTn id="122" dur="500" fill="hold"/>
                                        <p:tgtEl>
                                          <p:spTgt spid="11"/>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7"/>
                                        </p:tgtEl>
                                        <p:attrNameLst>
                                          <p:attrName>style.visibility</p:attrName>
                                        </p:attrNameLst>
                                      </p:cBhvr>
                                      <p:to>
                                        <p:strVal val="visible"/>
                                      </p:to>
                                    </p:set>
                                    <p:anim calcmode="lin" valueType="num">
                                      <p:cBhvr additive="base">
                                        <p:cTn id="125" dur="500" fill="hold"/>
                                        <p:tgtEl>
                                          <p:spTgt spid="7"/>
                                        </p:tgtEl>
                                        <p:attrNameLst>
                                          <p:attrName>ppt_x</p:attrName>
                                        </p:attrNameLst>
                                      </p:cBhvr>
                                      <p:tavLst>
                                        <p:tav tm="0">
                                          <p:val>
                                            <p:strVal val="#ppt_x"/>
                                          </p:val>
                                        </p:tav>
                                        <p:tav tm="100000">
                                          <p:val>
                                            <p:strVal val="#ppt_x"/>
                                          </p:val>
                                        </p:tav>
                                      </p:tavLst>
                                    </p:anim>
                                    <p:anim calcmode="lin" valueType="num">
                                      <p:cBhvr additive="base">
                                        <p:cTn id="1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126"/>
                                        </p:tgtEl>
                                        <p:attrNameLst>
                                          <p:attrName>style.visibility</p:attrName>
                                        </p:attrNameLst>
                                      </p:cBhvr>
                                      <p:to>
                                        <p:strVal val="visible"/>
                                      </p:to>
                                    </p:set>
                                    <p:animEffect transition="in" filter="wipe(down)">
                                      <p:cBhvr>
                                        <p:cTn id="131"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3" grpId="0" animBg="1"/>
      <p:bldP spid="14" grpId="0" animBg="1"/>
      <p:bldP spid="15" grpId="0" animBg="1"/>
      <p:bldP spid="16" grpId="0" animBg="1"/>
      <p:bldP spid="17" grpId="0" animBg="1"/>
      <p:bldP spid="18" grpId="0" animBg="1"/>
      <p:bldP spid="19" grpId="0" animBg="1"/>
      <p:bldP spid="40" grpId="0" animBg="1"/>
      <p:bldP spid="41" grpId="0" animBg="1"/>
      <p:bldP spid="42" grpId="0" animBg="1"/>
      <p:bldP spid="43" grpId="0" animBg="1"/>
      <p:bldP spid="45" grpId="0" animBg="1"/>
      <p:bldP spid="102" grpId="0" animBg="1"/>
      <p:bldP spid="103" grpId="0" animBg="1"/>
      <p:bldP spid="104" grpId="0" animBg="1"/>
      <p:bldP spid="115" grpId="0" animBg="1"/>
      <p:bldP spid="12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54</a:t>
            </a:fld>
            <a:endParaRPr lang="ar-SA"/>
          </a:p>
        </p:txBody>
      </p:sp>
      <p:sp>
        <p:nvSpPr>
          <p:cNvPr id="3" name="عنوان 1"/>
          <p:cNvSpPr txBox="1">
            <a:spLocks/>
          </p:cNvSpPr>
          <p:nvPr/>
        </p:nvSpPr>
        <p:spPr>
          <a:xfrm>
            <a:off x="7215206" y="285728"/>
            <a:ext cx="1714512"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تنبیه دوم ص 357</a:t>
            </a:r>
            <a:endParaRPr lang="fa-IR" b="1" dirty="0">
              <a:solidFill>
                <a:schemeClr val="tx1"/>
              </a:solidFill>
            </a:endParaRPr>
          </a:p>
        </p:txBody>
      </p:sp>
      <p:sp>
        <p:nvSpPr>
          <p:cNvPr id="4" name="سهم إلى اليسار 3"/>
          <p:cNvSpPr/>
          <p:nvPr/>
        </p:nvSpPr>
        <p:spPr>
          <a:xfrm>
            <a:off x="142844" y="142852"/>
            <a:ext cx="6929486" cy="128588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3200" b="1" dirty="0" smtClean="0">
                <a:cs typeface="B Zar" pitchFamily="2" charset="-78"/>
              </a:rPr>
              <a:t>آیا شرط اجرای اصالت صحت در عقود، </a:t>
            </a:r>
            <a:r>
              <a:rPr lang="fa-IR" sz="3200" b="1" dirty="0" smtClean="0">
                <a:solidFill>
                  <a:srgbClr val="FFFF00"/>
                </a:solidFill>
                <a:cs typeface="B Zar" pitchFamily="2" charset="-78"/>
              </a:rPr>
              <a:t>کامل بودن ارکان مقتضی عقد</a:t>
            </a:r>
            <a:r>
              <a:rPr lang="fa-IR" sz="3200" b="1" dirty="0" smtClean="0">
                <a:cs typeface="B Zar" pitchFamily="2" charset="-78"/>
              </a:rPr>
              <a:t> است؟</a:t>
            </a:r>
            <a:endParaRPr lang="fa-IR" sz="2800" b="1" dirty="0">
              <a:solidFill>
                <a:schemeClr val="bg1"/>
              </a:solidFill>
              <a:cs typeface="B Zar" pitchFamily="2" charset="-78"/>
            </a:endParaRPr>
          </a:p>
        </p:txBody>
      </p:sp>
      <p:grpSp>
        <p:nvGrpSpPr>
          <p:cNvPr id="19" name="مجموعة 18"/>
          <p:cNvGrpSpPr/>
          <p:nvPr/>
        </p:nvGrpSpPr>
        <p:grpSpPr>
          <a:xfrm>
            <a:off x="1071538" y="1928802"/>
            <a:ext cx="7143800" cy="4000528"/>
            <a:chOff x="1428728" y="1643050"/>
            <a:chExt cx="6643734" cy="2571768"/>
          </a:xfrm>
        </p:grpSpPr>
        <p:sp>
          <p:nvSpPr>
            <p:cNvPr id="5" name="شكل بيضاوي 4"/>
            <p:cNvSpPr/>
            <p:nvPr/>
          </p:nvSpPr>
          <p:spPr>
            <a:xfrm>
              <a:off x="3786182" y="1643050"/>
              <a:ext cx="1857388" cy="701391"/>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1</a:t>
              </a:r>
              <a:endParaRPr lang="fa-IR" sz="4000" dirty="0">
                <a:cs typeface="+mj-cs"/>
              </a:endParaRPr>
            </a:p>
          </p:txBody>
        </p:sp>
        <p:sp>
          <p:nvSpPr>
            <p:cNvPr id="6" name="سهم إلى اليسار 5"/>
            <p:cNvSpPr/>
            <p:nvPr/>
          </p:nvSpPr>
          <p:spPr>
            <a:xfrm>
              <a:off x="5857884" y="2110644"/>
              <a:ext cx="2006757"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ضامن</a:t>
              </a:r>
            </a:p>
          </p:txBody>
        </p:sp>
        <p:sp>
          <p:nvSpPr>
            <p:cNvPr id="7" name="سهم إلى اليسار 6"/>
            <p:cNvSpPr/>
            <p:nvPr/>
          </p:nvSpPr>
          <p:spPr>
            <a:xfrm>
              <a:off x="1643042" y="2110644"/>
              <a:ext cx="2006757"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مضمون</a:t>
              </a:r>
              <a:r>
                <a:rPr lang="fa-IR" sz="2400" b="1" dirty="0" smtClean="0">
                  <a:solidFill>
                    <a:schemeClr val="bg1"/>
                  </a:solidFill>
                </a:rPr>
                <a:t> له</a:t>
              </a:r>
              <a:endParaRPr lang="fa-IR" sz="2400" b="1" dirty="0" smtClean="0">
                <a:solidFill>
                  <a:srgbClr val="FFFF00"/>
                </a:solidFill>
              </a:endParaRPr>
            </a:p>
          </p:txBody>
        </p:sp>
        <p:sp>
          <p:nvSpPr>
            <p:cNvPr id="8" name="سهم للأسفل 7"/>
            <p:cNvSpPr/>
            <p:nvPr/>
          </p:nvSpPr>
          <p:spPr>
            <a:xfrm>
              <a:off x="5929322" y="2636688"/>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9" name="مستطيل مستدير الزوايا 8"/>
            <p:cNvSpPr/>
            <p:nvPr/>
          </p:nvSpPr>
          <p:spPr>
            <a:xfrm>
              <a:off x="5929322" y="3162731"/>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در زمانی بسته شده که او بالغ نبوده است</a:t>
              </a:r>
              <a:endParaRPr lang="fa-IR" sz="1600" b="1" dirty="0"/>
            </a:p>
          </p:txBody>
        </p:sp>
        <p:sp>
          <p:nvSpPr>
            <p:cNvPr id="10" name="مستطيل مستدير الزوايا 9"/>
            <p:cNvSpPr/>
            <p:nvPr/>
          </p:nvSpPr>
          <p:spPr>
            <a:xfrm>
              <a:off x="1643042" y="3162731"/>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در زمانی بسته شده که ضامن بالغ بوده است</a:t>
              </a:r>
              <a:endParaRPr lang="fa-IR" sz="1600" b="1" dirty="0"/>
            </a:p>
          </p:txBody>
        </p:sp>
        <p:sp>
          <p:nvSpPr>
            <p:cNvPr id="11" name="سهم للأسفل 10"/>
            <p:cNvSpPr/>
            <p:nvPr/>
          </p:nvSpPr>
          <p:spPr>
            <a:xfrm>
              <a:off x="1785918" y="2636688"/>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12" name="مستطيل مستدير الزوايا 11"/>
            <p:cNvSpPr/>
            <p:nvPr/>
          </p:nvSpPr>
          <p:spPr>
            <a:xfrm>
              <a:off x="1428728" y="3805673"/>
              <a:ext cx="6643734" cy="40914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حال سخن کدام یک مقدم می شود؟</a:t>
              </a:r>
              <a:endParaRPr lang="fa-IR" b="1" dirty="0" smtClean="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55</a:t>
            </a:fld>
            <a:endParaRPr lang="ar-SA"/>
          </a:p>
        </p:txBody>
      </p:sp>
      <p:sp>
        <p:nvSpPr>
          <p:cNvPr id="3" name="شكل بيضاوي 2"/>
          <p:cNvSpPr/>
          <p:nvPr/>
        </p:nvSpPr>
        <p:spPr>
          <a:xfrm>
            <a:off x="3643306" y="175324"/>
            <a:ext cx="1857388" cy="701391"/>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1</a:t>
            </a:r>
            <a:endParaRPr lang="fa-IR" sz="4000" dirty="0">
              <a:cs typeface="+mj-cs"/>
            </a:endParaRPr>
          </a:p>
        </p:txBody>
      </p:sp>
      <p:sp>
        <p:nvSpPr>
          <p:cNvPr id="4" name="سهم إلى اليسار 3"/>
          <p:cNvSpPr/>
          <p:nvPr/>
        </p:nvSpPr>
        <p:spPr>
          <a:xfrm>
            <a:off x="5643570" y="642918"/>
            <a:ext cx="2006757"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ضامن</a:t>
            </a:r>
          </a:p>
        </p:txBody>
      </p:sp>
      <p:sp>
        <p:nvSpPr>
          <p:cNvPr id="5" name="سهم إلى اليسار 4"/>
          <p:cNvSpPr/>
          <p:nvPr/>
        </p:nvSpPr>
        <p:spPr>
          <a:xfrm>
            <a:off x="1279359" y="642918"/>
            <a:ext cx="2221071"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مضمون</a:t>
            </a:r>
            <a:r>
              <a:rPr lang="fa-IR" sz="2400" b="1" dirty="0" smtClean="0">
                <a:solidFill>
                  <a:schemeClr val="bg1"/>
                </a:solidFill>
              </a:rPr>
              <a:t> له </a:t>
            </a:r>
            <a:r>
              <a:rPr lang="fa-IR" sz="2000" b="1" dirty="0" smtClean="0">
                <a:solidFill>
                  <a:schemeClr val="bg1"/>
                </a:solidFill>
              </a:rPr>
              <a:t>(طلبکار)</a:t>
            </a:r>
            <a:endParaRPr lang="fa-IR" sz="2000" b="1" dirty="0" smtClean="0">
              <a:solidFill>
                <a:srgbClr val="FFFF00"/>
              </a:solidFill>
            </a:endParaRPr>
          </a:p>
        </p:txBody>
      </p:sp>
      <p:sp>
        <p:nvSpPr>
          <p:cNvPr id="6" name="سهم للأسفل 5"/>
          <p:cNvSpPr/>
          <p:nvPr/>
        </p:nvSpPr>
        <p:spPr>
          <a:xfrm>
            <a:off x="5715008" y="1168962"/>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7" name="مستطيل مستدير الزوايا 6"/>
          <p:cNvSpPr/>
          <p:nvPr/>
        </p:nvSpPr>
        <p:spPr>
          <a:xfrm>
            <a:off x="5715008" y="1695005"/>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در زمانی بسته شده که او بالغ نبوده است</a:t>
            </a:r>
            <a:endParaRPr lang="fa-IR" sz="1600" b="1" dirty="0"/>
          </a:p>
        </p:txBody>
      </p:sp>
      <p:sp>
        <p:nvSpPr>
          <p:cNvPr id="8" name="مستطيل مستدير الزوايا 7"/>
          <p:cNvSpPr/>
          <p:nvPr/>
        </p:nvSpPr>
        <p:spPr>
          <a:xfrm>
            <a:off x="1428728" y="1695005"/>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در زمانی بسته شده که ضامن بالغ بوده است</a:t>
            </a:r>
            <a:endParaRPr lang="fa-IR" sz="1600" b="1" dirty="0"/>
          </a:p>
        </p:txBody>
      </p:sp>
      <p:sp>
        <p:nvSpPr>
          <p:cNvPr id="9" name="سهم للأسفل 8"/>
          <p:cNvSpPr/>
          <p:nvPr/>
        </p:nvSpPr>
        <p:spPr>
          <a:xfrm>
            <a:off x="1571604" y="1168962"/>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10" name="مستطيل مستدير الزوايا 9"/>
          <p:cNvSpPr/>
          <p:nvPr/>
        </p:nvSpPr>
        <p:spPr>
          <a:xfrm>
            <a:off x="1214414" y="2337947"/>
            <a:ext cx="6643734" cy="40914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حال سخن کدام یک مقدم می شود؟</a:t>
            </a:r>
            <a:endParaRPr lang="fa-IR" b="1" dirty="0" smtClean="0">
              <a:solidFill>
                <a:schemeClr val="bg1"/>
              </a:solidFill>
            </a:endParaRPr>
          </a:p>
        </p:txBody>
      </p:sp>
      <p:cxnSp>
        <p:nvCxnSpPr>
          <p:cNvPr id="11" name="رابط كسهم مستقيم 10"/>
          <p:cNvCxnSpPr>
            <a:stCxn id="8" idx="2"/>
          </p:cNvCxnSpPr>
          <p:nvPr/>
        </p:nvCxnSpPr>
        <p:spPr>
          <a:xfrm rot="5400000">
            <a:off x="2058681" y="2591227"/>
            <a:ext cx="74035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مستطيل مستدير الزوايا 11"/>
          <p:cNvSpPr/>
          <p:nvPr/>
        </p:nvSpPr>
        <p:spPr>
          <a:xfrm>
            <a:off x="1142976" y="2961406"/>
            <a:ext cx="2500330" cy="1000132"/>
          </a:xfrm>
          <a:prstGeom prst="roundRect">
            <a:avLst>
              <a:gd name="adj" fmla="val 536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امتیاز تقدیم سخن او:</a:t>
            </a:r>
          </a:p>
          <a:p>
            <a:pPr algn="ctr"/>
            <a:r>
              <a:rPr lang="fa-IR" sz="1400" b="1" dirty="0" smtClean="0"/>
              <a:t>1- موافقت با اصالت صحت</a:t>
            </a:r>
          </a:p>
          <a:p>
            <a:pPr algn="ctr"/>
            <a:r>
              <a:rPr lang="fa-IR" sz="1400" b="1" dirty="0" smtClean="0"/>
              <a:t>2- ظهور حال مضمون له در این که کار باطل (عقد با نابالغ) انجام نمی دهد</a:t>
            </a:r>
            <a:endParaRPr lang="fa-IR" sz="1400" b="1" dirty="0"/>
          </a:p>
        </p:txBody>
      </p:sp>
      <p:cxnSp>
        <p:nvCxnSpPr>
          <p:cNvPr id="13" name="رابط كسهم مستقيم 12"/>
          <p:cNvCxnSpPr/>
          <p:nvPr/>
        </p:nvCxnSpPr>
        <p:spPr>
          <a:xfrm rot="5400000">
            <a:off x="6345755" y="2591227"/>
            <a:ext cx="739564"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مستطيل مستدير الزوايا 13"/>
          <p:cNvSpPr/>
          <p:nvPr/>
        </p:nvSpPr>
        <p:spPr>
          <a:xfrm>
            <a:off x="5072066" y="2961406"/>
            <a:ext cx="3143272" cy="1000132"/>
          </a:xfrm>
          <a:prstGeom prst="roundRect">
            <a:avLst>
              <a:gd name="adj" fmla="val 536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امتیاز تقدیم سخن او:</a:t>
            </a:r>
          </a:p>
          <a:p>
            <a:pPr algn="ctr"/>
            <a:r>
              <a:rPr lang="fa-IR" sz="1400" b="1" dirty="0" smtClean="0"/>
              <a:t>1- اصالت فساد در معامله (اصل عدم سبب ناقل)</a:t>
            </a:r>
          </a:p>
          <a:p>
            <a:pPr algn="ctr"/>
            <a:r>
              <a:rPr lang="fa-IR" sz="1400" b="1" dirty="0" smtClean="0"/>
              <a:t>2- اصالت برائت ذمه ضامن</a:t>
            </a:r>
            <a:endParaRPr lang="fa-IR" sz="1400" b="1" dirty="0"/>
          </a:p>
        </p:txBody>
      </p:sp>
      <p:cxnSp>
        <p:nvCxnSpPr>
          <p:cNvPr id="15" name="رابط كسهم مستقيم 14"/>
          <p:cNvCxnSpPr/>
          <p:nvPr/>
        </p:nvCxnSpPr>
        <p:spPr>
          <a:xfrm rot="5400000">
            <a:off x="2143902" y="4142586"/>
            <a:ext cx="42862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مستطيل مستدير الزوايا 15"/>
          <p:cNvSpPr/>
          <p:nvPr/>
        </p:nvSpPr>
        <p:spPr>
          <a:xfrm>
            <a:off x="214282" y="4357694"/>
            <a:ext cx="3571900" cy="1857388"/>
          </a:xfrm>
          <a:prstGeom prst="roundRect">
            <a:avLst>
              <a:gd name="adj" fmla="val 5363"/>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1400" b="1" dirty="0" smtClean="0"/>
              <a:t>رد محقق دوم بر این دو استدلال:</a:t>
            </a:r>
          </a:p>
          <a:p>
            <a:pPr algn="justLow"/>
            <a:r>
              <a:rPr lang="fa-IR" sz="1400" b="1" dirty="0" smtClean="0"/>
              <a:t>1- اصالت صحت در جایی جاری است که ارکان موجده عقد تکمیل باشد سپس در عروض یک چیز مفسد (حدوث یک مانع خارج از عقد) شک صورت گیرد، در حالی که در اینجا یکی از مقومهای اصل عقد (بالغ بودن عاقد) مورد نزاع است.</a:t>
            </a:r>
          </a:p>
          <a:p>
            <a:pPr algn="justLow"/>
            <a:r>
              <a:rPr lang="fa-IR" sz="1400" b="1" dirty="0" smtClean="0"/>
              <a:t>2- پیش از تکمیل ارکان عقد نمی توان به ظهور حال عاقد نیز تمسک کرد.</a:t>
            </a:r>
            <a:endParaRPr lang="fa-IR"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6">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bg/>
                                          </p:spTgt>
                                        </p:tgtEl>
                                        <p:attrNameLst>
                                          <p:attrName>style.visibility</p:attrName>
                                        </p:attrNameLst>
                                      </p:cBhvr>
                                      <p:to>
                                        <p:strVal val="visible"/>
                                      </p:to>
                                    </p:set>
                                    <p:anim calcmode="lin" valueType="num">
                                      <p:cBhvr additive="base">
                                        <p:cTn id="4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7">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bg/>
                                          </p:spTgt>
                                        </p:tgtEl>
                                        <p:attrNameLst>
                                          <p:attrName>style.visibility</p:attrName>
                                        </p:attrNameLst>
                                      </p:cBhvr>
                                      <p:to>
                                        <p:strVal val="visible"/>
                                      </p:to>
                                    </p:set>
                                    <p:anim calcmode="lin" valueType="num">
                                      <p:cBhvr additive="base">
                                        <p:cTn id="5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9">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 calcmode="lin" valueType="num">
                                      <p:cBhvr additive="base">
                                        <p:cTn id="5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8">
                                            <p:bg/>
                                          </p:spTgt>
                                        </p:tgtEl>
                                        <p:attrNameLst>
                                          <p:attrName>style.visibility</p:attrName>
                                        </p:attrNameLst>
                                      </p:cBhvr>
                                      <p:to>
                                        <p:strVal val="visible"/>
                                      </p:to>
                                    </p:set>
                                    <p:anim calcmode="lin" valueType="num">
                                      <p:cBhvr additive="base">
                                        <p:cTn id="6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8">
                                            <p:bg/>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8">
                                            <p:txEl>
                                              <p:pRg st="0" end="0"/>
                                            </p:txEl>
                                          </p:spTgt>
                                        </p:tgtEl>
                                        <p:attrNameLst>
                                          <p:attrName>style.visibility</p:attrName>
                                        </p:attrNameLst>
                                      </p:cBhvr>
                                      <p:to>
                                        <p:strVal val="visible"/>
                                      </p:to>
                                    </p:set>
                                    <p:anim calcmode="lin" valueType="num">
                                      <p:cBhvr additive="base">
                                        <p:cTn id="6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
                                            <p:bg/>
                                          </p:spTgt>
                                        </p:tgtEl>
                                        <p:attrNameLst>
                                          <p:attrName>style.visibility</p:attrName>
                                        </p:attrNameLst>
                                      </p:cBhvr>
                                      <p:to>
                                        <p:strVal val="visible"/>
                                      </p:to>
                                    </p:set>
                                    <p:animEffect transition="in" filter="fade">
                                      <p:cBhvr>
                                        <p:cTn id="71" dur="2000"/>
                                        <p:tgtEl>
                                          <p:spTgt spid="10">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0">
                                            <p:txEl>
                                              <p:pRg st="0" end="0"/>
                                            </p:txEl>
                                          </p:spTgt>
                                        </p:tgtEl>
                                        <p:attrNameLst>
                                          <p:attrName>style.visibility</p:attrName>
                                        </p:attrNameLst>
                                      </p:cBhvr>
                                      <p:to>
                                        <p:strVal val="visible"/>
                                      </p:to>
                                    </p:set>
                                    <p:animEffect transition="in" filter="fade">
                                      <p:cBhvr>
                                        <p:cTn id="74" dur="2000"/>
                                        <p:tgtEl>
                                          <p:spTgt spid="10">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down)">
                                      <p:cBhvr>
                                        <p:cTn id="79" dur="500"/>
                                        <p:tgtEl>
                                          <p:spTgt spid="13"/>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wipe(down)">
                                      <p:cBhvr>
                                        <p:cTn id="90" dur="500"/>
                                        <p:tgtEl>
                                          <p:spTgt spid="12"/>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nodeType="click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down)">
                                      <p:cBhvr>
                                        <p:cTn id="95" dur="500"/>
                                        <p:tgtEl>
                                          <p:spTgt spid="15"/>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wipe(down)">
                                      <p:cBhvr>
                                        <p:cTn id="9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2" grpId="0" animBg="1"/>
      <p:bldP spid="14" grpId="0" animBg="1"/>
      <p:bldP spid="1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56</a:t>
            </a:fld>
            <a:endParaRPr lang="ar-SA"/>
          </a:p>
        </p:txBody>
      </p:sp>
      <p:sp>
        <p:nvSpPr>
          <p:cNvPr id="3" name="شكل بيضاوي 2"/>
          <p:cNvSpPr/>
          <p:nvPr/>
        </p:nvSpPr>
        <p:spPr>
          <a:xfrm>
            <a:off x="3571868" y="175324"/>
            <a:ext cx="1928826" cy="89622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2</a:t>
            </a:r>
            <a:endParaRPr lang="fa-IR" sz="4000" dirty="0">
              <a:cs typeface="+mj-cs"/>
            </a:endParaRPr>
          </a:p>
        </p:txBody>
      </p:sp>
      <p:sp>
        <p:nvSpPr>
          <p:cNvPr id="4" name="سهم إلى اليسار 3"/>
          <p:cNvSpPr/>
          <p:nvPr/>
        </p:nvSpPr>
        <p:spPr>
          <a:xfrm>
            <a:off x="5643570" y="642918"/>
            <a:ext cx="2006757"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فروشنده</a:t>
            </a:r>
          </a:p>
        </p:txBody>
      </p:sp>
      <p:sp>
        <p:nvSpPr>
          <p:cNvPr id="5" name="سهم إلى اليسار 4"/>
          <p:cNvSpPr/>
          <p:nvPr/>
        </p:nvSpPr>
        <p:spPr>
          <a:xfrm>
            <a:off x="1279359" y="642918"/>
            <a:ext cx="2221071" cy="409145"/>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smtClean="0">
                <a:solidFill>
                  <a:schemeClr val="bg1"/>
                </a:solidFill>
              </a:rPr>
              <a:t>مشتری</a:t>
            </a:r>
            <a:endParaRPr lang="fa-IR" sz="2000" b="1" dirty="0" smtClean="0">
              <a:solidFill>
                <a:srgbClr val="FFFF00"/>
              </a:solidFill>
            </a:endParaRPr>
          </a:p>
        </p:txBody>
      </p:sp>
      <p:sp>
        <p:nvSpPr>
          <p:cNvPr id="6" name="سهم للأسفل 5"/>
          <p:cNvSpPr/>
          <p:nvPr/>
        </p:nvSpPr>
        <p:spPr>
          <a:xfrm>
            <a:off x="5715008" y="1168962"/>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7" name="مستطيل مستدير الزوايا 6"/>
          <p:cNvSpPr/>
          <p:nvPr/>
        </p:nvSpPr>
        <p:spPr>
          <a:xfrm>
            <a:off x="5715008" y="1695005"/>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بر انسان </a:t>
            </a:r>
            <a:r>
              <a:rPr lang="fa-IR" sz="1600" b="1" dirty="0" smtClean="0">
                <a:solidFill>
                  <a:srgbClr val="FFFF00"/>
                </a:solidFill>
              </a:rPr>
              <a:t>حُرّ</a:t>
            </a:r>
            <a:r>
              <a:rPr lang="fa-IR" sz="1600" b="1" dirty="0" smtClean="0"/>
              <a:t> بسته شده است</a:t>
            </a:r>
            <a:endParaRPr lang="fa-IR" sz="1600" b="1" dirty="0"/>
          </a:p>
        </p:txBody>
      </p:sp>
      <p:sp>
        <p:nvSpPr>
          <p:cNvPr id="8" name="مستطيل مستدير الزوايا 7"/>
          <p:cNvSpPr/>
          <p:nvPr/>
        </p:nvSpPr>
        <p:spPr>
          <a:xfrm>
            <a:off x="1428728" y="1695005"/>
            <a:ext cx="200026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600" b="1" dirty="0" smtClean="0"/>
              <a:t>عقد بر روی </a:t>
            </a:r>
            <a:r>
              <a:rPr lang="fa-IR" sz="1600" b="1" dirty="0" smtClean="0">
                <a:solidFill>
                  <a:srgbClr val="FFFF00"/>
                </a:solidFill>
              </a:rPr>
              <a:t>عبد</a:t>
            </a:r>
            <a:r>
              <a:rPr lang="fa-IR" sz="1600" b="1" dirty="0" smtClean="0"/>
              <a:t> بسته شده است</a:t>
            </a:r>
            <a:endParaRPr lang="fa-IR" sz="1600" b="1" dirty="0"/>
          </a:p>
        </p:txBody>
      </p:sp>
      <p:sp>
        <p:nvSpPr>
          <p:cNvPr id="9" name="سهم للأسفل 8"/>
          <p:cNvSpPr/>
          <p:nvPr/>
        </p:nvSpPr>
        <p:spPr>
          <a:xfrm>
            <a:off x="1571604" y="1168962"/>
            <a:ext cx="1829118" cy="427568"/>
          </a:xfrm>
          <a:prstGeom prst="downArrow">
            <a:avLst>
              <a:gd name="adj1" fmla="val 800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می گوید:</a:t>
            </a:r>
            <a:endParaRPr lang="fa-IR" dirty="0"/>
          </a:p>
        </p:txBody>
      </p:sp>
      <p:sp>
        <p:nvSpPr>
          <p:cNvPr id="10" name="مستطيل مستدير الزوايا 9"/>
          <p:cNvSpPr/>
          <p:nvPr/>
        </p:nvSpPr>
        <p:spPr>
          <a:xfrm>
            <a:off x="1214414" y="2337947"/>
            <a:ext cx="6643734" cy="40914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حال سخن کدام یک مقدم می شود؟</a:t>
            </a:r>
            <a:endParaRPr lang="fa-IR" b="1" dirty="0" smtClean="0">
              <a:solidFill>
                <a:schemeClr val="bg1"/>
              </a:solidFill>
            </a:endParaRPr>
          </a:p>
        </p:txBody>
      </p:sp>
      <p:cxnSp>
        <p:nvCxnSpPr>
          <p:cNvPr id="11" name="رابط كسهم مستقيم 10"/>
          <p:cNvCxnSpPr>
            <a:stCxn id="8" idx="2"/>
          </p:cNvCxnSpPr>
          <p:nvPr/>
        </p:nvCxnSpPr>
        <p:spPr>
          <a:xfrm rot="5400000">
            <a:off x="2058681" y="2591227"/>
            <a:ext cx="74035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مستطيل مستدير الزوايا 11"/>
          <p:cNvSpPr/>
          <p:nvPr/>
        </p:nvSpPr>
        <p:spPr>
          <a:xfrm>
            <a:off x="1142976" y="2961406"/>
            <a:ext cx="2500330" cy="1000132"/>
          </a:xfrm>
          <a:prstGeom prst="roundRect">
            <a:avLst>
              <a:gd name="adj" fmla="val 536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امتیاز تقدیم سخن او:</a:t>
            </a:r>
          </a:p>
          <a:p>
            <a:pPr algn="ctr"/>
            <a:r>
              <a:rPr lang="fa-IR" sz="1400" b="1" dirty="0" smtClean="0"/>
              <a:t>1- موافقت با اصالت صحت</a:t>
            </a:r>
          </a:p>
        </p:txBody>
      </p:sp>
      <p:cxnSp>
        <p:nvCxnSpPr>
          <p:cNvPr id="13" name="رابط كسهم مستقيم 12"/>
          <p:cNvCxnSpPr/>
          <p:nvPr/>
        </p:nvCxnSpPr>
        <p:spPr>
          <a:xfrm rot="5400000">
            <a:off x="6345755" y="2591227"/>
            <a:ext cx="739564" cy="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مستطيل مستدير الزوايا 13"/>
          <p:cNvSpPr/>
          <p:nvPr/>
        </p:nvSpPr>
        <p:spPr>
          <a:xfrm>
            <a:off x="5072066" y="2961406"/>
            <a:ext cx="3143272" cy="1000132"/>
          </a:xfrm>
          <a:prstGeom prst="roundRect">
            <a:avLst>
              <a:gd name="adj" fmla="val 536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t>امتیاز تقدیم سخن او:</a:t>
            </a:r>
          </a:p>
          <a:p>
            <a:pPr algn="ctr"/>
            <a:r>
              <a:rPr lang="fa-IR" sz="1400" b="1" dirty="0" smtClean="0"/>
              <a:t>1- اصالت فساد در معامله (اصل عدم سبب ناقل)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6">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bg/>
                                          </p:spTgt>
                                        </p:tgtEl>
                                        <p:attrNameLst>
                                          <p:attrName>style.visibility</p:attrName>
                                        </p:attrNameLst>
                                      </p:cBhvr>
                                      <p:to>
                                        <p:strVal val="visible"/>
                                      </p:to>
                                    </p:set>
                                    <p:anim calcmode="lin" valueType="num">
                                      <p:cBhvr additive="base">
                                        <p:cTn id="4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7">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bg/>
                                          </p:spTgt>
                                        </p:tgtEl>
                                        <p:attrNameLst>
                                          <p:attrName>style.visibility</p:attrName>
                                        </p:attrNameLst>
                                      </p:cBhvr>
                                      <p:to>
                                        <p:strVal val="visible"/>
                                      </p:to>
                                    </p:set>
                                    <p:anim calcmode="lin" valueType="num">
                                      <p:cBhvr additive="base">
                                        <p:cTn id="53" dur="500" fill="hold"/>
                                        <p:tgtEl>
                                          <p:spTgt spid="9">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9">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 calcmode="lin" valueType="num">
                                      <p:cBhvr additive="base">
                                        <p:cTn id="5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8">
                                            <p:bg/>
                                          </p:spTgt>
                                        </p:tgtEl>
                                        <p:attrNameLst>
                                          <p:attrName>style.visibility</p:attrName>
                                        </p:attrNameLst>
                                      </p:cBhvr>
                                      <p:to>
                                        <p:strVal val="visible"/>
                                      </p:to>
                                    </p:set>
                                    <p:anim calcmode="lin" valueType="num">
                                      <p:cBhvr additive="base">
                                        <p:cTn id="61" dur="500" fill="hold"/>
                                        <p:tgtEl>
                                          <p:spTgt spid="8">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8">
                                            <p:bg/>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8">
                                            <p:txEl>
                                              <p:pRg st="0" end="0"/>
                                            </p:txEl>
                                          </p:spTgt>
                                        </p:tgtEl>
                                        <p:attrNameLst>
                                          <p:attrName>style.visibility</p:attrName>
                                        </p:attrNameLst>
                                      </p:cBhvr>
                                      <p:to>
                                        <p:strVal val="visible"/>
                                      </p:to>
                                    </p:set>
                                    <p:anim calcmode="lin" valueType="num">
                                      <p:cBhvr additive="base">
                                        <p:cTn id="6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
                                            <p:bg/>
                                          </p:spTgt>
                                        </p:tgtEl>
                                        <p:attrNameLst>
                                          <p:attrName>style.visibility</p:attrName>
                                        </p:attrNameLst>
                                      </p:cBhvr>
                                      <p:to>
                                        <p:strVal val="visible"/>
                                      </p:to>
                                    </p:set>
                                    <p:animEffect transition="in" filter="fade">
                                      <p:cBhvr>
                                        <p:cTn id="71" dur="2000"/>
                                        <p:tgtEl>
                                          <p:spTgt spid="10">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0">
                                            <p:txEl>
                                              <p:pRg st="0" end="0"/>
                                            </p:txEl>
                                          </p:spTgt>
                                        </p:tgtEl>
                                        <p:attrNameLst>
                                          <p:attrName>style.visibility</p:attrName>
                                        </p:attrNameLst>
                                      </p:cBhvr>
                                      <p:to>
                                        <p:strVal val="visible"/>
                                      </p:to>
                                    </p:set>
                                    <p:animEffect transition="in" filter="fade">
                                      <p:cBhvr>
                                        <p:cTn id="74" dur="2000"/>
                                        <p:tgtEl>
                                          <p:spTgt spid="10">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down)">
                                      <p:cBhvr>
                                        <p:cTn id="79" dur="500"/>
                                        <p:tgtEl>
                                          <p:spTgt spid="13"/>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down)">
                                      <p:cBhvr>
                                        <p:cTn id="87" dur="500"/>
                                        <p:tgtEl>
                                          <p:spTgt spid="1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wipe(down)">
                                      <p:cBhvr>
                                        <p:cTn id="9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2" grpId="0" animBg="1"/>
      <p:bldP spid="1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57</a:t>
            </a:fld>
            <a:endParaRPr lang="ar-SA"/>
          </a:p>
        </p:txBody>
      </p:sp>
      <p:sp>
        <p:nvSpPr>
          <p:cNvPr id="3" name="سهم إلى اليسار 2"/>
          <p:cNvSpPr/>
          <p:nvPr/>
        </p:nvSpPr>
        <p:spPr>
          <a:xfrm>
            <a:off x="6072198" y="214290"/>
            <a:ext cx="1143008" cy="642942"/>
          </a:xfrm>
          <a:prstGeom prst="leftArrow">
            <a:avLst>
              <a:gd name="adj1" fmla="val 90692"/>
              <a:gd name="adj2" fmla="val 3269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نظر شیخ</a:t>
            </a:r>
            <a:endParaRPr lang="fa-IR" sz="2000" b="1" dirty="0"/>
          </a:p>
        </p:txBody>
      </p:sp>
      <p:sp>
        <p:nvSpPr>
          <p:cNvPr id="4" name="عنوان 1"/>
          <p:cNvSpPr txBox="1">
            <a:spLocks/>
          </p:cNvSpPr>
          <p:nvPr/>
        </p:nvSpPr>
        <p:spPr>
          <a:xfrm>
            <a:off x="7643834" y="428604"/>
            <a:ext cx="1285884"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360</a:t>
            </a:r>
            <a:endParaRPr lang="fa-IR" sz="1600" b="1" dirty="0">
              <a:solidFill>
                <a:schemeClr val="tx1"/>
              </a:solidFill>
            </a:endParaRPr>
          </a:p>
        </p:txBody>
      </p:sp>
      <p:sp>
        <p:nvSpPr>
          <p:cNvPr id="5" name="سهم إلى اليسار 4"/>
          <p:cNvSpPr/>
          <p:nvPr/>
        </p:nvSpPr>
        <p:spPr>
          <a:xfrm>
            <a:off x="142844" y="142852"/>
            <a:ext cx="5857916" cy="785818"/>
          </a:xfrm>
          <a:prstGeom prst="leftArrow">
            <a:avLst>
              <a:gd name="adj1" fmla="val 100000"/>
              <a:gd name="adj2" fmla="val 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chemeClr val="bg1"/>
                </a:solidFill>
              </a:rPr>
              <a:t>در اجرای اصالت صحت تفاوتی میان آن که شک در </a:t>
            </a:r>
            <a:r>
              <a:rPr lang="fa-IR" sz="2000" b="1" u="sng" dirty="0" smtClean="0">
                <a:solidFill>
                  <a:schemeClr val="bg1"/>
                </a:solidFill>
              </a:rPr>
              <a:t>ارکان معامله </a:t>
            </a:r>
            <a:r>
              <a:rPr lang="fa-IR" sz="2000" b="1" dirty="0" smtClean="0">
                <a:solidFill>
                  <a:schemeClr val="bg1"/>
                </a:solidFill>
              </a:rPr>
              <a:t>باشد یا در </a:t>
            </a:r>
            <a:r>
              <a:rPr lang="fa-IR" sz="2000" b="1" u="sng" dirty="0" smtClean="0">
                <a:solidFill>
                  <a:schemeClr val="bg1"/>
                </a:solidFill>
              </a:rPr>
              <a:t>حدوث شیئی مفسد خارج از ارکان</a:t>
            </a:r>
            <a:r>
              <a:rPr lang="fa-IR" sz="2000" b="1" dirty="0" smtClean="0">
                <a:solidFill>
                  <a:schemeClr val="bg1"/>
                </a:solidFill>
              </a:rPr>
              <a:t> وجود ندارد.</a:t>
            </a:r>
            <a:endParaRPr lang="fa-IR" sz="2000" b="1" dirty="0" smtClean="0">
              <a:solidFill>
                <a:srgbClr val="FFFF00"/>
              </a:solidFill>
            </a:endParaRPr>
          </a:p>
        </p:txBody>
      </p:sp>
      <p:sp>
        <p:nvSpPr>
          <p:cNvPr id="6" name="سهم إلى اليسار 5"/>
          <p:cNvSpPr/>
          <p:nvPr/>
        </p:nvSpPr>
        <p:spPr>
          <a:xfrm>
            <a:off x="7786710" y="1571612"/>
            <a:ext cx="1214446" cy="928694"/>
          </a:xfrm>
          <a:prstGeom prst="leftArrow">
            <a:avLst>
              <a:gd name="adj1" fmla="val 72221"/>
              <a:gd name="adj2" fmla="val 30843"/>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1700" b="1" dirty="0" smtClean="0"/>
              <a:t>دلیل نظر فوق</a:t>
            </a:r>
            <a:endParaRPr lang="fa-IR" sz="1700" b="1" dirty="0"/>
          </a:p>
        </p:txBody>
      </p:sp>
      <p:sp>
        <p:nvSpPr>
          <p:cNvPr id="7" name="مستطيل مستدير الزوايا 6"/>
          <p:cNvSpPr/>
          <p:nvPr/>
        </p:nvSpPr>
        <p:spPr>
          <a:xfrm>
            <a:off x="214282" y="1142984"/>
            <a:ext cx="7500990" cy="2143140"/>
          </a:xfrm>
          <a:prstGeom prst="roundRect">
            <a:avLst>
              <a:gd name="adj" fmla="val 5744"/>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u="sng" dirty="0" smtClean="0"/>
              <a:t>شمول</a:t>
            </a:r>
            <a:r>
              <a:rPr lang="fa-IR" b="1" dirty="0" smtClean="0"/>
              <a:t> دو دلیل زیر نسبت به این مورد:</a:t>
            </a:r>
          </a:p>
          <a:p>
            <a:pPr algn="justLow"/>
            <a:r>
              <a:rPr lang="fa-IR" b="1" dirty="0" smtClean="0"/>
              <a:t>1- </a:t>
            </a:r>
            <a:r>
              <a:rPr lang="fa-IR" b="1" dirty="0" smtClean="0">
                <a:solidFill>
                  <a:srgbClr val="FFFF00"/>
                </a:solidFill>
              </a:rPr>
              <a:t>سیره</a:t>
            </a:r>
          </a:p>
          <a:p>
            <a:pPr algn="justLow"/>
            <a:r>
              <a:rPr lang="fa-IR" b="1" dirty="0" smtClean="0"/>
              <a:t>2- </a:t>
            </a:r>
            <a:r>
              <a:rPr lang="fa-IR" b="1" dirty="0" smtClean="0">
                <a:solidFill>
                  <a:srgbClr val="FFFF00"/>
                </a:solidFill>
              </a:rPr>
              <a:t>لزوم اختلال نظام</a:t>
            </a:r>
          </a:p>
          <a:p>
            <a:pPr algn="justLow"/>
            <a:r>
              <a:rPr lang="fa-IR" b="1" dirty="0" smtClean="0"/>
              <a:t>لذاست که اگر کسی شک کند که جنسی را که پیشتر خریده آیا پس از بلوغ او بوده یا پیش از بلوغ او؟ </a:t>
            </a:r>
          </a:p>
          <a:p>
            <a:pPr algn="justLow"/>
            <a:r>
              <a:rPr lang="fa-IR" b="1" dirty="0" smtClean="0"/>
              <a:t>در این صورت همگان بر آنند که باید به شک اعتنا نکرده و حکم به صحت خرید خود کند با آن که شک در ارکان عقد است.</a:t>
            </a:r>
            <a:endParaRPr lang="fa-IR" b="1" dirty="0"/>
          </a:p>
        </p:txBody>
      </p:sp>
      <p:sp>
        <p:nvSpPr>
          <p:cNvPr id="8" name="مستطيل مستدير الزوايا 7"/>
          <p:cNvSpPr/>
          <p:nvPr/>
        </p:nvSpPr>
        <p:spPr>
          <a:xfrm>
            <a:off x="142844" y="3500438"/>
            <a:ext cx="8786874" cy="2500330"/>
          </a:xfrm>
          <a:prstGeom prst="roundRect">
            <a:avLst>
              <a:gd name="adj" fmla="val 866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solidFill>
                  <a:srgbClr val="FFFF00"/>
                </a:solidFill>
              </a:rPr>
              <a:t>حال اگر کسی گوید: </a:t>
            </a:r>
          </a:p>
          <a:p>
            <a:pPr algn="justLow"/>
            <a:r>
              <a:rPr lang="fa-IR" b="1" dirty="0" smtClean="0">
                <a:solidFill>
                  <a:schemeClr val="bg1"/>
                </a:solidFill>
              </a:rPr>
              <a:t>در مثال فوق بناء بر صحت از جهت شک در چگونگی تملیک بایع مسلمانی است که می دانیم بالغ و عاقل است، نه از جهت شک در بلوغ یا عدم بلوغ مشتری. (نسبت به بایع شک پس از تکمیل ارکانی چون بلوغ و عقل حادث شده)</a:t>
            </a:r>
          </a:p>
          <a:p>
            <a:pPr algn="justLow"/>
            <a:r>
              <a:rPr lang="fa-IR" b="1" dirty="0" smtClean="0">
                <a:solidFill>
                  <a:srgbClr val="FFFF00"/>
                </a:solidFill>
              </a:rPr>
              <a:t>گوییم: </a:t>
            </a:r>
          </a:p>
          <a:p>
            <a:pPr algn="justLow"/>
            <a:r>
              <a:rPr lang="fa-IR" b="1" dirty="0" smtClean="0">
                <a:solidFill>
                  <a:schemeClr val="bg1"/>
                </a:solidFill>
              </a:rPr>
              <a:t>این مطلب در صورتی که نزاع میان متعاملین وجود دارد نیز چنین است و ما می توانیم این حالت را در طرف دیگر عقد پیاده کنیم.</a:t>
            </a:r>
            <a:endParaRPr lang="fa-I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animEffect transition="in" filter="wipe(down)">
                                      <p:cBhvr>
                                        <p:cTn id="18" dur="500"/>
                                        <p:tgtEl>
                                          <p:spTgt spid="6">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down)">
                                      <p:cBhvr>
                                        <p:cTn id="21" dur="500"/>
                                        <p:tgtEl>
                                          <p:spTgt spid="6">
                                            <p:txEl>
                                              <p:pRg st="0" end="0"/>
                                            </p:txEl>
                                          </p:spTgt>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additive="base">
                                        <p:cTn id="24"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5" dur="500" fill="hold"/>
                                        <p:tgtEl>
                                          <p:spTgt spid="7">
                                            <p:bg/>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additive="base">
                                        <p:cTn id="2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 calcmode="lin" valueType="num">
                                      <p:cBhvr additive="base">
                                        <p:cTn id="3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1" end="1"/>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 calcmode="lin" valueType="num">
                                      <p:cBhvr additive="base">
                                        <p:cTn id="3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 calcmode="lin" valueType="num">
                                      <p:cBhvr additive="base">
                                        <p:cTn id="4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3" end="3"/>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 calcmode="lin" valueType="num">
                                      <p:cBhvr additive="base">
                                        <p:cTn id="44"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8">
                                            <p:bg/>
                                          </p:spTgt>
                                        </p:tgtEl>
                                        <p:attrNameLst>
                                          <p:attrName>style.visibility</p:attrName>
                                        </p:attrNameLst>
                                      </p:cBhvr>
                                      <p:to>
                                        <p:strVal val="visible"/>
                                      </p:to>
                                    </p:set>
                                    <p:anim calcmode="lin" valueType="num">
                                      <p:cBhvr additive="base">
                                        <p:cTn id="50" dur="500" fill="hold"/>
                                        <p:tgtEl>
                                          <p:spTgt spid="8">
                                            <p:bg/>
                                          </p:spTgt>
                                        </p:tgtEl>
                                        <p:attrNameLst>
                                          <p:attrName>ppt_x</p:attrName>
                                        </p:attrNameLst>
                                      </p:cBhvr>
                                      <p:tavLst>
                                        <p:tav tm="0">
                                          <p:val>
                                            <p:strVal val="#ppt_x"/>
                                          </p:val>
                                        </p:tav>
                                        <p:tav tm="100000">
                                          <p:val>
                                            <p:strVal val="#ppt_x"/>
                                          </p:val>
                                        </p:tav>
                                      </p:tavLst>
                                    </p:anim>
                                    <p:anim calcmode="lin" valueType="num">
                                      <p:cBhvr additive="base">
                                        <p:cTn id="51" dur="500" fill="hold"/>
                                        <p:tgtEl>
                                          <p:spTgt spid="8">
                                            <p:bg/>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 calcmode="lin" valueType="num">
                                      <p:cBhvr additive="base">
                                        <p:cTn id="5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8">
                                            <p:txEl>
                                              <p:pRg st="1" end="1"/>
                                            </p:txEl>
                                          </p:spTgt>
                                        </p:tgtEl>
                                        <p:attrNameLst>
                                          <p:attrName>style.visibility</p:attrName>
                                        </p:attrNameLst>
                                      </p:cBhvr>
                                      <p:to>
                                        <p:strVal val="visible"/>
                                      </p:to>
                                    </p:set>
                                    <p:anim calcmode="lin" valueType="num">
                                      <p:cBhvr additive="base">
                                        <p:cTn id="5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 calcmode="lin" valueType="num">
                                      <p:cBhvr additive="base">
                                        <p:cTn id="6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8">
                                            <p:txEl>
                                              <p:pRg st="3" end="3"/>
                                            </p:txEl>
                                          </p:spTgt>
                                        </p:tgtEl>
                                        <p:attrNameLst>
                                          <p:attrName>style.visibility</p:attrName>
                                        </p:attrNameLst>
                                      </p:cBhvr>
                                      <p:to>
                                        <p:strVal val="visible"/>
                                      </p:to>
                                    </p:set>
                                    <p:anim calcmode="lin" valueType="num">
                                      <p:cBhvr additive="base">
                                        <p:cTn id="6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animBg="1"/>
      <p:bldP spid="6" grpId="0" build="allAtOnce" animBg="1"/>
      <p:bldP spid="7" grpId="0" build="allAtOnce" animBg="1"/>
      <p:bldP spid="8" grpId="0" build="allAtOnce"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58</a:t>
            </a:fld>
            <a:endParaRPr lang="ar-SA"/>
          </a:p>
        </p:txBody>
      </p:sp>
      <p:sp>
        <p:nvSpPr>
          <p:cNvPr id="3" name="سهم إلى اليسار 2"/>
          <p:cNvSpPr/>
          <p:nvPr/>
        </p:nvSpPr>
        <p:spPr>
          <a:xfrm>
            <a:off x="2571736" y="142852"/>
            <a:ext cx="3857652" cy="500066"/>
          </a:xfrm>
          <a:prstGeom prst="leftArrow">
            <a:avLst>
              <a:gd name="adj1" fmla="val 100000"/>
              <a:gd name="adj2" fmla="val 0"/>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نقدهای شیخ بر سخنان مخالفان</a:t>
            </a:r>
            <a:endParaRPr lang="fa-IR" sz="2400" b="1" dirty="0"/>
          </a:p>
        </p:txBody>
      </p:sp>
      <p:sp>
        <p:nvSpPr>
          <p:cNvPr id="4" name="عنوان 1"/>
          <p:cNvSpPr txBox="1">
            <a:spLocks/>
          </p:cNvSpPr>
          <p:nvPr/>
        </p:nvSpPr>
        <p:spPr>
          <a:xfrm>
            <a:off x="7643834" y="142852"/>
            <a:ext cx="1285884"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360</a:t>
            </a:r>
            <a:endParaRPr lang="fa-IR" sz="1600" b="1" dirty="0">
              <a:solidFill>
                <a:schemeClr val="tx1"/>
              </a:solidFill>
            </a:endParaRPr>
          </a:p>
        </p:txBody>
      </p:sp>
      <p:sp>
        <p:nvSpPr>
          <p:cNvPr id="5" name="سهم إلى اليسار 4"/>
          <p:cNvSpPr/>
          <p:nvPr/>
        </p:nvSpPr>
        <p:spPr>
          <a:xfrm>
            <a:off x="7072330" y="2428868"/>
            <a:ext cx="1857388" cy="2000264"/>
          </a:xfrm>
          <a:prstGeom prst="leftArrow">
            <a:avLst>
              <a:gd name="adj1" fmla="val 91558"/>
              <a:gd name="adj2" fmla="val 17983"/>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b="1" dirty="0" smtClean="0"/>
              <a:t>مقصود از این که </a:t>
            </a:r>
            <a:r>
              <a:rPr lang="fa-IR" b="1" dirty="0" smtClean="0">
                <a:solidFill>
                  <a:srgbClr val="C00000"/>
                </a:solidFill>
              </a:rPr>
              <a:t>پیش از تکمیل ارکان، عقد وجود ندارد </a:t>
            </a:r>
            <a:r>
              <a:rPr lang="fa-IR" b="1" dirty="0" smtClean="0"/>
              <a:t>(در سخن محقق دوم) یکی از دو معناست:</a:t>
            </a:r>
            <a:endParaRPr lang="fa-IR" sz="1600" b="1" dirty="0"/>
          </a:p>
        </p:txBody>
      </p:sp>
      <p:sp>
        <p:nvSpPr>
          <p:cNvPr id="6" name="مستطيل مستدير الزوايا 5"/>
          <p:cNvSpPr/>
          <p:nvPr/>
        </p:nvSpPr>
        <p:spPr>
          <a:xfrm>
            <a:off x="4429124" y="1928802"/>
            <a:ext cx="2286016"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2000" b="1" dirty="0" smtClean="0"/>
              <a:t>عقد </a:t>
            </a:r>
            <a:r>
              <a:rPr lang="fa-IR" sz="2000" b="1" dirty="0" smtClean="0">
                <a:solidFill>
                  <a:srgbClr val="FFFF00"/>
                </a:solidFill>
              </a:rPr>
              <a:t>وجود شرعی </a:t>
            </a:r>
            <a:r>
              <a:rPr lang="fa-IR" sz="2000" b="1" dirty="0" smtClean="0"/>
              <a:t>ندارد</a:t>
            </a:r>
            <a:endParaRPr lang="fa-IR" sz="2000" b="1" dirty="0"/>
          </a:p>
        </p:txBody>
      </p:sp>
      <p:sp>
        <p:nvSpPr>
          <p:cNvPr id="7" name="مستطيل مستدير الزوايا 6"/>
          <p:cNvSpPr/>
          <p:nvPr/>
        </p:nvSpPr>
        <p:spPr>
          <a:xfrm>
            <a:off x="4429124" y="4403155"/>
            <a:ext cx="2357454" cy="526043"/>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2000" b="1" dirty="0" smtClean="0"/>
              <a:t>عقد </a:t>
            </a:r>
            <a:r>
              <a:rPr lang="fa-IR" sz="2000" b="1" dirty="0" smtClean="0">
                <a:solidFill>
                  <a:srgbClr val="FFFF00"/>
                </a:solidFill>
              </a:rPr>
              <a:t>وجود عرفی </a:t>
            </a:r>
            <a:r>
              <a:rPr lang="fa-IR" sz="2000" b="1" dirty="0" smtClean="0"/>
              <a:t>ندارد</a:t>
            </a:r>
            <a:endParaRPr lang="fa-IR" sz="2000" b="1" dirty="0"/>
          </a:p>
        </p:txBody>
      </p:sp>
      <p:cxnSp>
        <p:nvCxnSpPr>
          <p:cNvPr id="9" name="رابط مستقيم 8"/>
          <p:cNvCxnSpPr>
            <a:stCxn id="5" idx="1"/>
            <a:endCxn id="6" idx="3"/>
          </p:cNvCxnSpPr>
          <p:nvPr/>
        </p:nvCxnSpPr>
        <p:spPr>
          <a:xfrm rot="10800000">
            <a:off x="6715140" y="2191824"/>
            <a:ext cx="357190" cy="1237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5" idx="1"/>
            <a:endCxn id="7" idx="3"/>
          </p:cNvCxnSpPr>
          <p:nvPr/>
        </p:nvCxnSpPr>
        <p:spPr>
          <a:xfrm rot="10800000" flipV="1">
            <a:off x="6786578" y="3428999"/>
            <a:ext cx="285752" cy="1237177"/>
          </a:xfrm>
          <a:prstGeom prst="line">
            <a:avLst/>
          </a:prstGeom>
        </p:spPr>
        <p:style>
          <a:lnRef idx="1">
            <a:schemeClr val="accent1"/>
          </a:lnRef>
          <a:fillRef idx="0">
            <a:schemeClr val="accent1"/>
          </a:fillRef>
          <a:effectRef idx="0">
            <a:schemeClr val="accent1"/>
          </a:effectRef>
          <a:fontRef idx="minor">
            <a:schemeClr val="tx1"/>
          </a:fontRef>
        </p:style>
      </p:cxnSp>
      <p:sp>
        <p:nvSpPr>
          <p:cNvPr id="12" name="سهم إلى اليسار 11"/>
          <p:cNvSpPr/>
          <p:nvPr/>
        </p:nvSpPr>
        <p:spPr>
          <a:xfrm>
            <a:off x="214282" y="1000108"/>
            <a:ext cx="4071966" cy="221457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chemeClr val="bg1"/>
                </a:solidFill>
              </a:rPr>
              <a:t>وجود شرعی عقد (که مورد تأیید شارع است) در صورتی است که </a:t>
            </a:r>
            <a:r>
              <a:rPr lang="fa-IR" sz="2000" b="1" dirty="0" smtClean="0">
                <a:solidFill>
                  <a:srgbClr val="FFFF00"/>
                </a:solidFill>
              </a:rPr>
              <a:t>عقد از همه جهت صحیح باشد حتی از جهت شروط مُفسدی که پس از تکمیل ارکان عارض می شود</a:t>
            </a:r>
            <a:r>
              <a:rPr lang="fa-IR" sz="2000" b="1" dirty="0" smtClean="0">
                <a:solidFill>
                  <a:schemeClr val="bg1"/>
                </a:solidFill>
              </a:rPr>
              <a:t>. </a:t>
            </a:r>
          </a:p>
          <a:p>
            <a:pPr algn="justLow"/>
            <a:r>
              <a:rPr lang="fa-IR" sz="2000" b="1" dirty="0" smtClean="0">
                <a:solidFill>
                  <a:schemeClr val="bg1"/>
                </a:solidFill>
              </a:rPr>
              <a:t>و روشن است که پس از تحقق چنین عقدی دیگر جایی برای شک و اجرای اصالت صحت نمی ماند.</a:t>
            </a:r>
          </a:p>
        </p:txBody>
      </p:sp>
      <p:sp>
        <p:nvSpPr>
          <p:cNvPr id="16" name="سهم إلى اليسار 15"/>
          <p:cNvSpPr/>
          <p:nvPr/>
        </p:nvSpPr>
        <p:spPr>
          <a:xfrm>
            <a:off x="214282" y="3643314"/>
            <a:ext cx="4071966" cy="2214578"/>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000" b="1" dirty="0" smtClean="0">
                <a:solidFill>
                  <a:schemeClr val="bg1"/>
                </a:solidFill>
              </a:rPr>
              <a:t>وجود عرفی عقد (که در عرف به آن عقد گویند) </a:t>
            </a:r>
            <a:r>
              <a:rPr lang="fa-IR" sz="2000" b="1" dirty="0" smtClean="0">
                <a:solidFill>
                  <a:srgbClr val="FFFF00"/>
                </a:solidFill>
              </a:rPr>
              <a:t>در صورت شک در یکی از ارکان و بلکه در صورت یقین به نبودِ یکی از ارکان نیز وجود دارد</a:t>
            </a:r>
            <a:r>
              <a:rPr lang="fa-IR" sz="2000" b="1" dirty="0" smtClean="0">
                <a:solidFill>
                  <a:schemeClr val="bg1"/>
                </a:solidFill>
              </a:rPr>
              <a:t>. پس باید در صورت شک پیش از تکمیل ارکان، اصالت صحت جاری گردد.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bg/>
                                          </p:spTgt>
                                        </p:tgtEl>
                                        <p:attrNameLst>
                                          <p:attrName>style.visibility</p:attrName>
                                        </p:attrNameLst>
                                      </p:cBhvr>
                                      <p:to>
                                        <p:strVal val="visible"/>
                                      </p:to>
                                    </p:set>
                                    <p:anim calcmode="lin" valueType="num">
                                      <p:cBhvr additive="base">
                                        <p:cTn id="31"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additive="base">
                                        <p:cTn id="3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 calcmode="lin" valueType="num">
                                      <p:cBhvr additive="base">
                                        <p:cTn id="3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00"/>
                                        <p:tgtEl>
                                          <p:spTgt spid="11"/>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bg/>
                                          </p:spTgt>
                                        </p:tgtEl>
                                        <p:attrNameLst>
                                          <p:attrName>style.visibility</p:attrName>
                                        </p:attrNameLst>
                                      </p:cBhvr>
                                      <p:to>
                                        <p:strVal val="visible"/>
                                      </p:to>
                                    </p:set>
                                    <p:anim calcmode="lin" valueType="num">
                                      <p:cBhvr additive="base">
                                        <p:cTn id="53" dur="500" fill="hold"/>
                                        <p:tgtEl>
                                          <p:spTgt spid="16">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16">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 calcmode="lin" valueType="num">
                                      <p:cBhvr additive="base">
                                        <p:cTn id="5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P spid="6" grpId="0" animBg="1"/>
      <p:bldP spid="7" grpId="0" animBg="1"/>
      <p:bldP spid="12" grpId="0" build="allAtOnce" animBg="1"/>
      <p:bldP spid="16" grpId="0" build="allAtOnce"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59</a:t>
            </a:fld>
            <a:endParaRPr lang="ar-SA"/>
          </a:p>
        </p:txBody>
      </p:sp>
      <p:sp>
        <p:nvSpPr>
          <p:cNvPr id="3" name="سهم إلى اليسار 2"/>
          <p:cNvSpPr/>
          <p:nvPr/>
        </p:nvSpPr>
        <p:spPr>
          <a:xfrm>
            <a:off x="7286644" y="2428868"/>
            <a:ext cx="1643074" cy="1643074"/>
          </a:xfrm>
          <a:prstGeom prst="leftArrow">
            <a:avLst>
              <a:gd name="adj1" fmla="val 91558"/>
              <a:gd name="adj2" fmla="val 17983"/>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b="1" dirty="0" smtClean="0"/>
              <a:t>حالتهای مختلف معامله و چگونگی تمسک به ظهور حال</a:t>
            </a:r>
            <a:endParaRPr lang="fa-IR" sz="1600" b="1" dirty="0"/>
          </a:p>
        </p:txBody>
      </p:sp>
      <p:sp>
        <p:nvSpPr>
          <p:cNvPr id="4" name="مستطيل مستدير الزوايا 3"/>
          <p:cNvSpPr/>
          <p:nvPr/>
        </p:nvSpPr>
        <p:spPr>
          <a:xfrm>
            <a:off x="5429256" y="1928802"/>
            <a:ext cx="1571636" cy="85725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2000" b="1" dirty="0" smtClean="0"/>
              <a:t>گاه معامله تنها </a:t>
            </a:r>
            <a:r>
              <a:rPr lang="fa-IR" sz="2000" b="1" dirty="0" smtClean="0">
                <a:solidFill>
                  <a:srgbClr val="FFFF00"/>
                </a:solidFill>
              </a:rPr>
              <a:t>یک طرف </a:t>
            </a:r>
            <a:r>
              <a:rPr lang="fa-IR" sz="2000" b="1" dirty="0" smtClean="0"/>
              <a:t>دارد</a:t>
            </a:r>
            <a:endParaRPr lang="fa-IR" sz="2000" b="1" dirty="0"/>
          </a:p>
        </p:txBody>
      </p:sp>
      <p:sp>
        <p:nvSpPr>
          <p:cNvPr id="5" name="مستطيل مستدير الزوايا 4"/>
          <p:cNvSpPr/>
          <p:nvPr/>
        </p:nvSpPr>
        <p:spPr>
          <a:xfrm>
            <a:off x="5572132" y="4071943"/>
            <a:ext cx="1500198" cy="85725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2000" b="1" dirty="0" smtClean="0"/>
              <a:t>گاه معامله </a:t>
            </a:r>
            <a:r>
              <a:rPr lang="fa-IR" sz="2000" b="1" dirty="0" smtClean="0">
                <a:solidFill>
                  <a:srgbClr val="FFFF00"/>
                </a:solidFill>
              </a:rPr>
              <a:t>دو طرف</a:t>
            </a:r>
            <a:r>
              <a:rPr lang="fa-IR" sz="2000" b="1" dirty="0" smtClean="0"/>
              <a:t> دارد</a:t>
            </a:r>
            <a:endParaRPr lang="fa-IR" sz="2000" b="1" dirty="0"/>
          </a:p>
        </p:txBody>
      </p:sp>
      <p:cxnSp>
        <p:nvCxnSpPr>
          <p:cNvPr id="6" name="رابط مستقيم 5"/>
          <p:cNvCxnSpPr>
            <a:stCxn id="3" idx="1"/>
            <a:endCxn id="4" idx="3"/>
          </p:cNvCxnSpPr>
          <p:nvPr/>
        </p:nvCxnSpPr>
        <p:spPr>
          <a:xfrm rot="10800000">
            <a:off x="7000892" y="2357431"/>
            <a:ext cx="285752" cy="892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flipV="1">
            <a:off x="7072330" y="3250405"/>
            <a:ext cx="214314" cy="1250166"/>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ستطيل مستدير الزوايا 16"/>
          <p:cNvSpPr/>
          <p:nvPr/>
        </p:nvSpPr>
        <p:spPr>
          <a:xfrm>
            <a:off x="1857356" y="1857364"/>
            <a:ext cx="3022177" cy="1000132"/>
          </a:xfrm>
          <a:prstGeom prst="roundRect">
            <a:avLst>
              <a:gd name="adj" fmla="val 6636"/>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t>در صورت شک در بلوغ  و مانند آن اصالت عدم آن جاری می شود.</a:t>
            </a:r>
          </a:p>
          <a:p>
            <a:pPr algn="justLow"/>
            <a:r>
              <a:rPr lang="fa-IR" sz="1600" b="1" dirty="0" smtClean="0"/>
              <a:t>مانند ابراء و وصیت و ....</a:t>
            </a:r>
          </a:p>
        </p:txBody>
      </p:sp>
      <p:sp>
        <p:nvSpPr>
          <p:cNvPr id="18" name="سهم إلى اليسار 17"/>
          <p:cNvSpPr/>
          <p:nvPr/>
        </p:nvSpPr>
        <p:spPr>
          <a:xfrm>
            <a:off x="4948891" y="2143116"/>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مستطيل مستدير الزوايا 18"/>
          <p:cNvSpPr/>
          <p:nvPr/>
        </p:nvSpPr>
        <p:spPr>
          <a:xfrm>
            <a:off x="500034" y="4857760"/>
            <a:ext cx="2786082" cy="1000132"/>
          </a:xfrm>
          <a:prstGeom prst="roundRect">
            <a:avLst>
              <a:gd name="adj" fmla="val 6636"/>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t>اصالت صحت در طرف دیگر جاری می شود.</a:t>
            </a:r>
          </a:p>
        </p:txBody>
      </p:sp>
      <p:sp>
        <p:nvSpPr>
          <p:cNvPr id="20" name="سهم إلى اليسار 19"/>
          <p:cNvSpPr/>
          <p:nvPr/>
        </p:nvSpPr>
        <p:spPr>
          <a:xfrm>
            <a:off x="3357553" y="507207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مستطيل مستدير الزوايا 21"/>
          <p:cNvSpPr/>
          <p:nvPr/>
        </p:nvSpPr>
        <p:spPr>
          <a:xfrm>
            <a:off x="3714744" y="3286124"/>
            <a:ext cx="1500198" cy="857256"/>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شک در یکی از عوضین است</a:t>
            </a:r>
            <a:endParaRPr lang="fa-IR" b="1" dirty="0"/>
          </a:p>
        </p:txBody>
      </p:sp>
      <p:sp>
        <p:nvSpPr>
          <p:cNvPr id="23" name="مستطيل مستدير الزوايا 22"/>
          <p:cNvSpPr/>
          <p:nvPr/>
        </p:nvSpPr>
        <p:spPr>
          <a:xfrm>
            <a:off x="3786182" y="4857760"/>
            <a:ext cx="1500198" cy="928694"/>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شک در شرایط یکی از طرفین است</a:t>
            </a:r>
            <a:endParaRPr lang="fa-IR" b="1" dirty="0"/>
          </a:p>
        </p:txBody>
      </p:sp>
      <p:sp>
        <p:nvSpPr>
          <p:cNvPr id="24" name="مستطيل مستدير الزوايا 23"/>
          <p:cNvSpPr/>
          <p:nvPr/>
        </p:nvSpPr>
        <p:spPr>
          <a:xfrm>
            <a:off x="500034" y="3214686"/>
            <a:ext cx="2714644" cy="1000132"/>
          </a:xfrm>
          <a:prstGeom prst="roundRect">
            <a:avLst>
              <a:gd name="adj" fmla="val 6636"/>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t>اصالت صحت در فاعل جاری می شود.</a:t>
            </a:r>
          </a:p>
        </p:txBody>
      </p:sp>
      <p:sp>
        <p:nvSpPr>
          <p:cNvPr id="25" name="سهم إلى اليسار 24"/>
          <p:cNvSpPr/>
          <p:nvPr/>
        </p:nvSpPr>
        <p:spPr>
          <a:xfrm>
            <a:off x="3286116" y="3500438"/>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7" name="رابط مستقيم 26"/>
          <p:cNvCxnSpPr>
            <a:stCxn id="5" idx="1"/>
            <a:endCxn id="22" idx="3"/>
          </p:cNvCxnSpPr>
          <p:nvPr/>
        </p:nvCxnSpPr>
        <p:spPr>
          <a:xfrm rot="10800000">
            <a:off x="5214942" y="3714753"/>
            <a:ext cx="357190" cy="7858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5" idx="1"/>
            <a:endCxn id="23" idx="3"/>
          </p:cNvCxnSpPr>
          <p:nvPr/>
        </p:nvCxnSpPr>
        <p:spPr>
          <a:xfrm rot="10800000" flipV="1">
            <a:off x="5286380" y="4500571"/>
            <a:ext cx="285752" cy="821536"/>
          </a:xfrm>
          <a:prstGeom prst="line">
            <a:avLst/>
          </a:prstGeom>
        </p:spPr>
        <p:style>
          <a:lnRef idx="1">
            <a:schemeClr val="accent1"/>
          </a:lnRef>
          <a:fillRef idx="0">
            <a:schemeClr val="accent1"/>
          </a:fillRef>
          <a:effectRef idx="0">
            <a:schemeClr val="accent1"/>
          </a:effectRef>
          <a:fontRef idx="minor">
            <a:schemeClr val="tx1"/>
          </a:fontRef>
        </p:style>
      </p:cxnSp>
      <p:sp>
        <p:nvSpPr>
          <p:cNvPr id="30" name="عنوان 1"/>
          <p:cNvSpPr txBox="1">
            <a:spLocks/>
          </p:cNvSpPr>
          <p:nvPr/>
        </p:nvSpPr>
        <p:spPr>
          <a:xfrm>
            <a:off x="7643834" y="428604"/>
            <a:ext cx="1285884"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361</a:t>
            </a:r>
            <a:endParaRPr lang="fa-IR"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500"/>
                                        <p:tgtEl>
                                          <p:spTgt spid="1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down)">
                                      <p:cBhvr>
                                        <p:cTn id="39" dur="500"/>
                                        <p:tgtEl>
                                          <p:spTgt spid="27"/>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500"/>
                                        <p:tgtEl>
                                          <p:spTgt spid="2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down)">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down)">
                                      <p:cBhvr>
                                        <p:cTn id="63" dur="500"/>
                                        <p:tgtEl>
                                          <p:spTgt spid="2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down)">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17" grpId="0" animBg="1"/>
      <p:bldP spid="18" grpId="0" animBg="1"/>
      <p:bldP spid="19" grpId="0" animBg="1"/>
      <p:bldP spid="20" grpId="0" animBg="1"/>
      <p:bldP spid="22" grpId="0" animBg="1"/>
      <p:bldP spid="23"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14282" y="910234"/>
            <a:ext cx="8786874" cy="1090005"/>
          </a:xfrm>
          <a:prstGeom prst="roundRect">
            <a:avLst>
              <a:gd name="adj" fmla="val 9572"/>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lnSpc>
                <a:spcPct val="150000"/>
              </a:lnSpc>
            </a:pPr>
            <a:r>
              <a:rPr lang="fa-IR" dirty="0" smtClean="0"/>
              <a:t>مُحَمَّدُ بْنُ عَلِيِّ بْنِ الْحُسَيْنِ فِي الْخِصَالِ بِإِسْنَادِهِ عَنْ عَلِيٍّ عَلَيْهِ السَّلَامُ فِي حَدِيثِ الْأَرْبَعِمِأَةِ قَالَ: </a:t>
            </a:r>
          </a:p>
          <a:p>
            <a:pPr algn="ctr">
              <a:lnSpc>
                <a:spcPct val="150000"/>
              </a:lnSpc>
            </a:pPr>
            <a:r>
              <a:rPr lang="fa-IR" sz="2000" b="1" dirty="0" smtClean="0">
                <a:solidFill>
                  <a:srgbClr val="FFFF00"/>
                </a:solidFill>
              </a:rPr>
              <a:t>مَنْ كَانَ عَلَى يَقِينٍ فَشَكَّ، فَلْيَمْضِ عَلَى يَقِينِهِ، فَإِنَّ الشَّكَّ لَا يَنْقُضُ الْيَقِينَ.</a:t>
            </a:r>
          </a:p>
        </p:txBody>
      </p:sp>
      <p:sp>
        <p:nvSpPr>
          <p:cNvPr id="3" name="عنوان 1"/>
          <p:cNvSpPr txBox="1">
            <a:spLocks/>
          </p:cNvSpPr>
          <p:nvPr/>
        </p:nvSpPr>
        <p:spPr>
          <a:xfrm>
            <a:off x="214282" y="357166"/>
            <a:ext cx="8715436" cy="414801"/>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200" b="1" dirty="0" smtClean="0">
                <a:solidFill>
                  <a:schemeClr val="tx1"/>
                </a:solidFill>
              </a:rPr>
              <a:t>بررسی روایت امیرمؤمنان علیه السلام (ص68 تا 71)</a:t>
            </a:r>
            <a:endParaRPr lang="fa-IR" sz="2200" b="1" dirty="0">
              <a:solidFill>
                <a:schemeClr val="tx1"/>
              </a:solidFill>
            </a:endParaRPr>
          </a:p>
        </p:txBody>
      </p:sp>
      <p:sp>
        <p:nvSpPr>
          <p:cNvPr id="4" name="سهم إلى اليسار 3"/>
          <p:cNvSpPr/>
          <p:nvPr/>
        </p:nvSpPr>
        <p:spPr>
          <a:xfrm>
            <a:off x="7786710" y="3703230"/>
            <a:ext cx="1214446" cy="1797472"/>
          </a:xfrm>
          <a:prstGeom prst="leftArrow">
            <a:avLst>
              <a:gd name="adj1" fmla="val 70685"/>
              <a:gd name="adj2" fmla="val 3533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700" b="1" dirty="0" smtClean="0"/>
              <a:t>احتمال 2</a:t>
            </a:r>
          </a:p>
          <a:p>
            <a:pPr algn="ctr"/>
            <a:r>
              <a:rPr lang="fa-IR" sz="1600" b="1" dirty="0" smtClean="0">
                <a:solidFill>
                  <a:srgbClr val="FFFF00"/>
                </a:solidFill>
              </a:rPr>
              <a:t>استصحاب</a:t>
            </a:r>
          </a:p>
        </p:txBody>
      </p:sp>
      <p:sp>
        <p:nvSpPr>
          <p:cNvPr id="5" name="سهم إلى اليسار 4"/>
          <p:cNvSpPr/>
          <p:nvPr/>
        </p:nvSpPr>
        <p:spPr>
          <a:xfrm>
            <a:off x="7786710" y="2272165"/>
            <a:ext cx="1214446" cy="1299711"/>
          </a:xfrm>
          <a:prstGeom prst="leftArrow">
            <a:avLst>
              <a:gd name="adj1" fmla="val 72312"/>
              <a:gd name="adj2" fmla="val 3924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احتمال 1</a:t>
            </a:r>
          </a:p>
          <a:p>
            <a:pPr algn="ctr"/>
            <a:r>
              <a:rPr lang="fa-IR" sz="1600" b="1" dirty="0" smtClean="0">
                <a:solidFill>
                  <a:srgbClr val="FFFF00"/>
                </a:solidFill>
              </a:rPr>
              <a:t>قاعده یقین</a:t>
            </a:r>
          </a:p>
        </p:txBody>
      </p:sp>
      <p:sp>
        <p:nvSpPr>
          <p:cNvPr id="6" name="مستطيل 5"/>
          <p:cNvSpPr/>
          <p:nvPr/>
        </p:nvSpPr>
        <p:spPr>
          <a:xfrm>
            <a:off x="214282" y="2362039"/>
            <a:ext cx="7500990" cy="1138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i="1" dirty="0" smtClean="0"/>
              <a:t>به دلیل: </a:t>
            </a:r>
          </a:p>
          <a:p>
            <a:pPr marL="342900" indent="-342900" algn="justLow"/>
            <a:r>
              <a:rPr lang="fa-IR" sz="1600" dirty="0" smtClean="0"/>
              <a:t>1. تصریح به اختلاف زمان یقین و شک (از فعل ماضی کان و فاء تعقیب استفاده می شود.)</a:t>
            </a:r>
          </a:p>
          <a:p>
            <a:pPr marL="342900" indent="-342900" algn="justLow"/>
            <a:r>
              <a:rPr lang="fa-IR" sz="1600" dirty="0" smtClean="0"/>
              <a:t>2. ظهور در اتحاد زمان متعلق یقین و شک (چون متعلقی برای آن دو ذکر نشده معلوم می شود عین آن چه که متعلق یقین است متعلق شک قرار گرفته)</a:t>
            </a:r>
          </a:p>
        </p:txBody>
      </p:sp>
      <p:sp>
        <p:nvSpPr>
          <p:cNvPr id="8" name="مستطيل 7"/>
          <p:cNvSpPr/>
          <p:nvPr/>
        </p:nvSpPr>
        <p:spPr>
          <a:xfrm>
            <a:off x="142844" y="3643314"/>
            <a:ext cx="7572428" cy="214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i="1" dirty="0" smtClean="0"/>
              <a:t>به دلیل: </a:t>
            </a:r>
          </a:p>
          <a:p>
            <a:pPr marL="342900" indent="-342900" algn="justLow"/>
            <a:r>
              <a:rPr lang="fa-IR" sz="1600" dirty="0" smtClean="0"/>
              <a:t>1</a:t>
            </a:r>
            <a:r>
              <a:rPr lang="fa-IR" sz="1550" dirty="0" smtClean="0"/>
              <a:t>. </a:t>
            </a:r>
            <a:r>
              <a:rPr lang="fa-IR" sz="1500" dirty="0" smtClean="0"/>
              <a:t>صِرف دلالت روایت بر اختلاف زمان یقین و شک (با کان و فاء) دلیل برای قاعده یقین نمی شود چون </a:t>
            </a:r>
            <a:r>
              <a:rPr lang="fa-IR" sz="1500" u="sng" dirty="0" smtClean="0"/>
              <a:t>در استصحاب نیز غالبا یقین قبل از شک ایجاد می شود.</a:t>
            </a:r>
          </a:p>
          <a:p>
            <a:pPr marL="342900" indent="-342900" algn="justLow"/>
            <a:r>
              <a:rPr lang="fa-IR" sz="1500" dirty="0" smtClean="0"/>
              <a:t>2. اتحاد متعلق یقین و شک در صورتی است که ماضی بودن کان را هم برای یقین و هم برای متیقن بگیریم ولی ظاهر آن است که </a:t>
            </a:r>
            <a:r>
              <a:rPr lang="fa-IR" sz="1500" u="sng" dirty="0" smtClean="0"/>
              <a:t>تنها ماضی بودن یقین روشن است و درباره متیقن، مجرد شده از زمان مقصود است. </a:t>
            </a:r>
            <a:r>
              <a:rPr lang="fa-IR" sz="1500" dirty="0" smtClean="0"/>
              <a:t>(یقین دیروز به عدالت زید به طور کلی نه عدالت زید در همان دیروز)</a:t>
            </a:r>
          </a:p>
          <a:p>
            <a:pPr marL="342900" indent="-342900" algn="justLow"/>
            <a:r>
              <a:rPr lang="fa-IR" sz="1400" dirty="0" smtClean="0"/>
              <a:t>به تایید:</a:t>
            </a:r>
            <a:endParaRPr lang="fa-IR" sz="1550" dirty="0" smtClean="0"/>
          </a:p>
          <a:p>
            <a:pPr marL="342900" indent="-342900" algn="justLow">
              <a:buAutoNum type="arabicPeriod"/>
            </a:pPr>
            <a:r>
              <a:rPr lang="fa-IR" sz="1500" dirty="0" smtClean="0"/>
              <a:t>تعلیل به «فان الشک لا ینقض الیقین» ظهور در یقین فعلی دارد و در قاعده یقین اساسا یقینی نمانده است.</a:t>
            </a:r>
          </a:p>
          <a:p>
            <a:pPr marL="342900" indent="-342900" algn="justLow">
              <a:buAutoNum type="arabicPeriod"/>
            </a:pPr>
            <a:r>
              <a:rPr lang="fa-IR" sz="1500" dirty="0" smtClean="0"/>
              <a:t>این اسلوب با اسلوب روایات دیگر وحدت سیاق دارد و بعید است یکی استصحاب و دیگری قاعده یقین را برساند.</a:t>
            </a:r>
            <a:endParaRPr lang="fa-IR" sz="1600" dirty="0" smtClean="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6</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wipe(down)">
                                      <p:cBhvr>
                                        <p:cTn id="18" dur="500"/>
                                        <p:tgtEl>
                                          <p:spTgt spid="5">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down)">
                                      <p:cBhvr>
                                        <p:cTn id="21" dur="500"/>
                                        <p:tgtEl>
                                          <p:spTgt spid="5">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wipe(down)">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bg/>
                                          </p:spTgt>
                                        </p:tgtEl>
                                        <p:attrNameLst>
                                          <p:attrName>style.visibility</p:attrName>
                                        </p:attrNameLst>
                                      </p:cBhvr>
                                      <p:to>
                                        <p:strVal val="visible"/>
                                      </p:to>
                                    </p:set>
                                    <p:animEffect transition="in" filter="wipe(down)">
                                      <p:cBhvr>
                                        <p:cTn id="29" dur="500"/>
                                        <p:tgtEl>
                                          <p:spTgt spid="6">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wipe(down)">
                                      <p:cBhvr>
                                        <p:cTn id="35" dur="500"/>
                                        <p:tgtEl>
                                          <p:spTgt spid="6">
                                            <p:txEl>
                                              <p:pRg st="1" end="1"/>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wipe(down)">
                                      <p:cBhvr>
                                        <p:cTn id="38" dur="500"/>
                                        <p:tgtEl>
                                          <p:spTgt spid="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wipe(down)">
                                      <p:cBhvr>
                                        <p:cTn id="43" dur="500"/>
                                        <p:tgtEl>
                                          <p:spTgt spid="4">
                                            <p:bg/>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
                                            <p:txEl>
                                              <p:pRg st="0" end="0"/>
                                            </p:txEl>
                                          </p:spTgt>
                                        </p:tgtEl>
                                        <p:attrNameLst>
                                          <p:attrName>style.visibility</p:attrName>
                                        </p:attrNameLst>
                                      </p:cBhvr>
                                      <p:to>
                                        <p:strVal val="visible"/>
                                      </p:to>
                                    </p:set>
                                    <p:animEffect transition="in" filter="wipe(down)">
                                      <p:cBhvr>
                                        <p:cTn id="46" dur="500"/>
                                        <p:tgtEl>
                                          <p:spTgt spid="4">
                                            <p:txEl>
                                              <p:pRg st="0" end="0"/>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wipe(down)">
                                      <p:cBhvr>
                                        <p:cTn id="49" dur="500"/>
                                        <p:tgtEl>
                                          <p:spTgt spid="4">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8">
                                            <p:bg/>
                                          </p:spTgt>
                                        </p:tgtEl>
                                        <p:attrNameLst>
                                          <p:attrName>style.visibility</p:attrName>
                                        </p:attrNameLst>
                                      </p:cBhvr>
                                      <p:to>
                                        <p:strVal val="visible"/>
                                      </p:to>
                                    </p:set>
                                    <p:animEffect transition="in" filter="wipe(down)">
                                      <p:cBhvr>
                                        <p:cTn id="54" dur="500"/>
                                        <p:tgtEl>
                                          <p:spTgt spid="8">
                                            <p:bg/>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8">
                                            <p:txEl>
                                              <p:pRg st="0" end="0"/>
                                            </p:txEl>
                                          </p:spTgt>
                                        </p:tgtEl>
                                        <p:attrNameLst>
                                          <p:attrName>style.visibility</p:attrName>
                                        </p:attrNameLst>
                                      </p:cBhvr>
                                      <p:to>
                                        <p:strVal val="visible"/>
                                      </p:to>
                                    </p:set>
                                    <p:animEffect transition="in" filter="wipe(down)">
                                      <p:cBhvr>
                                        <p:cTn id="57" dur="500"/>
                                        <p:tgtEl>
                                          <p:spTgt spid="8">
                                            <p:txEl>
                                              <p:pRg st="0" end="0"/>
                                            </p:tx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8">
                                            <p:txEl>
                                              <p:pRg st="1" end="1"/>
                                            </p:txEl>
                                          </p:spTgt>
                                        </p:tgtEl>
                                        <p:attrNameLst>
                                          <p:attrName>style.visibility</p:attrName>
                                        </p:attrNameLst>
                                      </p:cBhvr>
                                      <p:to>
                                        <p:strVal val="visible"/>
                                      </p:to>
                                    </p:set>
                                    <p:animEffect transition="in" filter="wipe(down)">
                                      <p:cBhvr>
                                        <p:cTn id="60" dur="500"/>
                                        <p:tgtEl>
                                          <p:spTgt spid="8">
                                            <p:txEl>
                                              <p:pRg st="1" end="1"/>
                                            </p:tx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Effect transition="in" filter="wipe(down)">
                                      <p:cBhvr>
                                        <p:cTn id="63" dur="500"/>
                                        <p:tgtEl>
                                          <p:spTgt spid="8">
                                            <p:txEl>
                                              <p:pRg st="2" end="2"/>
                                            </p:tx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
                                            <p:txEl>
                                              <p:pRg st="3" end="3"/>
                                            </p:txEl>
                                          </p:spTgt>
                                        </p:tgtEl>
                                        <p:attrNameLst>
                                          <p:attrName>style.visibility</p:attrName>
                                        </p:attrNameLst>
                                      </p:cBhvr>
                                      <p:to>
                                        <p:strVal val="visible"/>
                                      </p:to>
                                    </p:set>
                                    <p:animEffect transition="in" filter="wipe(down)">
                                      <p:cBhvr>
                                        <p:cTn id="66" dur="500"/>
                                        <p:tgtEl>
                                          <p:spTgt spid="8">
                                            <p:txEl>
                                              <p:pRg st="3" end="3"/>
                                            </p:tx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8">
                                            <p:txEl>
                                              <p:pRg st="4" end="4"/>
                                            </p:txEl>
                                          </p:spTgt>
                                        </p:tgtEl>
                                        <p:attrNameLst>
                                          <p:attrName>style.visibility</p:attrName>
                                        </p:attrNameLst>
                                      </p:cBhvr>
                                      <p:to>
                                        <p:strVal val="visible"/>
                                      </p:to>
                                    </p:set>
                                    <p:animEffect transition="in" filter="wipe(down)">
                                      <p:cBhvr>
                                        <p:cTn id="69" dur="500"/>
                                        <p:tgtEl>
                                          <p:spTgt spid="8">
                                            <p:txEl>
                                              <p:pRg st="4" end="4"/>
                                            </p:tx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8">
                                            <p:txEl>
                                              <p:pRg st="5" end="5"/>
                                            </p:txEl>
                                          </p:spTgt>
                                        </p:tgtEl>
                                        <p:attrNameLst>
                                          <p:attrName>style.visibility</p:attrName>
                                        </p:attrNameLst>
                                      </p:cBhvr>
                                      <p:to>
                                        <p:strVal val="visible"/>
                                      </p:to>
                                    </p:set>
                                    <p:animEffect transition="in" filter="wipe(down)">
                                      <p:cBhvr>
                                        <p:cTn id="7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animBg="1"/>
      <p:bldP spid="5" grpId="0" build="allAtOnce" animBg="1"/>
      <p:bldP spid="6" grpId="0" build="allAtOnce" animBg="1"/>
      <p:bldP spid="8" grpId="0" build="allAtOnce"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60</a:t>
            </a:fld>
            <a:endParaRPr lang="ar-SA"/>
          </a:p>
        </p:txBody>
      </p:sp>
      <p:sp>
        <p:nvSpPr>
          <p:cNvPr id="3" name="عنوان 1"/>
          <p:cNvSpPr txBox="1">
            <a:spLocks/>
          </p:cNvSpPr>
          <p:nvPr/>
        </p:nvSpPr>
        <p:spPr>
          <a:xfrm>
            <a:off x="7929586" y="285728"/>
            <a:ext cx="1000132" cy="71438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تنبیه سوم </a:t>
            </a:r>
          </a:p>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363</a:t>
            </a:r>
            <a:endParaRPr lang="fa-IR" b="1" dirty="0">
              <a:solidFill>
                <a:schemeClr val="tx1"/>
              </a:solidFill>
            </a:endParaRPr>
          </a:p>
        </p:txBody>
      </p:sp>
      <p:sp>
        <p:nvSpPr>
          <p:cNvPr id="4" name="سهم إلى اليسار 3"/>
          <p:cNvSpPr/>
          <p:nvPr/>
        </p:nvSpPr>
        <p:spPr>
          <a:xfrm>
            <a:off x="214282" y="285728"/>
            <a:ext cx="7572428" cy="2857520"/>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justLow"/>
            <a:r>
              <a:rPr lang="fa-IR" sz="3200" b="1" dirty="0" smtClean="0">
                <a:cs typeface="B Zar" pitchFamily="2" charset="-78"/>
              </a:rPr>
              <a:t>صحتی که از اجرای اصالت صحت حاصل می شود به حسب متعلق خود متفاوت است. </a:t>
            </a:r>
          </a:p>
          <a:p>
            <a:pPr algn="justLow"/>
            <a:r>
              <a:rPr lang="fa-IR" sz="2400" b="1" dirty="0" smtClean="0">
                <a:cs typeface="B Zar" pitchFamily="2" charset="-78"/>
              </a:rPr>
              <a:t>(صحت هر چیزی بحسب خود آن است.)</a:t>
            </a:r>
            <a:endParaRPr lang="fa-IR" sz="3200" b="1" dirty="0" smtClean="0">
              <a:cs typeface="B Zar" pitchFamily="2" charset="-78"/>
            </a:endParaRPr>
          </a:p>
          <a:p>
            <a:pPr algn="justLow"/>
            <a:r>
              <a:rPr lang="fa-IR" sz="3200" b="1" dirty="0" smtClean="0">
                <a:solidFill>
                  <a:schemeClr val="bg1"/>
                </a:solidFill>
                <a:cs typeface="B Zar" pitchFamily="2" charset="-78"/>
              </a:rPr>
              <a:t>نباید در حمل بر صحت از محدوده خاص متعلقش فراتر رفت.</a:t>
            </a:r>
            <a:endParaRPr lang="fa-IR" sz="2800" b="1" dirty="0">
              <a:solidFill>
                <a:schemeClr val="bg1"/>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61</a:t>
            </a:fld>
            <a:endParaRPr lang="ar-SA"/>
          </a:p>
        </p:txBody>
      </p:sp>
      <p:sp>
        <p:nvSpPr>
          <p:cNvPr id="3" name="سهم إلى اليسار 2"/>
          <p:cNvSpPr/>
          <p:nvPr/>
        </p:nvSpPr>
        <p:spPr>
          <a:xfrm>
            <a:off x="7358082" y="3143247"/>
            <a:ext cx="1643074" cy="1285885"/>
          </a:xfrm>
          <a:prstGeom prst="leftArrow">
            <a:avLst>
              <a:gd name="adj1" fmla="val 90692"/>
              <a:gd name="adj2" fmla="val 21608"/>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000" b="1" dirty="0" smtClean="0"/>
              <a:t>گونه های محدوده های معاملی  </a:t>
            </a:r>
            <a:endParaRPr lang="fa-IR" sz="2000" b="1" dirty="0"/>
          </a:p>
        </p:txBody>
      </p:sp>
      <p:sp>
        <p:nvSpPr>
          <p:cNvPr id="4" name="مستطيل مستدير الزوايا 3"/>
          <p:cNvSpPr/>
          <p:nvPr/>
        </p:nvSpPr>
        <p:spPr>
          <a:xfrm>
            <a:off x="5715008" y="928670"/>
            <a:ext cx="1357322" cy="78581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ایجاب</a:t>
            </a:r>
          </a:p>
        </p:txBody>
      </p:sp>
      <p:sp>
        <p:nvSpPr>
          <p:cNvPr id="5" name="مستطيل مستدير الزوايا 4"/>
          <p:cNvSpPr/>
          <p:nvPr/>
        </p:nvSpPr>
        <p:spPr>
          <a:xfrm>
            <a:off x="5715008" y="2000240"/>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هبه و صرف و سلم و ...</a:t>
            </a:r>
          </a:p>
        </p:txBody>
      </p:sp>
      <p:cxnSp>
        <p:nvCxnSpPr>
          <p:cNvPr id="6" name="رابط مستقيم 5"/>
          <p:cNvCxnSpPr>
            <a:stCxn id="3" idx="1"/>
            <a:endCxn id="4" idx="3"/>
          </p:cNvCxnSpPr>
          <p:nvPr/>
        </p:nvCxnSpPr>
        <p:spPr>
          <a:xfrm rot="10800000">
            <a:off x="7072330" y="1321580"/>
            <a:ext cx="285752" cy="2464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a:off x="7072330" y="2500306"/>
            <a:ext cx="285752" cy="1285884"/>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929586" y="142852"/>
            <a:ext cx="1071570" cy="71438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363 و 364</a:t>
            </a:r>
            <a:endParaRPr lang="fa-IR" b="1" dirty="0">
              <a:solidFill>
                <a:schemeClr val="tx1"/>
              </a:solidFill>
            </a:endParaRPr>
          </a:p>
        </p:txBody>
      </p:sp>
      <p:sp>
        <p:nvSpPr>
          <p:cNvPr id="16" name="مستطيل مستدير الزوايا 15"/>
          <p:cNvSpPr/>
          <p:nvPr/>
        </p:nvSpPr>
        <p:spPr>
          <a:xfrm>
            <a:off x="5715008" y="3286124"/>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بیع فضولی</a:t>
            </a:r>
          </a:p>
        </p:txBody>
      </p:sp>
      <p:sp>
        <p:nvSpPr>
          <p:cNvPr id="17" name="مستطيل مستدير الزوايا 16"/>
          <p:cNvSpPr/>
          <p:nvPr/>
        </p:nvSpPr>
        <p:spPr>
          <a:xfrm>
            <a:off x="4143372" y="928670"/>
            <a:ext cx="1357322" cy="78581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حیطه ایجاب</a:t>
            </a:r>
          </a:p>
        </p:txBody>
      </p:sp>
      <p:sp>
        <p:nvSpPr>
          <p:cNvPr id="18" name="مستطيل مستدير الزوايا 17"/>
          <p:cNvSpPr/>
          <p:nvPr/>
        </p:nvSpPr>
        <p:spPr>
          <a:xfrm>
            <a:off x="4143372" y="2000240"/>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حیطه اجرای عقد</a:t>
            </a:r>
          </a:p>
        </p:txBody>
      </p:sp>
      <p:sp>
        <p:nvSpPr>
          <p:cNvPr id="19" name="مستطيل مستدير الزوايا 18"/>
          <p:cNvSpPr/>
          <p:nvPr/>
        </p:nvSpPr>
        <p:spPr>
          <a:xfrm>
            <a:off x="4143372" y="3286124"/>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بیع فضولی</a:t>
            </a:r>
          </a:p>
        </p:txBody>
      </p:sp>
      <p:sp>
        <p:nvSpPr>
          <p:cNvPr id="20" name="مستطيل مستدير الزوايا 19"/>
          <p:cNvSpPr/>
          <p:nvPr/>
        </p:nvSpPr>
        <p:spPr>
          <a:xfrm>
            <a:off x="2000232" y="928670"/>
            <a:ext cx="1928826" cy="785818"/>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حیطه الحاق قبول</a:t>
            </a:r>
          </a:p>
        </p:txBody>
      </p:sp>
      <p:sp>
        <p:nvSpPr>
          <p:cNvPr id="21" name="مستطيل مستدير الزوايا 20"/>
          <p:cNvSpPr/>
          <p:nvPr/>
        </p:nvSpPr>
        <p:spPr>
          <a:xfrm>
            <a:off x="2000232" y="2000240"/>
            <a:ext cx="1928826"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ملکیت پس از قبض یا تقابض </a:t>
            </a:r>
          </a:p>
        </p:txBody>
      </p:sp>
      <p:sp>
        <p:nvSpPr>
          <p:cNvPr id="22" name="مستطيل مستدير الزوايا 21"/>
          <p:cNvSpPr/>
          <p:nvPr/>
        </p:nvSpPr>
        <p:spPr>
          <a:xfrm>
            <a:off x="2000232" y="3286124"/>
            <a:ext cx="1928826"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لزوم بیع فضولی پس از الحاق اذن مالک</a:t>
            </a:r>
          </a:p>
        </p:txBody>
      </p:sp>
      <p:cxnSp>
        <p:nvCxnSpPr>
          <p:cNvPr id="25" name="رابط مستقيم 24"/>
          <p:cNvCxnSpPr>
            <a:stCxn id="3" idx="1"/>
            <a:endCxn id="16" idx="3"/>
          </p:cNvCxnSpPr>
          <p:nvPr/>
        </p:nvCxnSpPr>
        <p:spPr>
          <a:xfrm rot="10800000">
            <a:off x="7072330" y="3786190"/>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قوس كبير أيسر 25"/>
          <p:cNvSpPr/>
          <p:nvPr/>
        </p:nvSpPr>
        <p:spPr>
          <a:xfrm>
            <a:off x="1643042" y="928670"/>
            <a:ext cx="285752" cy="2000264"/>
          </a:xfrm>
          <a:prstGeom prst="leftBrace">
            <a:avLst>
              <a:gd name="adj1" fmla="val 66515"/>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7" name="مستطيل مستدير الزوايا 26"/>
          <p:cNvSpPr/>
          <p:nvPr/>
        </p:nvSpPr>
        <p:spPr>
          <a:xfrm>
            <a:off x="214282" y="1071546"/>
            <a:ext cx="1357322" cy="1785950"/>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500" b="1" dirty="0" smtClean="0"/>
              <a:t>در این موارد، بخش نخست معامله، مقتضی صحت است به خودی خود تا زمانی که مانعی عارض شود.</a:t>
            </a:r>
            <a:endParaRPr lang="fa-IR" sz="1500" b="1" dirty="0"/>
          </a:p>
        </p:txBody>
      </p:sp>
      <p:sp>
        <p:nvSpPr>
          <p:cNvPr id="28" name="مستطيل مستدير الزوايا 27"/>
          <p:cNvSpPr/>
          <p:nvPr/>
        </p:nvSpPr>
        <p:spPr>
          <a:xfrm>
            <a:off x="142844" y="4000504"/>
            <a:ext cx="1357322" cy="1785950"/>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sz="1500" b="1" dirty="0" smtClean="0"/>
              <a:t>در این موارد، بخش نخست معامله، مقتضی فساد است به خودی خود تا زمانی که مصححی عارض شود.</a:t>
            </a:r>
            <a:endParaRPr lang="fa-IR" sz="1500" b="1" dirty="0"/>
          </a:p>
        </p:txBody>
      </p:sp>
      <p:sp>
        <p:nvSpPr>
          <p:cNvPr id="29" name="مستطيل مستدير الزوايا 28"/>
          <p:cNvSpPr/>
          <p:nvPr/>
        </p:nvSpPr>
        <p:spPr>
          <a:xfrm>
            <a:off x="5715008" y="4429132"/>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بیع موقوفه</a:t>
            </a:r>
          </a:p>
        </p:txBody>
      </p:sp>
      <p:sp>
        <p:nvSpPr>
          <p:cNvPr id="30" name="مستطيل مستدير الزوايا 29"/>
          <p:cNvSpPr/>
          <p:nvPr/>
        </p:nvSpPr>
        <p:spPr>
          <a:xfrm>
            <a:off x="4143372" y="4429132"/>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اجرای عقد بیع</a:t>
            </a:r>
          </a:p>
        </p:txBody>
      </p:sp>
      <p:sp>
        <p:nvSpPr>
          <p:cNvPr id="31" name="مستطيل مستدير الزوايا 30"/>
          <p:cNvSpPr/>
          <p:nvPr/>
        </p:nvSpPr>
        <p:spPr>
          <a:xfrm>
            <a:off x="2000232" y="4429132"/>
            <a:ext cx="1928826"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صحت بیع پس از الحاق مصحح مانند بروز مفاسد و ...</a:t>
            </a:r>
          </a:p>
        </p:txBody>
      </p:sp>
      <p:sp>
        <p:nvSpPr>
          <p:cNvPr id="32" name="مستطيل مستدير الزوايا 31"/>
          <p:cNvSpPr/>
          <p:nvPr/>
        </p:nvSpPr>
        <p:spPr>
          <a:xfrm>
            <a:off x="5715008" y="5643578"/>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بیع رهن</a:t>
            </a:r>
          </a:p>
        </p:txBody>
      </p:sp>
      <p:sp>
        <p:nvSpPr>
          <p:cNvPr id="33" name="مستطيل مستدير الزوايا 32"/>
          <p:cNvSpPr/>
          <p:nvPr/>
        </p:nvSpPr>
        <p:spPr>
          <a:xfrm>
            <a:off x="4143372" y="5643578"/>
            <a:ext cx="1357322"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اجرای عقد رهن</a:t>
            </a:r>
          </a:p>
        </p:txBody>
      </p:sp>
      <p:sp>
        <p:nvSpPr>
          <p:cNvPr id="34" name="مستطيل مستدير الزوايا 33"/>
          <p:cNvSpPr/>
          <p:nvPr/>
        </p:nvSpPr>
        <p:spPr>
          <a:xfrm>
            <a:off x="2000232" y="5643578"/>
            <a:ext cx="1928826" cy="100013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صحت بیع در صورت وجود اذن مرتهن در زمان بیع</a:t>
            </a:r>
          </a:p>
        </p:txBody>
      </p:sp>
      <p:sp>
        <p:nvSpPr>
          <p:cNvPr id="35" name="قوس كبير أيسر 34"/>
          <p:cNvSpPr/>
          <p:nvPr/>
        </p:nvSpPr>
        <p:spPr>
          <a:xfrm>
            <a:off x="1571604" y="3286124"/>
            <a:ext cx="285752" cy="3357586"/>
          </a:xfrm>
          <a:prstGeom prst="leftBrace">
            <a:avLst>
              <a:gd name="adj1" fmla="val 66515"/>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cxnSp>
        <p:nvCxnSpPr>
          <p:cNvPr id="37" name="رابط مستقيم 36"/>
          <p:cNvCxnSpPr>
            <a:stCxn id="3" idx="1"/>
            <a:endCxn id="29" idx="3"/>
          </p:cNvCxnSpPr>
          <p:nvPr/>
        </p:nvCxnSpPr>
        <p:spPr>
          <a:xfrm rot="10800000" flipV="1">
            <a:off x="7072330" y="3786190"/>
            <a:ext cx="285752"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a:stCxn id="3" idx="1"/>
            <a:endCxn id="32" idx="3"/>
          </p:cNvCxnSpPr>
          <p:nvPr/>
        </p:nvCxnSpPr>
        <p:spPr>
          <a:xfrm rot="10800000" flipV="1">
            <a:off x="7072330" y="3786190"/>
            <a:ext cx="285752" cy="2357454"/>
          </a:xfrm>
          <a:prstGeom prst="line">
            <a:avLst/>
          </a:prstGeom>
        </p:spPr>
        <p:style>
          <a:lnRef idx="1">
            <a:schemeClr val="accent1"/>
          </a:lnRef>
          <a:fillRef idx="0">
            <a:schemeClr val="accent1"/>
          </a:fillRef>
          <a:effectRef idx="0">
            <a:schemeClr val="accent1"/>
          </a:effectRef>
          <a:fontRef idx="minor">
            <a:schemeClr val="tx1"/>
          </a:fontRef>
        </p:style>
      </p:cxnSp>
      <p:sp>
        <p:nvSpPr>
          <p:cNvPr id="40" name="سهم للأسفل 39"/>
          <p:cNvSpPr/>
          <p:nvPr/>
        </p:nvSpPr>
        <p:spPr>
          <a:xfrm>
            <a:off x="4214810" y="142852"/>
            <a:ext cx="1285884" cy="642942"/>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محدوده اجرای اصل صحت</a:t>
            </a:r>
            <a:endParaRPr lang="fa-IR" sz="1600" b="1" dirty="0"/>
          </a:p>
        </p:txBody>
      </p:sp>
      <p:sp>
        <p:nvSpPr>
          <p:cNvPr id="41" name="سهم للأسفل 40"/>
          <p:cNvSpPr/>
          <p:nvPr/>
        </p:nvSpPr>
        <p:spPr>
          <a:xfrm>
            <a:off x="2000232" y="142852"/>
            <a:ext cx="1857388" cy="642942"/>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محدوده خارج از اجرای اصل صحت</a:t>
            </a:r>
            <a:endParaRPr lang="fa-IR" sz="1600" b="1" dirty="0"/>
          </a:p>
        </p:txBody>
      </p:sp>
      <p:sp>
        <p:nvSpPr>
          <p:cNvPr id="36" name="سهم للأسفل 35"/>
          <p:cNvSpPr/>
          <p:nvPr/>
        </p:nvSpPr>
        <p:spPr>
          <a:xfrm>
            <a:off x="5786446" y="142852"/>
            <a:ext cx="1285884" cy="642942"/>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متعلق اجرای اصل صحت</a:t>
            </a:r>
            <a:endParaRPr lang="fa-IR"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0">
                                            <p:bg/>
                                          </p:spTgt>
                                        </p:tgtEl>
                                        <p:attrNameLst>
                                          <p:attrName>style.visibility</p:attrName>
                                        </p:attrNameLst>
                                      </p:cBhvr>
                                      <p:to>
                                        <p:strVal val="visible"/>
                                      </p:to>
                                    </p:set>
                                    <p:animEffect transition="in" filter="fade">
                                      <p:cBhvr>
                                        <p:cTn id="15" dur="2000"/>
                                        <p:tgtEl>
                                          <p:spTgt spid="40">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0">
                                            <p:txEl>
                                              <p:pRg st="0" end="0"/>
                                            </p:txEl>
                                          </p:spTgt>
                                        </p:tgtEl>
                                        <p:attrNameLst>
                                          <p:attrName>style.visibility</p:attrName>
                                        </p:attrNameLst>
                                      </p:cBhvr>
                                      <p:to>
                                        <p:strVal val="visible"/>
                                      </p:to>
                                    </p:set>
                                    <p:animEffect transition="in" filter="fade">
                                      <p:cBhvr>
                                        <p:cTn id="18" dur="2000"/>
                                        <p:tgtEl>
                                          <p:spTgt spid="40">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
                                            <p:bg/>
                                          </p:spTgt>
                                        </p:tgtEl>
                                        <p:attrNameLst>
                                          <p:attrName>style.visibility</p:attrName>
                                        </p:attrNameLst>
                                      </p:cBhvr>
                                      <p:to>
                                        <p:strVal val="visible"/>
                                      </p:to>
                                    </p:set>
                                    <p:animEffect transition="in" filter="fade">
                                      <p:cBhvr>
                                        <p:cTn id="21" dur="2000"/>
                                        <p:tgtEl>
                                          <p:spTgt spid="41">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
                                            <p:txEl>
                                              <p:pRg st="0" end="0"/>
                                            </p:txEl>
                                          </p:spTgt>
                                        </p:tgtEl>
                                        <p:attrNameLst>
                                          <p:attrName>style.visibility</p:attrName>
                                        </p:attrNameLst>
                                      </p:cBhvr>
                                      <p:to>
                                        <p:strVal val="visible"/>
                                      </p:to>
                                    </p:set>
                                    <p:animEffect transition="in" filter="fade">
                                      <p:cBhvr>
                                        <p:cTn id="24" dur="2000"/>
                                        <p:tgtEl>
                                          <p:spTgt spid="4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7">
                                            <p:bg/>
                                          </p:spTgt>
                                        </p:tgtEl>
                                        <p:attrNameLst>
                                          <p:attrName>style.visibility</p:attrName>
                                        </p:attrNameLst>
                                      </p:cBhvr>
                                      <p:to>
                                        <p:strVal val="visible"/>
                                      </p:to>
                                    </p:set>
                                    <p:animEffect transition="in" filter="wipe(down)">
                                      <p:cBhvr>
                                        <p:cTn id="39" dur="500"/>
                                        <p:tgtEl>
                                          <p:spTgt spid="17">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wipe(down)">
                                      <p:cBhvr>
                                        <p:cTn id="42" dur="500"/>
                                        <p:tgtEl>
                                          <p:spTgt spid="1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bg/>
                                          </p:spTgt>
                                        </p:tgtEl>
                                        <p:attrNameLst>
                                          <p:attrName>style.visibility</p:attrName>
                                        </p:attrNameLst>
                                      </p:cBhvr>
                                      <p:to>
                                        <p:strVal val="visible"/>
                                      </p:to>
                                    </p:set>
                                    <p:animEffect transition="in" filter="wipe(down)">
                                      <p:cBhvr>
                                        <p:cTn id="47" dur="500"/>
                                        <p:tgtEl>
                                          <p:spTgt spid="20">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0">
                                            <p:txEl>
                                              <p:pRg st="0" end="0"/>
                                            </p:txEl>
                                          </p:spTgt>
                                        </p:tgtEl>
                                        <p:attrNameLst>
                                          <p:attrName>style.visibility</p:attrName>
                                        </p:attrNameLst>
                                      </p:cBhvr>
                                      <p:to>
                                        <p:strVal val="visible"/>
                                      </p:to>
                                    </p:set>
                                    <p:animEffect transition="in" filter="wipe(down)">
                                      <p:cBhvr>
                                        <p:cTn id="50" dur="500"/>
                                        <p:tgtEl>
                                          <p:spTgt spid="20">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8">
                                            <p:bg/>
                                          </p:spTgt>
                                        </p:tgtEl>
                                        <p:attrNameLst>
                                          <p:attrName>style.visibility</p:attrName>
                                        </p:attrNameLst>
                                      </p:cBhvr>
                                      <p:to>
                                        <p:strVal val="visible"/>
                                      </p:to>
                                    </p:set>
                                    <p:animEffect transition="in" filter="wipe(down)">
                                      <p:cBhvr>
                                        <p:cTn id="65" dur="500"/>
                                        <p:tgtEl>
                                          <p:spTgt spid="18">
                                            <p:bg/>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8">
                                            <p:txEl>
                                              <p:pRg st="0" end="0"/>
                                            </p:txEl>
                                          </p:spTgt>
                                        </p:tgtEl>
                                        <p:attrNameLst>
                                          <p:attrName>style.visibility</p:attrName>
                                        </p:attrNameLst>
                                      </p:cBhvr>
                                      <p:to>
                                        <p:strVal val="visible"/>
                                      </p:to>
                                    </p:set>
                                    <p:animEffect transition="in" filter="wipe(down)">
                                      <p:cBhvr>
                                        <p:cTn id="68" dur="500"/>
                                        <p:tgtEl>
                                          <p:spTgt spid="18">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1">
                                            <p:bg/>
                                          </p:spTgt>
                                        </p:tgtEl>
                                        <p:attrNameLst>
                                          <p:attrName>style.visibility</p:attrName>
                                        </p:attrNameLst>
                                      </p:cBhvr>
                                      <p:to>
                                        <p:strVal val="visible"/>
                                      </p:to>
                                    </p:set>
                                    <p:animEffect transition="in" filter="wipe(down)">
                                      <p:cBhvr>
                                        <p:cTn id="73" dur="500"/>
                                        <p:tgtEl>
                                          <p:spTgt spid="21">
                                            <p:bg/>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1">
                                            <p:txEl>
                                              <p:pRg st="0" end="0"/>
                                            </p:txEl>
                                          </p:spTgt>
                                        </p:tgtEl>
                                        <p:attrNameLst>
                                          <p:attrName>style.visibility</p:attrName>
                                        </p:attrNameLst>
                                      </p:cBhvr>
                                      <p:to>
                                        <p:strVal val="visible"/>
                                      </p:to>
                                    </p:set>
                                    <p:animEffect transition="in" filter="wipe(down)">
                                      <p:cBhvr>
                                        <p:cTn id="76" dur="500"/>
                                        <p:tgtEl>
                                          <p:spTgt spid="21">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ppt_x"/>
                                          </p:val>
                                        </p:tav>
                                        <p:tav tm="100000">
                                          <p:val>
                                            <p:strVal val="#ppt_x"/>
                                          </p:val>
                                        </p:tav>
                                      </p:tavLst>
                                    </p:anim>
                                    <p:anim calcmode="lin" valueType="num">
                                      <p:cBhvr additive="base">
                                        <p:cTn id="82" dur="500" fill="hold"/>
                                        <p:tgtEl>
                                          <p:spTgt spid="25"/>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9">
                                            <p:bg/>
                                          </p:spTgt>
                                        </p:tgtEl>
                                        <p:attrNameLst>
                                          <p:attrName>style.visibility</p:attrName>
                                        </p:attrNameLst>
                                      </p:cBhvr>
                                      <p:to>
                                        <p:strVal val="visible"/>
                                      </p:to>
                                    </p:set>
                                    <p:animEffect transition="in" filter="wipe(down)">
                                      <p:cBhvr>
                                        <p:cTn id="91" dur="500"/>
                                        <p:tgtEl>
                                          <p:spTgt spid="19">
                                            <p:bg/>
                                          </p:spTgt>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9">
                                            <p:txEl>
                                              <p:pRg st="0" end="0"/>
                                            </p:txEl>
                                          </p:spTgt>
                                        </p:tgtEl>
                                        <p:attrNameLst>
                                          <p:attrName>style.visibility</p:attrName>
                                        </p:attrNameLst>
                                      </p:cBhvr>
                                      <p:to>
                                        <p:strVal val="visible"/>
                                      </p:to>
                                    </p:set>
                                    <p:animEffect transition="in" filter="wipe(down)">
                                      <p:cBhvr>
                                        <p:cTn id="94" dur="500"/>
                                        <p:tgtEl>
                                          <p:spTgt spid="19">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22">
                                            <p:bg/>
                                          </p:spTgt>
                                        </p:tgtEl>
                                        <p:attrNameLst>
                                          <p:attrName>style.visibility</p:attrName>
                                        </p:attrNameLst>
                                      </p:cBhvr>
                                      <p:to>
                                        <p:strVal val="visible"/>
                                      </p:to>
                                    </p:set>
                                    <p:animEffect transition="in" filter="wipe(down)">
                                      <p:cBhvr>
                                        <p:cTn id="99" dur="500"/>
                                        <p:tgtEl>
                                          <p:spTgt spid="22">
                                            <p:bg/>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22">
                                            <p:txEl>
                                              <p:pRg st="0" end="0"/>
                                            </p:txEl>
                                          </p:spTgt>
                                        </p:tgtEl>
                                        <p:attrNameLst>
                                          <p:attrName>style.visibility</p:attrName>
                                        </p:attrNameLst>
                                      </p:cBhvr>
                                      <p:to>
                                        <p:strVal val="visible"/>
                                      </p:to>
                                    </p:set>
                                    <p:animEffect transition="in" filter="wipe(down)">
                                      <p:cBhvr>
                                        <p:cTn id="102" dur="500"/>
                                        <p:tgtEl>
                                          <p:spTgt spid="22">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30">
                                            <p:bg/>
                                          </p:spTgt>
                                        </p:tgtEl>
                                        <p:attrNameLst>
                                          <p:attrName>style.visibility</p:attrName>
                                        </p:attrNameLst>
                                      </p:cBhvr>
                                      <p:to>
                                        <p:strVal val="visible"/>
                                      </p:to>
                                    </p:set>
                                    <p:animEffect transition="in" filter="wipe(down)">
                                      <p:cBhvr>
                                        <p:cTn id="117" dur="500"/>
                                        <p:tgtEl>
                                          <p:spTgt spid="30">
                                            <p:bg/>
                                          </p:spTgt>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30">
                                            <p:txEl>
                                              <p:pRg st="0" end="0"/>
                                            </p:txEl>
                                          </p:spTgt>
                                        </p:tgtEl>
                                        <p:attrNameLst>
                                          <p:attrName>style.visibility</p:attrName>
                                        </p:attrNameLst>
                                      </p:cBhvr>
                                      <p:to>
                                        <p:strVal val="visible"/>
                                      </p:to>
                                    </p:set>
                                    <p:animEffect transition="in" filter="wipe(down)">
                                      <p:cBhvr>
                                        <p:cTn id="120" dur="500"/>
                                        <p:tgtEl>
                                          <p:spTgt spid="30">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31">
                                            <p:bg/>
                                          </p:spTgt>
                                        </p:tgtEl>
                                        <p:attrNameLst>
                                          <p:attrName>style.visibility</p:attrName>
                                        </p:attrNameLst>
                                      </p:cBhvr>
                                      <p:to>
                                        <p:strVal val="visible"/>
                                      </p:to>
                                    </p:set>
                                    <p:animEffect transition="in" filter="wipe(down)">
                                      <p:cBhvr>
                                        <p:cTn id="125" dur="500"/>
                                        <p:tgtEl>
                                          <p:spTgt spid="31">
                                            <p:bg/>
                                          </p:spTgt>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31">
                                            <p:txEl>
                                              <p:pRg st="0" end="0"/>
                                            </p:txEl>
                                          </p:spTgt>
                                        </p:tgtEl>
                                        <p:attrNameLst>
                                          <p:attrName>style.visibility</p:attrName>
                                        </p:attrNameLst>
                                      </p:cBhvr>
                                      <p:to>
                                        <p:strVal val="visible"/>
                                      </p:to>
                                    </p:set>
                                    <p:animEffect transition="in" filter="wipe(down)">
                                      <p:cBhvr>
                                        <p:cTn id="128" dur="500"/>
                                        <p:tgtEl>
                                          <p:spTgt spid="31">
                                            <p:txEl>
                                              <p:pRg st="0" end="0"/>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9"/>
                                        </p:tgtEl>
                                        <p:attrNameLst>
                                          <p:attrName>style.visibility</p:attrName>
                                        </p:attrNameLst>
                                      </p:cBhvr>
                                      <p:to>
                                        <p:strVal val="visible"/>
                                      </p:to>
                                    </p:set>
                                    <p:anim calcmode="lin" valueType="num">
                                      <p:cBhvr additive="base">
                                        <p:cTn id="133" dur="500" fill="hold"/>
                                        <p:tgtEl>
                                          <p:spTgt spid="39"/>
                                        </p:tgtEl>
                                        <p:attrNameLst>
                                          <p:attrName>ppt_x</p:attrName>
                                        </p:attrNameLst>
                                      </p:cBhvr>
                                      <p:tavLst>
                                        <p:tav tm="0">
                                          <p:val>
                                            <p:strVal val="#ppt_x"/>
                                          </p:val>
                                        </p:tav>
                                        <p:tav tm="100000">
                                          <p:val>
                                            <p:strVal val="#ppt_x"/>
                                          </p:val>
                                        </p:tav>
                                      </p:tavLst>
                                    </p:anim>
                                    <p:anim calcmode="lin" valueType="num">
                                      <p:cBhvr additive="base">
                                        <p:cTn id="134" dur="500" fill="hold"/>
                                        <p:tgtEl>
                                          <p:spTgt spid="39"/>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32"/>
                                        </p:tgtEl>
                                        <p:attrNameLst>
                                          <p:attrName>style.visibility</p:attrName>
                                        </p:attrNameLst>
                                      </p:cBhvr>
                                      <p:to>
                                        <p:strVal val="visible"/>
                                      </p:to>
                                    </p:set>
                                    <p:anim calcmode="lin" valueType="num">
                                      <p:cBhvr additive="base">
                                        <p:cTn id="137" dur="500" fill="hold"/>
                                        <p:tgtEl>
                                          <p:spTgt spid="32"/>
                                        </p:tgtEl>
                                        <p:attrNameLst>
                                          <p:attrName>ppt_x</p:attrName>
                                        </p:attrNameLst>
                                      </p:cBhvr>
                                      <p:tavLst>
                                        <p:tav tm="0">
                                          <p:val>
                                            <p:strVal val="#ppt_x"/>
                                          </p:val>
                                        </p:tav>
                                        <p:tav tm="100000">
                                          <p:val>
                                            <p:strVal val="#ppt_x"/>
                                          </p:val>
                                        </p:tav>
                                      </p:tavLst>
                                    </p:anim>
                                    <p:anim calcmode="lin" valueType="num">
                                      <p:cBhvr additive="base">
                                        <p:cTn id="1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33">
                                            <p:bg/>
                                          </p:spTgt>
                                        </p:tgtEl>
                                        <p:attrNameLst>
                                          <p:attrName>style.visibility</p:attrName>
                                        </p:attrNameLst>
                                      </p:cBhvr>
                                      <p:to>
                                        <p:strVal val="visible"/>
                                      </p:to>
                                    </p:set>
                                    <p:animEffect transition="in" filter="wipe(down)">
                                      <p:cBhvr>
                                        <p:cTn id="143" dur="500"/>
                                        <p:tgtEl>
                                          <p:spTgt spid="33">
                                            <p:bg/>
                                          </p:spTgt>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33">
                                            <p:txEl>
                                              <p:pRg st="0" end="0"/>
                                            </p:txEl>
                                          </p:spTgt>
                                        </p:tgtEl>
                                        <p:attrNameLst>
                                          <p:attrName>style.visibility</p:attrName>
                                        </p:attrNameLst>
                                      </p:cBhvr>
                                      <p:to>
                                        <p:strVal val="visible"/>
                                      </p:to>
                                    </p:set>
                                    <p:animEffect transition="in" filter="wipe(down)">
                                      <p:cBhvr>
                                        <p:cTn id="146" dur="500"/>
                                        <p:tgtEl>
                                          <p:spTgt spid="33">
                                            <p:txEl>
                                              <p:pRg st="0" end="0"/>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grpId="0" nodeType="clickEffect">
                                  <p:stCondLst>
                                    <p:cond delay="0"/>
                                  </p:stCondLst>
                                  <p:childTnLst>
                                    <p:set>
                                      <p:cBhvr>
                                        <p:cTn id="150" dur="1" fill="hold">
                                          <p:stCondLst>
                                            <p:cond delay="0"/>
                                          </p:stCondLst>
                                        </p:cTn>
                                        <p:tgtEl>
                                          <p:spTgt spid="34">
                                            <p:bg/>
                                          </p:spTgt>
                                        </p:tgtEl>
                                        <p:attrNameLst>
                                          <p:attrName>style.visibility</p:attrName>
                                        </p:attrNameLst>
                                      </p:cBhvr>
                                      <p:to>
                                        <p:strVal val="visible"/>
                                      </p:to>
                                    </p:set>
                                    <p:animEffect transition="in" filter="wipe(down)">
                                      <p:cBhvr>
                                        <p:cTn id="151" dur="500"/>
                                        <p:tgtEl>
                                          <p:spTgt spid="34">
                                            <p:bg/>
                                          </p:spTgt>
                                        </p:tgtEl>
                                      </p:cBhvr>
                                    </p:animEffect>
                                  </p:childTnLst>
                                </p:cTn>
                              </p:par>
                              <p:par>
                                <p:cTn id="152" presetID="22" presetClass="entr" presetSubtype="4" fill="hold" grpId="0" nodeType="withEffect">
                                  <p:stCondLst>
                                    <p:cond delay="0"/>
                                  </p:stCondLst>
                                  <p:childTnLst>
                                    <p:set>
                                      <p:cBhvr>
                                        <p:cTn id="153" dur="1" fill="hold">
                                          <p:stCondLst>
                                            <p:cond delay="0"/>
                                          </p:stCondLst>
                                        </p:cTn>
                                        <p:tgtEl>
                                          <p:spTgt spid="34">
                                            <p:txEl>
                                              <p:pRg st="0" end="0"/>
                                            </p:txEl>
                                          </p:spTgt>
                                        </p:tgtEl>
                                        <p:attrNameLst>
                                          <p:attrName>style.visibility</p:attrName>
                                        </p:attrNameLst>
                                      </p:cBhvr>
                                      <p:to>
                                        <p:strVal val="visible"/>
                                      </p:to>
                                    </p:set>
                                    <p:animEffect transition="in" filter="wipe(down)">
                                      <p:cBhvr>
                                        <p:cTn id="154" dur="500"/>
                                        <p:tgtEl>
                                          <p:spTgt spid="34">
                                            <p:txEl>
                                              <p:pRg st="0" end="0"/>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26"/>
                                        </p:tgtEl>
                                        <p:attrNameLst>
                                          <p:attrName>style.visibility</p:attrName>
                                        </p:attrNameLst>
                                      </p:cBhvr>
                                      <p:to>
                                        <p:strVal val="visible"/>
                                      </p:to>
                                    </p:set>
                                    <p:animEffect transition="in" filter="fade">
                                      <p:cBhvr>
                                        <p:cTn id="159" dur="2000"/>
                                        <p:tgtEl>
                                          <p:spTgt spid="26"/>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27"/>
                                        </p:tgtEl>
                                        <p:attrNameLst>
                                          <p:attrName>style.visibility</p:attrName>
                                        </p:attrNameLst>
                                      </p:cBhvr>
                                      <p:to>
                                        <p:strVal val="visible"/>
                                      </p:to>
                                    </p:set>
                                    <p:animEffect transition="in" filter="fade">
                                      <p:cBhvr>
                                        <p:cTn id="162" dur="2000"/>
                                        <p:tgtEl>
                                          <p:spTgt spid="27"/>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2000"/>
                                        <p:tgtEl>
                                          <p:spTgt spid="35"/>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8"/>
                                        </p:tgtEl>
                                        <p:attrNameLst>
                                          <p:attrName>style.visibility</p:attrName>
                                        </p:attrNameLst>
                                      </p:cBhvr>
                                      <p:to>
                                        <p:strVal val="visible"/>
                                      </p:to>
                                    </p:set>
                                    <p:animEffect transition="in" filter="fade">
                                      <p:cBhvr>
                                        <p:cTn id="170" dur="2000"/>
                                        <p:tgtEl>
                                          <p:spTgt spid="28"/>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36">
                                            <p:bg/>
                                          </p:spTgt>
                                        </p:tgtEl>
                                        <p:attrNameLst>
                                          <p:attrName>style.visibility</p:attrName>
                                        </p:attrNameLst>
                                      </p:cBhvr>
                                      <p:to>
                                        <p:strVal val="visible"/>
                                      </p:to>
                                    </p:set>
                                    <p:animEffect transition="in" filter="fade">
                                      <p:cBhvr>
                                        <p:cTn id="175" dur="2000"/>
                                        <p:tgtEl>
                                          <p:spTgt spid="36">
                                            <p:bg/>
                                          </p:spTgt>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36">
                                            <p:txEl>
                                              <p:pRg st="0" end="0"/>
                                            </p:txEl>
                                          </p:spTgt>
                                        </p:tgtEl>
                                        <p:attrNameLst>
                                          <p:attrName>style.visibility</p:attrName>
                                        </p:attrNameLst>
                                      </p:cBhvr>
                                      <p:to>
                                        <p:strVal val="visible"/>
                                      </p:to>
                                    </p:set>
                                    <p:animEffect transition="in" filter="fade">
                                      <p:cBhvr>
                                        <p:cTn id="178" dur="20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16" grpId="0" animBg="1"/>
      <p:bldP spid="17" grpId="0" build="allAtOnce" animBg="1"/>
      <p:bldP spid="18" grpId="0" build="allAtOnce" animBg="1"/>
      <p:bldP spid="19" grpId="0" build="allAtOnce" animBg="1"/>
      <p:bldP spid="20" grpId="0" build="allAtOnce" animBg="1"/>
      <p:bldP spid="21" grpId="0" build="allAtOnce" animBg="1"/>
      <p:bldP spid="22" grpId="0" build="allAtOnce" animBg="1"/>
      <p:bldP spid="26" grpId="0" animBg="1"/>
      <p:bldP spid="27" grpId="0" animBg="1"/>
      <p:bldP spid="28" grpId="0" animBg="1"/>
      <p:bldP spid="29" grpId="0" animBg="1"/>
      <p:bldP spid="30" grpId="0" build="allAtOnce" animBg="1"/>
      <p:bldP spid="31" grpId="0" build="allAtOnce" animBg="1"/>
      <p:bldP spid="32" grpId="0" animBg="1"/>
      <p:bldP spid="33" grpId="0" build="allAtOnce" animBg="1"/>
      <p:bldP spid="34" grpId="0" build="allAtOnce" animBg="1"/>
      <p:bldP spid="35" grpId="0" animBg="1"/>
      <p:bldP spid="40" grpId="0" build="allAtOnce" animBg="1"/>
      <p:bldP spid="41" grpId="0" build="allAtOnce" animBg="1"/>
      <p:bldP spid="36" grpId="0" build="allAtOnce"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62</a:t>
            </a:fld>
            <a:endParaRPr lang="ar-SA"/>
          </a:p>
        </p:txBody>
      </p:sp>
      <p:sp>
        <p:nvSpPr>
          <p:cNvPr id="8" name="عنوان 1"/>
          <p:cNvSpPr txBox="1">
            <a:spLocks/>
          </p:cNvSpPr>
          <p:nvPr/>
        </p:nvSpPr>
        <p:spPr>
          <a:xfrm>
            <a:off x="7929586" y="142852"/>
            <a:ext cx="1071570" cy="71438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364 تا 366</a:t>
            </a:r>
            <a:endParaRPr lang="fa-IR" b="1" dirty="0">
              <a:solidFill>
                <a:schemeClr val="tx1"/>
              </a:solidFill>
            </a:endParaRPr>
          </a:p>
        </p:txBody>
      </p:sp>
      <p:sp>
        <p:nvSpPr>
          <p:cNvPr id="3" name="سهم إلى اليسار 2"/>
          <p:cNvSpPr/>
          <p:nvPr/>
        </p:nvSpPr>
        <p:spPr>
          <a:xfrm>
            <a:off x="7070943" y="2916401"/>
            <a:ext cx="1930213" cy="1737073"/>
          </a:xfrm>
          <a:prstGeom prst="leftArrow">
            <a:avLst>
              <a:gd name="adj1" fmla="val 90692"/>
              <a:gd name="adj2" fmla="val 21608"/>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sz="2400" b="1" dirty="0" smtClean="0"/>
              <a:t>گونه های محدوده های معامله رهن  </a:t>
            </a:r>
            <a:endParaRPr lang="fa-IR" sz="2400" b="1" dirty="0"/>
          </a:p>
        </p:txBody>
      </p:sp>
      <p:sp>
        <p:nvSpPr>
          <p:cNvPr id="4" name="مستطيل مستدير الزوايا 3"/>
          <p:cNvSpPr/>
          <p:nvPr/>
        </p:nvSpPr>
        <p:spPr>
          <a:xfrm>
            <a:off x="5140730" y="1179330"/>
            <a:ext cx="1594524" cy="106154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بیع رهن</a:t>
            </a:r>
          </a:p>
        </p:txBody>
      </p:sp>
      <p:sp>
        <p:nvSpPr>
          <p:cNvPr id="5" name="مستطيل مستدير الزوايا 4"/>
          <p:cNvSpPr/>
          <p:nvPr/>
        </p:nvSpPr>
        <p:spPr>
          <a:xfrm>
            <a:off x="5140730" y="2626889"/>
            <a:ext cx="159452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اذن مرتهن</a:t>
            </a:r>
          </a:p>
        </p:txBody>
      </p:sp>
      <p:cxnSp>
        <p:nvCxnSpPr>
          <p:cNvPr id="6" name="رابط مستقيم 5"/>
          <p:cNvCxnSpPr>
            <a:stCxn id="3" idx="1"/>
            <a:endCxn id="4" idx="3"/>
          </p:cNvCxnSpPr>
          <p:nvPr/>
        </p:nvCxnSpPr>
        <p:spPr>
          <a:xfrm rot="10800000">
            <a:off x="6735254" y="1710101"/>
            <a:ext cx="335689" cy="2074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3" idx="1"/>
            <a:endCxn id="5" idx="3"/>
          </p:cNvCxnSpPr>
          <p:nvPr/>
        </p:nvCxnSpPr>
        <p:spPr>
          <a:xfrm rot="10800000">
            <a:off x="6735254" y="3302418"/>
            <a:ext cx="335689" cy="482521"/>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5140730" y="4363960"/>
            <a:ext cx="159452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رجوع مرتهن</a:t>
            </a:r>
          </a:p>
        </p:txBody>
      </p:sp>
      <p:sp>
        <p:nvSpPr>
          <p:cNvPr id="10" name="مستطيل مستدير الزوايا 9"/>
          <p:cNvSpPr/>
          <p:nvPr/>
        </p:nvSpPr>
        <p:spPr>
          <a:xfrm>
            <a:off x="3294439" y="1179330"/>
            <a:ext cx="1594524" cy="106154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عقد بیع</a:t>
            </a:r>
          </a:p>
        </p:txBody>
      </p:sp>
      <p:sp>
        <p:nvSpPr>
          <p:cNvPr id="11" name="مستطيل مستدير الزوايا 10"/>
          <p:cNvSpPr/>
          <p:nvPr/>
        </p:nvSpPr>
        <p:spPr>
          <a:xfrm>
            <a:off x="3294439" y="2626889"/>
            <a:ext cx="159452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خود اذن</a:t>
            </a:r>
          </a:p>
        </p:txBody>
      </p:sp>
      <p:sp>
        <p:nvSpPr>
          <p:cNvPr id="12" name="مستطيل مستدير الزوايا 11"/>
          <p:cNvSpPr/>
          <p:nvPr/>
        </p:nvSpPr>
        <p:spPr>
          <a:xfrm>
            <a:off x="3294439" y="4363960"/>
            <a:ext cx="159452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خود رجوع</a:t>
            </a:r>
          </a:p>
        </p:txBody>
      </p:sp>
      <p:sp>
        <p:nvSpPr>
          <p:cNvPr id="13" name="مستطيل مستدير الزوايا 12"/>
          <p:cNvSpPr/>
          <p:nvPr/>
        </p:nvSpPr>
        <p:spPr>
          <a:xfrm>
            <a:off x="357158" y="1179330"/>
            <a:ext cx="2685514" cy="106154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حیطه اذن مرتهن</a:t>
            </a:r>
          </a:p>
        </p:txBody>
      </p:sp>
      <p:sp>
        <p:nvSpPr>
          <p:cNvPr id="14" name="مستطيل مستدير الزوايا 13"/>
          <p:cNvSpPr/>
          <p:nvPr/>
        </p:nvSpPr>
        <p:spPr>
          <a:xfrm>
            <a:off x="357158" y="2626889"/>
            <a:ext cx="268551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این که حتما بیع رهن پس از آن واقع شده است</a:t>
            </a:r>
          </a:p>
        </p:txBody>
      </p:sp>
      <p:sp>
        <p:nvSpPr>
          <p:cNvPr id="15" name="مستطيل مستدير الزوايا 14"/>
          <p:cNvSpPr/>
          <p:nvPr/>
        </p:nvSpPr>
        <p:spPr>
          <a:xfrm>
            <a:off x="357158" y="4363960"/>
            <a:ext cx="2685514" cy="135105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rgbClr val="FFFF00"/>
                </a:solidFill>
              </a:rPr>
              <a:t>این که حتما بیع رهن پس از آن واقع شده است</a:t>
            </a:r>
          </a:p>
        </p:txBody>
      </p:sp>
      <p:cxnSp>
        <p:nvCxnSpPr>
          <p:cNvPr id="16" name="رابط مستقيم 15"/>
          <p:cNvCxnSpPr>
            <a:stCxn id="3" idx="1"/>
            <a:endCxn id="9" idx="3"/>
          </p:cNvCxnSpPr>
          <p:nvPr/>
        </p:nvCxnSpPr>
        <p:spPr>
          <a:xfrm rot="10800000" flipV="1">
            <a:off x="6735254" y="3784937"/>
            <a:ext cx="335689" cy="1254550"/>
          </a:xfrm>
          <a:prstGeom prst="line">
            <a:avLst/>
          </a:prstGeom>
        </p:spPr>
        <p:style>
          <a:lnRef idx="1">
            <a:schemeClr val="accent1"/>
          </a:lnRef>
          <a:fillRef idx="0">
            <a:schemeClr val="accent1"/>
          </a:fillRef>
          <a:effectRef idx="0">
            <a:schemeClr val="accent1"/>
          </a:effectRef>
          <a:fontRef idx="minor">
            <a:schemeClr val="tx1"/>
          </a:fontRef>
        </p:style>
      </p:cxnSp>
      <p:sp>
        <p:nvSpPr>
          <p:cNvPr id="17" name="سهم للأسفل 16"/>
          <p:cNvSpPr/>
          <p:nvPr/>
        </p:nvSpPr>
        <p:spPr>
          <a:xfrm>
            <a:off x="3294439" y="214290"/>
            <a:ext cx="1510602" cy="868536"/>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محدوده اجرای اصل صحت</a:t>
            </a:r>
            <a:endParaRPr lang="fa-IR" sz="1600" b="1" dirty="0"/>
          </a:p>
        </p:txBody>
      </p:sp>
      <p:sp>
        <p:nvSpPr>
          <p:cNvPr id="18" name="سهم للأسفل 17"/>
          <p:cNvSpPr/>
          <p:nvPr/>
        </p:nvSpPr>
        <p:spPr>
          <a:xfrm>
            <a:off x="608925" y="214290"/>
            <a:ext cx="2181980" cy="868536"/>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محدوده خارج از اجرای اصل صحت</a:t>
            </a:r>
            <a:endParaRPr lang="fa-IR" sz="1600" b="1" dirty="0"/>
          </a:p>
        </p:txBody>
      </p:sp>
      <p:sp>
        <p:nvSpPr>
          <p:cNvPr id="19" name="سهم للأسفل 18"/>
          <p:cNvSpPr/>
          <p:nvPr/>
        </p:nvSpPr>
        <p:spPr>
          <a:xfrm>
            <a:off x="5214942" y="214290"/>
            <a:ext cx="1510602" cy="868536"/>
          </a:xfrm>
          <a:prstGeom prst="downArrow">
            <a:avLst>
              <a:gd name="adj1" fmla="val 100000"/>
              <a:gd name="adj2" fmla="val 271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t>متعلق اجرای اصل صحت</a:t>
            </a:r>
            <a:endParaRPr lang="fa-IR"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bg/>
                                          </p:spTgt>
                                        </p:tgtEl>
                                        <p:attrNameLst>
                                          <p:attrName>style.visibility</p:attrName>
                                        </p:attrNameLst>
                                      </p:cBhvr>
                                      <p:to>
                                        <p:strVal val="visible"/>
                                      </p:to>
                                    </p:set>
                                    <p:animEffect transition="in" filter="fade">
                                      <p:cBhvr>
                                        <p:cTn id="15" dur="2000"/>
                                        <p:tgtEl>
                                          <p:spTgt spid="19">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Effect transition="in" filter="fade">
                                      <p:cBhvr>
                                        <p:cTn id="18" dur="2000"/>
                                        <p:tgtEl>
                                          <p:spTgt spid="19">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bg/>
                                          </p:spTgt>
                                        </p:tgtEl>
                                        <p:attrNameLst>
                                          <p:attrName>style.visibility</p:attrName>
                                        </p:attrNameLst>
                                      </p:cBhvr>
                                      <p:to>
                                        <p:strVal val="visible"/>
                                      </p:to>
                                    </p:set>
                                    <p:animEffect transition="in" filter="fade">
                                      <p:cBhvr>
                                        <p:cTn id="21" dur="2000"/>
                                        <p:tgtEl>
                                          <p:spTgt spid="17">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xEl>
                                              <p:pRg st="0" end="0"/>
                                            </p:txEl>
                                          </p:spTgt>
                                        </p:tgtEl>
                                        <p:attrNameLst>
                                          <p:attrName>style.visibility</p:attrName>
                                        </p:attrNameLst>
                                      </p:cBhvr>
                                      <p:to>
                                        <p:strVal val="visible"/>
                                      </p:to>
                                    </p:set>
                                    <p:animEffect transition="in" filter="fade">
                                      <p:cBhvr>
                                        <p:cTn id="24" dur="2000"/>
                                        <p:tgtEl>
                                          <p:spTgt spid="17">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bg/>
                                          </p:spTgt>
                                        </p:tgtEl>
                                        <p:attrNameLst>
                                          <p:attrName>style.visibility</p:attrName>
                                        </p:attrNameLst>
                                      </p:cBhvr>
                                      <p:to>
                                        <p:strVal val="visible"/>
                                      </p:to>
                                    </p:set>
                                    <p:animEffect transition="in" filter="fade">
                                      <p:cBhvr>
                                        <p:cTn id="27" dur="2000"/>
                                        <p:tgtEl>
                                          <p:spTgt spid="18">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xEl>
                                              <p:pRg st="0" end="0"/>
                                            </p:txEl>
                                          </p:spTgt>
                                        </p:tgtEl>
                                        <p:attrNameLst>
                                          <p:attrName>style.visibility</p:attrName>
                                        </p:attrNameLst>
                                      </p:cBhvr>
                                      <p:to>
                                        <p:strVal val="visible"/>
                                      </p:to>
                                    </p:set>
                                    <p:animEffect transition="in" filter="fade">
                                      <p:cBhvr>
                                        <p:cTn id="30" dur="2000"/>
                                        <p:tgtEl>
                                          <p:spTgt spid="1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bg/>
                                          </p:spTgt>
                                        </p:tgtEl>
                                        <p:attrNameLst>
                                          <p:attrName>style.visibility</p:attrName>
                                        </p:attrNameLst>
                                      </p:cBhvr>
                                      <p:to>
                                        <p:strVal val="visible"/>
                                      </p:to>
                                    </p:set>
                                    <p:anim calcmode="lin" valueType="num">
                                      <p:cBhvr additive="base">
                                        <p:cTn id="43"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 calcmode="lin" valueType="num">
                                      <p:cBhvr additive="base">
                                        <p:cTn id="4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
                                            <p:bg/>
                                          </p:spTgt>
                                        </p:tgtEl>
                                        <p:attrNameLst>
                                          <p:attrName>style.visibility</p:attrName>
                                        </p:attrNameLst>
                                      </p:cBhvr>
                                      <p:to>
                                        <p:strVal val="visible"/>
                                      </p:to>
                                    </p:set>
                                    <p:anim calcmode="lin" valueType="num">
                                      <p:cBhvr additive="base">
                                        <p:cTn id="51"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13">
                                            <p:bg/>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
                                            <p:txEl>
                                              <p:pRg st="0" end="0"/>
                                            </p:txEl>
                                          </p:spTgt>
                                        </p:tgtEl>
                                        <p:attrNameLst>
                                          <p:attrName>style.visibility</p:attrName>
                                        </p:attrNameLst>
                                      </p:cBhvr>
                                      <p:to>
                                        <p:strVal val="visible"/>
                                      </p:to>
                                    </p:set>
                                    <p:anim calcmode="lin" valueType="num">
                                      <p:cBhvr additive="base">
                                        <p:cTn id="5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00"/>
                                        <p:tgtEl>
                                          <p:spTgt spid="7"/>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down)">
                                      <p:cBhvr>
                                        <p:cTn id="64" dur="5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1">
                                            <p:bg/>
                                          </p:spTgt>
                                        </p:tgtEl>
                                        <p:attrNameLst>
                                          <p:attrName>style.visibility</p:attrName>
                                        </p:attrNameLst>
                                      </p:cBhvr>
                                      <p:to>
                                        <p:strVal val="visible"/>
                                      </p:to>
                                    </p:set>
                                    <p:anim calcmode="lin" valueType="num">
                                      <p:cBhvr additive="base">
                                        <p:cTn id="69"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70" dur="500" fill="hold"/>
                                        <p:tgtEl>
                                          <p:spTgt spid="11">
                                            <p:bg/>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1">
                                            <p:txEl>
                                              <p:pRg st="0" end="0"/>
                                            </p:txEl>
                                          </p:spTgt>
                                        </p:tgtEl>
                                        <p:attrNameLst>
                                          <p:attrName>style.visibility</p:attrName>
                                        </p:attrNameLst>
                                      </p:cBhvr>
                                      <p:to>
                                        <p:strVal val="visible"/>
                                      </p:to>
                                    </p:set>
                                    <p:anim calcmode="lin" valueType="num">
                                      <p:cBhvr additive="base">
                                        <p:cTn id="7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4">
                                            <p:bg/>
                                          </p:spTgt>
                                        </p:tgtEl>
                                        <p:attrNameLst>
                                          <p:attrName>style.visibility</p:attrName>
                                        </p:attrNameLst>
                                      </p:cBhvr>
                                      <p:to>
                                        <p:strVal val="visible"/>
                                      </p:to>
                                    </p:set>
                                    <p:anim calcmode="lin" valueType="num">
                                      <p:cBhvr additive="base">
                                        <p:cTn id="7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78" dur="500" fill="hold"/>
                                        <p:tgtEl>
                                          <p:spTgt spid="14">
                                            <p:bg/>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4">
                                            <p:txEl>
                                              <p:pRg st="0" end="0"/>
                                            </p:txEl>
                                          </p:spTgt>
                                        </p:tgtEl>
                                        <p:attrNameLst>
                                          <p:attrName>style.visibility</p:attrName>
                                        </p:attrNameLst>
                                      </p:cBhvr>
                                      <p:to>
                                        <p:strVal val="visible"/>
                                      </p:to>
                                    </p:set>
                                    <p:anim calcmode="lin" valueType="num">
                                      <p:cBhvr additive="base">
                                        <p:cTn id="8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down)">
                                      <p:cBhvr>
                                        <p:cTn id="87" dur="500"/>
                                        <p:tgtEl>
                                          <p:spTgt spid="16"/>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2">
                                            <p:bg/>
                                          </p:spTgt>
                                        </p:tgtEl>
                                        <p:attrNameLst>
                                          <p:attrName>style.visibility</p:attrName>
                                        </p:attrNameLst>
                                      </p:cBhvr>
                                      <p:to>
                                        <p:strVal val="visible"/>
                                      </p:to>
                                    </p:set>
                                    <p:anim calcmode="lin" valueType="num">
                                      <p:cBhvr additive="base">
                                        <p:cTn id="95"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96" dur="500" fill="hold"/>
                                        <p:tgtEl>
                                          <p:spTgt spid="12">
                                            <p:bg/>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2">
                                            <p:txEl>
                                              <p:pRg st="0" end="0"/>
                                            </p:txEl>
                                          </p:spTgt>
                                        </p:tgtEl>
                                        <p:attrNameLst>
                                          <p:attrName>style.visibility</p:attrName>
                                        </p:attrNameLst>
                                      </p:cBhvr>
                                      <p:to>
                                        <p:strVal val="visible"/>
                                      </p:to>
                                    </p:set>
                                    <p:anim calcmode="lin" valueType="num">
                                      <p:cBhvr additive="base">
                                        <p:cTn id="9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
                                            <p:bg/>
                                          </p:spTgt>
                                        </p:tgtEl>
                                        <p:attrNameLst>
                                          <p:attrName>style.visibility</p:attrName>
                                        </p:attrNameLst>
                                      </p:cBhvr>
                                      <p:to>
                                        <p:strVal val="visible"/>
                                      </p:to>
                                    </p:set>
                                    <p:anim calcmode="lin" valueType="num">
                                      <p:cBhvr additive="base">
                                        <p:cTn id="103"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104" dur="500" fill="hold"/>
                                        <p:tgtEl>
                                          <p:spTgt spid="15">
                                            <p:bg/>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
                                            <p:txEl>
                                              <p:pRg st="0" end="0"/>
                                            </p:txEl>
                                          </p:spTgt>
                                        </p:tgtEl>
                                        <p:attrNameLst>
                                          <p:attrName>style.visibility</p:attrName>
                                        </p:attrNameLst>
                                      </p:cBhvr>
                                      <p:to>
                                        <p:strVal val="visible"/>
                                      </p:to>
                                    </p:set>
                                    <p:anim calcmode="lin" valueType="num">
                                      <p:cBhvr additive="base">
                                        <p:cTn id="10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P spid="9" grpId="0" animBg="1"/>
      <p:bldP spid="10" grpId="0" build="allAtOnce" animBg="1"/>
      <p:bldP spid="11" grpId="0" build="allAtOnce" animBg="1"/>
      <p:bldP spid="12" grpId="0" build="allAtOnce" animBg="1"/>
      <p:bldP spid="13" grpId="0" build="allAtOnce" animBg="1"/>
      <p:bldP spid="14" grpId="0" build="allAtOnce" animBg="1"/>
      <p:bldP spid="15" grpId="0" build="allAtOnce" animBg="1"/>
      <p:bldP spid="17" grpId="0" build="allAtOnce" animBg="1"/>
      <p:bldP spid="18" grpId="0" build="allAtOnce" animBg="1"/>
      <p:bldP spid="19" grpId="0" build="allAtOnce"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63</a:t>
            </a:fld>
            <a:endParaRPr lang="ar-SA"/>
          </a:p>
        </p:txBody>
      </p:sp>
      <p:sp>
        <p:nvSpPr>
          <p:cNvPr id="3" name="عنوان 1"/>
          <p:cNvSpPr txBox="1">
            <a:spLocks/>
          </p:cNvSpPr>
          <p:nvPr/>
        </p:nvSpPr>
        <p:spPr>
          <a:xfrm>
            <a:off x="7500958" y="285728"/>
            <a:ext cx="1500198" cy="64294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تنبیه چهارم</a:t>
            </a:r>
          </a:p>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367</a:t>
            </a:r>
            <a:endParaRPr lang="fa-IR" b="1" dirty="0">
              <a:solidFill>
                <a:schemeClr val="tx1"/>
              </a:solidFill>
            </a:endParaRPr>
          </a:p>
        </p:txBody>
      </p:sp>
      <p:sp>
        <p:nvSpPr>
          <p:cNvPr id="4" name="سهم إلى اليسار 3"/>
          <p:cNvSpPr/>
          <p:nvPr/>
        </p:nvSpPr>
        <p:spPr>
          <a:xfrm>
            <a:off x="214282" y="285728"/>
            <a:ext cx="7143800" cy="1643074"/>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3600" b="1" dirty="0" smtClean="0">
                <a:cs typeface="B Zar" pitchFamily="2" charset="-78"/>
              </a:rPr>
              <a:t>از شرایط اجرای اصالت صحت: </a:t>
            </a:r>
          </a:p>
          <a:p>
            <a:pPr algn="ctr"/>
            <a:r>
              <a:rPr lang="fa-IR" sz="4800" b="1" dirty="0" smtClean="0">
                <a:solidFill>
                  <a:srgbClr val="FFFF00"/>
                </a:solidFill>
                <a:cs typeface="B Zar" pitchFamily="2" charset="-78"/>
              </a:rPr>
              <a:t>احراز اصل عمل (با عنوان عمل)</a:t>
            </a:r>
            <a:endParaRPr lang="fa-IR" sz="4400" b="1" dirty="0">
              <a:solidFill>
                <a:schemeClr val="bg1"/>
              </a:solidFill>
              <a:cs typeface="B Zar" pitchFamily="2" charset="-78"/>
            </a:endParaRPr>
          </a:p>
        </p:txBody>
      </p:sp>
      <p:sp>
        <p:nvSpPr>
          <p:cNvPr id="6" name="شكل بيضاوي 5"/>
          <p:cNvSpPr/>
          <p:nvPr/>
        </p:nvSpPr>
        <p:spPr>
          <a:xfrm>
            <a:off x="3714744" y="2143116"/>
            <a:ext cx="1928826" cy="89622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مقدمه</a:t>
            </a:r>
            <a:endParaRPr lang="fa-IR" sz="4000" dirty="0">
              <a:cs typeface="+mj-cs"/>
            </a:endParaRPr>
          </a:p>
        </p:txBody>
      </p:sp>
      <p:sp>
        <p:nvSpPr>
          <p:cNvPr id="7" name="سهم إلى اليسار 6"/>
          <p:cNvSpPr/>
          <p:nvPr/>
        </p:nvSpPr>
        <p:spPr>
          <a:xfrm>
            <a:off x="7572396" y="4143380"/>
            <a:ext cx="1357322" cy="1643074"/>
          </a:xfrm>
          <a:prstGeom prst="leftArrow">
            <a:avLst>
              <a:gd name="adj1" fmla="val 72767"/>
              <a:gd name="adj2" fmla="val 17983"/>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b="1" dirty="0" smtClean="0"/>
              <a:t>گونه های افعال</a:t>
            </a:r>
            <a:endParaRPr lang="fa-IR" sz="2000" b="1" dirty="0"/>
          </a:p>
        </p:txBody>
      </p:sp>
      <p:sp>
        <p:nvSpPr>
          <p:cNvPr id="8" name="مستطيل مستدير الزوايا 7"/>
          <p:cNvSpPr/>
          <p:nvPr/>
        </p:nvSpPr>
        <p:spPr>
          <a:xfrm>
            <a:off x="5857884" y="3643314"/>
            <a:ext cx="1500198" cy="714380"/>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قابل اتصاف به صحت و فساد</a:t>
            </a:r>
            <a:endParaRPr lang="fa-IR" b="1" dirty="0"/>
          </a:p>
        </p:txBody>
      </p:sp>
      <p:cxnSp>
        <p:nvCxnSpPr>
          <p:cNvPr id="10" name="رابط مستقيم 9"/>
          <p:cNvCxnSpPr>
            <a:stCxn id="7" idx="1"/>
            <a:endCxn id="8" idx="3"/>
          </p:cNvCxnSpPr>
          <p:nvPr/>
        </p:nvCxnSpPr>
        <p:spPr>
          <a:xfrm rot="10800000">
            <a:off x="7358082" y="4000505"/>
            <a:ext cx="214314" cy="964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7" idx="1"/>
            <a:endCxn id="14" idx="3"/>
          </p:cNvCxnSpPr>
          <p:nvPr/>
        </p:nvCxnSpPr>
        <p:spPr>
          <a:xfrm rot="10800000" flipV="1">
            <a:off x="7358082" y="4964916"/>
            <a:ext cx="214314" cy="1107289"/>
          </a:xfrm>
          <a:prstGeom prst="line">
            <a:avLst/>
          </a:prstGeom>
        </p:spPr>
        <p:style>
          <a:lnRef idx="1">
            <a:schemeClr val="accent1"/>
          </a:lnRef>
          <a:fillRef idx="0">
            <a:schemeClr val="accent1"/>
          </a:fillRef>
          <a:effectRef idx="0">
            <a:schemeClr val="accent1"/>
          </a:effectRef>
          <a:fontRef idx="minor">
            <a:schemeClr val="tx1"/>
          </a:fontRef>
        </p:style>
      </p:cxnSp>
      <p:sp>
        <p:nvSpPr>
          <p:cNvPr id="14" name="مستطيل مستدير الزوايا 13"/>
          <p:cNvSpPr/>
          <p:nvPr/>
        </p:nvSpPr>
        <p:spPr>
          <a:xfrm>
            <a:off x="5643570" y="5715016"/>
            <a:ext cx="1714512" cy="714380"/>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غیر قابل اتصاف به صحت و فساد</a:t>
            </a:r>
            <a:endParaRPr lang="fa-IR" b="1" dirty="0"/>
          </a:p>
        </p:txBody>
      </p:sp>
      <p:sp>
        <p:nvSpPr>
          <p:cNvPr id="22" name="سهم إلى اليسار 21"/>
          <p:cNvSpPr/>
          <p:nvPr/>
        </p:nvSpPr>
        <p:spPr>
          <a:xfrm>
            <a:off x="5439660" y="3786190"/>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مستطيل مستدير الزوايا 22"/>
          <p:cNvSpPr/>
          <p:nvPr/>
        </p:nvSpPr>
        <p:spPr>
          <a:xfrm>
            <a:off x="2357422" y="3429000"/>
            <a:ext cx="2939362" cy="57150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500" b="1" dirty="0" smtClean="0"/>
              <a:t>تنها </a:t>
            </a:r>
            <a:r>
              <a:rPr lang="fa-IR" sz="1500" b="1" dirty="0" smtClean="0">
                <a:solidFill>
                  <a:srgbClr val="FFFF00"/>
                </a:solidFill>
              </a:rPr>
              <a:t>فرایند معتبر شرعی </a:t>
            </a:r>
            <a:r>
              <a:rPr lang="fa-IR" sz="1500" b="1" dirty="0" smtClean="0"/>
              <a:t>باید رعایت گردد </a:t>
            </a:r>
          </a:p>
          <a:p>
            <a:pPr algn="justLow"/>
            <a:r>
              <a:rPr lang="fa-IR" sz="1400" b="1" dirty="0" smtClean="0"/>
              <a:t>مانند: تطهیر لباس نجس</a:t>
            </a:r>
            <a:endParaRPr lang="fa-IR" sz="1400" b="1" dirty="0"/>
          </a:p>
        </p:txBody>
      </p:sp>
      <p:sp>
        <p:nvSpPr>
          <p:cNvPr id="25" name="مستطيل مستدير الزوايا 24"/>
          <p:cNvSpPr/>
          <p:nvPr/>
        </p:nvSpPr>
        <p:spPr>
          <a:xfrm>
            <a:off x="1846952" y="4214818"/>
            <a:ext cx="3510866" cy="571504"/>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500" b="1" dirty="0" smtClean="0">
                <a:solidFill>
                  <a:srgbClr val="FFFF00"/>
                </a:solidFill>
              </a:rPr>
              <a:t>فرایند معتبر شرعی </a:t>
            </a:r>
            <a:r>
              <a:rPr lang="fa-IR" sz="1500" b="1" dirty="0" smtClean="0"/>
              <a:t>به همراه </a:t>
            </a:r>
            <a:r>
              <a:rPr lang="fa-IR" sz="1500" b="1" dirty="0" smtClean="0">
                <a:solidFill>
                  <a:srgbClr val="FFFF00"/>
                </a:solidFill>
              </a:rPr>
              <a:t>نیت</a:t>
            </a:r>
            <a:r>
              <a:rPr lang="fa-IR" sz="1500" b="1" dirty="0" smtClean="0"/>
              <a:t>  باید رعایت گردد </a:t>
            </a:r>
          </a:p>
          <a:p>
            <a:pPr algn="justLow"/>
            <a:r>
              <a:rPr lang="fa-IR" sz="1400" b="1" dirty="0" smtClean="0"/>
              <a:t>مانند: نماز و حج</a:t>
            </a:r>
            <a:endParaRPr lang="fa-IR" sz="1400" b="1" dirty="0"/>
          </a:p>
        </p:txBody>
      </p:sp>
      <p:cxnSp>
        <p:nvCxnSpPr>
          <p:cNvPr id="32" name="رابط مستقيم 31"/>
          <p:cNvCxnSpPr>
            <a:stCxn id="22" idx="1"/>
            <a:endCxn id="23" idx="3"/>
          </p:cNvCxnSpPr>
          <p:nvPr/>
        </p:nvCxnSpPr>
        <p:spPr>
          <a:xfrm rot="10800000">
            <a:off x="5296784" y="3714752"/>
            <a:ext cx="142876"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22" idx="1"/>
            <a:endCxn id="25" idx="3"/>
          </p:cNvCxnSpPr>
          <p:nvPr/>
        </p:nvCxnSpPr>
        <p:spPr>
          <a:xfrm rot="10800000" flipV="1">
            <a:off x="5357818" y="4000504"/>
            <a:ext cx="81842" cy="500066"/>
          </a:xfrm>
          <a:prstGeom prst="line">
            <a:avLst/>
          </a:prstGeom>
        </p:spPr>
        <p:style>
          <a:lnRef idx="1">
            <a:schemeClr val="accent1"/>
          </a:lnRef>
          <a:fillRef idx="0">
            <a:schemeClr val="accent1"/>
          </a:fillRef>
          <a:effectRef idx="0">
            <a:schemeClr val="accent1"/>
          </a:effectRef>
          <a:fontRef idx="minor">
            <a:schemeClr val="tx1"/>
          </a:fontRef>
        </p:style>
      </p:cxnSp>
      <p:sp>
        <p:nvSpPr>
          <p:cNvPr id="35" name="سهم إلى اليسار 34"/>
          <p:cNvSpPr/>
          <p:nvPr/>
        </p:nvSpPr>
        <p:spPr>
          <a:xfrm>
            <a:off x="5214942" y="5857892"/>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6" name="مستطيل مستدير الزوايا 35"/>
          <p:cNvSpPr/>
          <p:nvPr/>
        </p:nvSpPr>
        <p:spPr>
          <a:xfrm>
            <a:off x="2000232" y="5786454"/>
            <a:ext cx="3153676" cy="642942"/>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500" b="1" dirty="0" smtClean="0">
                <a:solidFill>
                  <a:schemeClr val="bg1"/>
                </a:solidFill>
              </a:rPr>
              <a:t>اساسا در آن</a:t>
            </a:r>
            <a:r>
              <a:rPr lang="fa-IR" sz="1500" b="1" dirty="0" smtClean="0">
                <a:solidFill>
                  <a:srgbClr val="FFFF00"/>
                </a:solidFill>
              </a:rPr>
              <a:t> فرایند معتبر شرعی وجود ندارد</a:t>
            </a:r>
            <a:r>
              <a:rPr lang="fa-IR" sz="1500" b="1" dirty="0" smtClean="0"/>
              <a:t>. </a:t>
            </a:r>
          </a:p>
          <a:p>
            <a:pPr algn="justLow"/>
            <a:r>
              <a:rPr lang="fa-IR" sz="1400" b="1" dirty="0" smtClean="0"/>
              <a:t>مانند خیس کردن لباس به جهت خنکی</a:t>
            </a:r>
            <a:endParaRPr lang="fa-IR" sz="1400" b="1" dirty="0"/>
          </a:p>
        </p:txBody>
      </p:sp>
      <p:sp>
        <p:nvSpPr>
          <p:cNvPr id="45" name="قوس كبير أيسر 44"/>
          <p:cNvSpPr/>
          <p:nvPr/>
        </p:nvSpPr>
        <p:spPr>
          <a:xfrm>
            <a:off x="1571604" y="3357562"/>
            <a:ext cx="357190" cy="3071834"/>
          </a:xfrm>
          <a:prstGeom prst="leftBrace">
            <a:avLst>
              <a:gd name="adj1" fmla="val 66515"/>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46" name="سهم إلى اليسار 45"/>
          <p:cNvSpPr/>
          <p:nvPr/>
        </p:nvSpPr>
        <p:spPr>
          <a:xfrm>
            <a:off x="142844" y="4000504"/>
            <a:ext cx="1428760" cy="1714512"/>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500" b="1" dirty="0" smtClean="0">
                <a:solidFill>
                  <a:schemeClr val="bg1"/>
                </a:solidFill>
              </a:rPr>
              <a:t>عملی را که اصالت صحت روی آن حکم میشود باید به طور محرز از قسم اول باشد نه دوم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anim calcmode="lin" valueType="num">
                                      <p:cBhvr additive="base">
                                        <p:cTn id="18"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6">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additive="base">
                                        <p:cTn id="2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20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20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down)">
                                      <p:cBhvr>
                                        <p:cTn id="44" dur="500"/>
                                        <p:tgtEl>
                                          <p:spTgt spid="11"/>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500"/>
                                        <p:tgtEl>
                                          <p:spTgt spid="32"/>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down)">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down)">
                                      <p:cBhvr>
                                        <p:cTn id="65" dur="500"/>
                                        <p:tgtEl>
                                          <p:spTgt spid="34"/>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down)">
                                      <p:cBhvr>
                                        <p:cTn id="68" dur="5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down)">
                                      <p:cBhvr>
                                        <p:cTn id="73" dur="500"/>
                                        <p:tgtEl>
                                          <p:spTgt spid="3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fade">
                                      <p:cBhvr>
                                        <p:cTn id="81" dur="2000"/>
                                        <p:tgtEl>
                                          <p:spTgt spid="4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build="allAtOnce" animBg="1"/>
      <p:bldP spid="7" grpId="0" build="allAtOnce" animBg="1"/>
      <p:bldP spid="8" grpId="0" animBg="1"/>
      <p:bldP spid="14" grpId="0" animBg="1"/>
      <p:bldP spid="22" grpId="0" animBg="1"/>
      <p:bldP spid="23" grpId="0" animBg="1"/>
      <p:bldP spid="25" grpId="0" animBg="1"/>
      <p:bldP spid="35" grpId="0" animBg="1"/>
      <p:bldP spid="36" grpId="0" animBg="1"/>
      <p:bldP spid="45" grpId="0" animBg="1"/>
      <p:bldP spid="4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64</a:t>
            </a:fld>
            <a:endParaRPr lang="ar-SA"/>
          </a:p>
        </p:txBody>
      </p:sp>
      <p:sp>
        <p:nvSpPr>
          <p:cNvPr id="3" name="سهم إلى اليسار 2"/>
          <p:cNvSpPr/>
          <p:nvPr/>
        </p:nvSpPr>
        <p:spPr>
          <a:xfrm>
            <a:off x="7358082" y="2000240"/>
            <a:ext cx="1357322" cy="2143140"/>
          </a:xfrm>
          <a:prstGeom prst="leftArrow">
            <a:avLst>
              <a:gd name="adj1" fmla="val 72767"/>
              <a:gd name="adj2" fmla="val 17983"/>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b="1" dirty="0" smtClean="0"/>
              <a:t>راجع به عمل غیر</a:t>
            </a:r>
            <a:endParaRPr lang="fa-IR" sz="2000" b="1" dirty="0"/>
          </a:p>
        </p:txBody>
      </p:sp>
      <p:sp>
        <p:nvSpPr>
          <p:cNvPr id="4" name="مستطيل مستدير الزوايا 3"/>
          <p:cNvSpPr/>
          <p:nvPr/>
        </p:nvSpPr>
        <p:spPr>
          <a:xfrm>
            <a:off x="4714876" y="642918"/>
            <a:ext cx="2143140" cy="150019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بدانیم که تنها صورت عمل شرعی است (بدون فرایند معتبر شرعی)</a:t>
            </a:r>
            <a:endParaRPr lang="fa-IR" b="1" dirty="0"/>
          </a:p>
        </p:txBody>
      </p:sp>
      <p:cxnSp>
        <p:nvCxnSpPr>
          <p:cNvPr id="5" name="رابط مستقيم 4"/>
          <p:cNvCxnSpPr>
            <a:stCxn id="3" idx="1"/>
            <a:endCxn id="4" idx="3"/>
          </p:cNvCxnSpPr>
          <p:nvPr/>
        </p:nvCxnSpPr>
        <p:spPr>
          <a:xfrm rot="10800000">
            <a:off x="6858016" y="1393018"/>
            <a:ext cx="500066" cy="16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3" idx="1"/>
            <a:endCxn id="20" idx="3"/>
          </p:cNvCxnSpPr>
          <p:nvPr/>
        </p:nvCxnSpPr>
        <p:spPr>
          <a:xfrm rot="10800000">
            <a:off x="6858016" y="3000372"/>
            <a:ext cx="500066"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3" name="سهم إلى اليسار 12"/>
          <p:cNvSpPr/>
          <p:nvPr/>
        </p:nvSpPr>
        <p:spPr>
          <a:xfrm>
            <a:off x="4214810" y="4500570"/>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سهم إلى اليسار 15"/>
          <p:cNvSpPr/>
          <p:nvPr/>
        </p:nvSpPr>
        <p:spPr>
          <a:xfrm>
            <a:off x="1357290" y="4286256"/>
            <a:ext cx="2786082" cy="1071570"/>
          </a:xfrm>
          <a:prstGeom prst="leftArrow">
            <a:avLst>
              <a:gd name="adj1" fmla="val 100000"/>
              <a:gd name="adj2"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2400" b="1" dirty="0" smtClean="0">
                <a:solidFill>
                  <a:schemeClr val="bg1"/>
                </a:solidFill>
              </a:rPr>
              <a:t>اصالت صحت تنها در این قسم اجرا می شود.</a:t>
            </a:r>
          </a:p>
        </p:txBody>
      </p:sp>
      <p:sp>
        <p:nvSpPr>
          <p:cNvPr id="20" name="مستطيل مستدير الزوايا 19"/>
          <p:cNvSpPr/>
          <p:nvPr/>
        </p:nvSpPr>
        <p:spPr>
          <a:xfrm>
            <a:off x="4714876" y="2428868"/>
            <a:ext cx="2143140" cy="114300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ندانیم که عمل شرعی است یا صورت عمل شرعی ؟</a:t>
            </a:r>
            <a:endParaRPr lang="fa-IR" b="1" dirty="0"/>
          </a:p>
        </p:txBody>
      </p:sp>
      <p:sp>
        <p:nvSpPr>
          <p:cNvPr id="24" name="مستطيل مستدير الزوايا 23"/>
          <p:cNvSpPr/>
          <p:nvPr/>
        </p:nvSpPr>
        <p:spPr>
          <a:xfrm>
            <a:off x="4714876" y="3857628"/>
            <a:ext cx="2143140" cy="185738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بدانیم که عمل شرعی است (با قصد فرایند معتبر شرعی) </a:t>
            </a:r>
          </a:p>
          <a:p>
            <a:pPr algn="ctr"/>
            <a:r>
              <a:rPr lang="fa-IR" b="1" dirty="0" smtClean="0"/>
              <a:t>ولی شک کنیم که از جهت اجزاء و شروط درست بجا آورده یا نه؟</a:t>
            </a:r>
            <a:endParaRPr lang="fa-IR" b="1" dirty="0"/>
          </a:p>
        </p:txBody>
      </p:sp>
      <p:cxnSp>
        <p:nvCxnSpPr>
          <p:cNvPr id="26" name="رابط مستقيم 25"/>
          <p:cNvCxnSpPr>
            <a:stCxn id="3" idx="1"/>
            <a:endCxn id="24" idx="3"/>
          </p:cNvCxnSpPr>
          <p:nvPr/>
        </p:nvCxnSpPr>
        <p:spPr>
          <a:xfrm rot="10800000" flipV="1">
            <a:off x="6858016" y="3071810"/>
            <a:ext cx="500066" cy="17145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down)">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13" grpId="0" animBg="1"/>
      <p:bldP spid="16" grpId="0" animBg="1"/>
      <p:bldP spid="20" grpId="0" animBg="1"/>
      <p:bldP spid="2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65</a:t>
            </a:fld>
            <a:endParaRPr lang="ar-SA"/>
          </a:p>
        </p:txBody>
      </p:sp>
      <p:sp>
        <p:nvSpPr>
          <p:cNvPr id="3" name="مستطيل مستدير الزوايا 2"/>
          <p:cNvSpPr/>
          <p:nvPr/>
        </p:nvSpPr>
        <p:spPr>
          <a:xfrm>
            <a:off x="5286380" y="428604"/>
            <a:ext cx="1428760" cy="928695"/>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نماز میت</a:t>
            </a:r>
          </a:p>
        </p:txBody>
      </p:sp>
      <p:sp>
        <p:nvSpPr>
          <p:cNvPr id="4" name="سهم إلى اليسار 3"/>
          <p:cNvSpPr/>
          <p:nvPr/>
        </p:nvSpPr>
        <p:spPr>
          <a:xfrm>
            <a:off x="7143768" y="500042"/>
            <a:ext cx="1714512" cy="2143140"/>
          </a:xfrm>
          <a:prstGeom prst="leftArrow">
            <a:avLst>
              <a:gd name="adj1" fmla="val 72767"/>
              <a:gd name="adj2" fmla="val 1798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b="1" dirty="0" smtClean="0"/>
              <a:t>با وجود ضابطه یاد شده دانشمندان اسلامی میان این دو مسأله دوگانه برخورد کرده اند:</a:t>
            </a:r>
          </a:p>
        </p:txBody>
      </p:sp>
      <p:sp>
        <p:nvSpPr>
          <p:cNvPr id="5" name="مستطيل مستدير الزوايا 4"/>
          <p:cNvSpPr/>
          <p:nvPr/>
        </p:nvSpPr>
        <p:spPr>
          <a:xfrm>
            <a:off x="5286380" y="1785926"/>
            <a:ext cx="1428760" cy="107157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نماز نیابتی برای میت</a:t>
            </a:r>
          </a:p>
        </p:txBody>
      </p:sp>
      <p:sp>
        <p:nvSpPr>
          <p:cNvPr id="6" name="سهم إلى اليسار 5"/>
          <p:cNvSpPr/>
          <p:nvPr/>
        </p:nvSpPr>
        <p:spPr>
          <a:xfrm>
            <a:off x="4857752" y="642918"/>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مستطيل مستدير الزوايا 6"/>
          <p:cNvSpPr/>
          <p:nvPr/>
        </p:nvSpPr>
        <p:spPr>
          <a:xfrm>
            <a:off x="1857356" y="571480"/>
            <a:ext cx="2939362" cy="642942"/>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600" b="1" dirty="0" smtClean="0">
                <a:solidFill>
                  <a:schemeClr val="bg1"/>
                </a:solidFill>
              </a:rPr>
              <a:t>حکم به اصالت صحت در اینجا کرده اند.</a:t>
            </a:r>
            <a:endParaRPr lang="fa-IR" sz="1600" b="1" dirty="0"/>
          </a:p>
        </p:txBody>
      </p:sp>
      <p:sp>
        <p:nvSpPr>
          <p:cNvPr id="8" name="سهم إلى اليسار 7"/>
          <p:cNvSpPr/>
          <p:nvPr/>
        </p:nvSpPr>
        <p:spPr>
          <a:xfrm>
            <a:off x="4857752" y="2143116"/>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مستطيل مستدير الزوايا 8"/>
          <p:cNvSpPr/>
          <p:nvPr/>
        </p:nvSpPr>
        <p:spPr>
          <a:xfrm>
            <a:off x="1857356" y="2071678"/>
            <a:ext cx="2939362" cy="642942"/>
          </a:xfrm>
          <a:prstGeom prst="roundRect">
            <a:avLst>
              <a:gd name="adj" fmla="val 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sz="1600" b="1" dirty="0" smtClean="0">
                <a:solidFill>
                  <a:schemeClr val="bg1"/>
                </a:solidFill>
              </a:rPr>
              <a:t>اصالت صحت را جاری ندانسته بلکه شرط پذیرش را عدالت نائب دانسته اند.</a:t>
            </a:r>
            <a:endParaRPr lang="fa-IR" sz="1600" b="1" dirty="0"/>
          </a:p>
        </p:txBody>
      </p:sp>
      <p:cxnSp>
        <p:nvCxnSpPr>
          <p:cNvPr id="11" name="رابط مستقيم 10"/>
          <p:cNvCxnSpPr>
            <a:stCxn id="4" idx="1"/>
            <a:endCxn id="3" idx="3"/>
          </p:cNvCxnSpPr>
          <p:nvPr/>
        </p:nvCxnSpPr>
        <p:spPr>
          <a:xfrm rot="10800000">
            <a:off x="6715140" y="892952"/>
            <a:ext cx="428628" cy="678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4" idx="1"/>
            <a:endCxn id="5" idx="3"/>
          </p:cNvCxnSpPr>
          <p:nvPr/>
        </p:nvCxnSpPr>
        <p:spPr>
          <a:xfrm rot="10800000" flipV="1">
            <a:off x="6715140" y="1571611"/>
            <a:ext cx="428628" cy="750099"/>
          </a:xfrm>
          <a:prstGeom prst="line">
            <a:avLst/>
          </a:prstGeom>
        </p:spPr>
        <p:style>
          <a:lnRef idx="1">
            <a:schemeClr val="accent1"/>
          </a:lnRef>
          <a:fillRef idx="0">
            <a:schemeClr val="accent1"/>
          </a:fillRef>
          <a:effectRef idx="0">
            <a:schemeClr val="accent1"/>
          </a:effectRef>
          <a:fontRef idx="minor">
            <a:schemeClr val="tx1"/>
          </a:fontRef>
        </p:style>
      </p:cxnSp>
      <p:sp>
        <p:nvSpPr>
          <p:cNvPr id="16" name="عنوان 1"/>
          <p:cNvSpPr txBox="1">
            <a:spLocks/>
          </p:cNvSpPr>
          <p:nvPr/>
        </p:nvSpPr>
        <p:spPr>
          <a:xfrm>
            <a:off x="7858148" y="285728"/>
            <a:ext cx="1000132"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367</a:t>
            </a:r>
            <a:endParaRPr lang="fa-IR" b="1" dirty="0">
              <a:solidFill>
                <a:schemeClr val="tx1"/>
              </a:solidFill>
            </a:endParaRPr>
          </a:p>
        </p:txBody>
      </p:sp>
      <p:sp>
        <p:nvSpPr>
          <p:cNvPr id="17" name="قوس كبير أيسر 16"/>
          <p:cNvSpPr/>
          <p:nvPr/>
        </p:nvSpPr>
        <p:spPr>
          <a:xfrm>
            <a:off x="1500166" y="571480"/>
            <a:ext cx="285752" cy="2143140"/>
          </a:xfrm>
          <a:prstGeom prst="leftBrace">
            <a:avLst>
              <a:gd name="adj1" fmla="val 66515"/>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18" name="مستطيل مستدير الزوايا 17"/>
          <p:cNvSpPr/>
          <p:nvPr/>
        </p:nvSpPr>
        <p:spPr>
          <a:xfrm>
            <a:off x="357158" y="928670"/>
            <a:ext cx="1071602"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b="1" dirty="0" smtClean="0"/>
              <a:t>این برخورد دوگانه چه توجیهی دارد؟</a:t>
            </a:r>
            <a:endParaRPr lang="fa-IR" b="1" dirty="0"/>
          </a:p>
        </p:txBody>
      </p:sp>
      <p:sp>
        <p:nvSpPr>
          <p:cNvPr id="22" name="شكل حر 21"/>
          <p:cNvSpPr/>
          <p:nvPr/>
        </p:nvSpPr>
        <p:spPr>
          <a:xfrm>
            <a:off x="855023" y="2375065"/>
            <a:ext cx="8243455" cy="2764971"/>
          </a:xfrm>
          <a:custGeom>
            <a:avLst/>
            <a:gdLst>
              <a:gd name="connsiteX0" fmla="*/ 0 w 8243455"/>
              <a:gd name="connsiteY0" fmla="*/ 0 h 2764971"/>
              <a:gd name="connsiteX1" fmla="*/ 23751 w 8243455"/>
              <a:gd name="connsiteY1" fmla="*/ 344384 h 2764971"/>
              <a:gd name="connsiteX2" fmla="*/ 23751 w 8243455"/>
              <a:gd name="connsiteY2" fmla="*/ 344384 h 2764971"/>
              <a:gd name="connsiteX3" fmla="*/ 320634 w 8243455"/>
              <a:gd name="connsiteY3" fmla="*/ 593766 h 2764971"/>
              <a:gd name="connsiteX4" fmla="*/ 1246909 w 8243455"/>
              <a:gd name="connsiteY4" fmla="*/ 748145 h 2764971"/>
              <a:gd name="connsiteX5" fmla="*/ 3040083 w 8243455"/>
              <a:gd name="connsiteY5" fmla="*/ 866899 h 2764971"/>
              <a:gd name="connsiteX6" fmla="*/ 5783283 w 8243455"/>
              <a:gd name="connsiteY6" fmla="*/ 926275 h 2764971"/>
              <a:gd name="connsiteX7" fmla="*/ 7885216 w 8243455"/>
              <a:gd name="connsiteY7" fmla="*/ 926275 h 2764971"/>
              <a:gd name="connsiteX8" fmla="*/ 7932717 w 8243455"/>
              <a:gd name="connsiteY8" fmla="*/ 2220686 h 2764971"/>
              <a:gd name="connsiteX9" fmla="*/ 7730837 w 8243455"/>
              <a:gd name="connsiteY9" fmla="*/ 2683823 h 2764971"/>
              <a:gd name="connsiteX10" fmla="*/ 7457704 w 8243455"/>
              <a:gd name="connsiteY10" fmla="*/ 2707574 h 2764971"/>
              <a:gd name="connsiteX11" fmla="*/ 7422078 w 8243455"/>
              <a:gd name="connsiteY11" fmla="*/ 2695699 h 276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43455" h="2764971">
                <a:moveTo>
                  <a:pt x="0" y="0"/>
                </a:moveTo>
                <a:lnTo>
                  <a:pt x="23751" y="344384"/>
                </a:lnTo>
                <a:lnTo>
                  <a:pt x="23751" y="344384"/>
                </a:lnTo>
                <a:cubicBezTo>
                  <a:pt x="73231" y="385948"/>
                  <a:pt x="116774" y="526473"/>
                  <a:pt x="320634" y="593766"/>
                </a:cubicBezTo>
                <a:cubicBezTo>
                  <a:pt x="524494" y="661059"/>
                  <a:pt x="793668" y="702623"/>
                  <a:pt x="1246909" y="748145"/>
                </a:cubicBezTo>
                <a:cubicBezTo>
                  <a:pt x="1700150" y="793667"/>
                  <a:pt x="2284021" y="837211"/>
                  <a:pt x="3040083" y="866899"/>
                </a:cubicBezTo>
                <a:cubicBezTo>
                  <a:pt x="3796145" y="896587"/>
                  <a:pt x="4975761" y="916379"/>
                  <a:pt x="5783283" y="926275"/>
                </a:cubicBezTo>
                <a:cubicBezTo>
                  <a:pt x="6590805" y="936171"/>
                  <a:pt x="7526977" y="710540"/>
                  <a:pt x="7885216" y="926275"/>
                </a:cubicBezTo>
                <a:cubicBezTo>
                  <a:pt x="8243455" y="1142010"/>
                  <a:pt x="7958447" y="1927761"/>
                  <a:pt x="7932717" y="2220686"/>
                </a:cubicBezTo>
                <a:cubicBezTo>
                  <a:pt x="7906987" y="2513611"/>
                  <a:pt x="7810006" y="2602675"/>
                  <a:pt x="7730837" y="2683823"/>
                </a:cubicBezTo>
                <a:cubicBezTo>
                  <a:pt x="7651668" y="2764971"/>
                  <a:pt x="7509164" y="2705595"/>
                  <a:pt x="7457704" y="2707574"/>
                </a:cubicBezTo>
                <a:cubicBezTo>
                  <a:pt x="7406244" y="2709553"/>
                  <a:pt x="7414161" y="2702626"/>
                  <a:pt x="7422078" y="2695699"/>
                </a:cubicBezTo>
              </a:path>
            </a:pathLst>
          </a:custGeom>
          <a:ln/>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23" name="سهم إلى اليسار 22"/>
          <p:cNvSpPr/>
          <p:nvPr/>
        </p:nvSpPr>
        <p:spPr>
          <a:xfrm>
            <a:off x="7215206" y="4357694"/>
            <a:ext cx="1071570" cy="1428760"/>
          </a:xfrm>
          <a:prstGeom prst="leftArrow">
            <a:avLst>
              <a:gd name="adj1" fmla="val 72767"/>
              <a:gd name="adj2" fmla="val 17983"/>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b="1" dirty="0" smtClean="0"/>
              <a:t>دو توجیه</a:t>
            </a:r>
            <a:endParaRPr lang="fa-IR" sz="1600" b="1" dirty="0"/>
          </a:p>
        </p:txBody>
      </p:sp>
      <p:sp>
        <p:nvSpPr>
          <p:cNvPr id="24" name="مستطيل مستدير الزوايا 23"/>
          <p:cNvSpPr/>
          <p:nvPr/>
        </p:nvSpPr>
        <p:spPr>
          <a:xfrm>
            <a:off x="4286248" y="3786190"/>
            <a:ext cx="2571768" cy="114300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در صورت دوم نمی دانیم به قصد ابراء ذمه بوده و ممکن است صورت نماز باشد</a:t>
            </a:r>
            <a:endParaRPr lang="fa-IR" b="1" dirty="0"/>
          </a:p>
        </p:txBody>
      </p:sp>
      <p:cxnSp>
        <p:nvCxnSpPr>
          <p:cNvPr id="26" name="رابط مستقيم 25"/>
          <p:cNvCxnSpPr>
            <a:stCxn id="23" idx="1"/>
            <a:endCxn id="24" idx="3"/>
          </p:cNvCxnSpPr>
          <p:nvPr/>
        </p:nvCxnSpPr>
        <p:spPr>
          <a:xfrm rot="10800000">
            <a:off x="6858016" y="4357694"/>
            <a:ext cx="357190" cy="714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23" idx="1"/>
            <a:endCxn id="20" idx="3"/>
          </p:cNvCxnSpPr>
          <p:nvPr/>
        </p:nvCxnSpPr>
        <p:spPr>
          <a:xfrm rot="10800000" flipV="1">
            <a:off x="6858016" y="5072074"/>
            <a:ext cx="357190"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ستطيل مستدير الزوايا 19"/>
          <p:cNvSpPr/>
          <p:nvPr/>
        </p:nvSpPr>
        <p:spPr>
          <a:xfrm>
            <a:off x="4286248" y="5214950"/>
            <a:ext cx="2571768" cy="1143008"/>
          </a:xfrm>
          <a:prstGeom prst="roundRect">
            <a:avLst>
              <a:gd name="adj" fmla="val 10362"/>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fa-IR" b="1" dirty="0" smtClean="0"/>
              <a:t>فعل نایب دو حیثیت دارد که اجرای اصالت در یکی موجب جریان در دیگری نمی شود.</a:t>
            </a:r>
            <a:endParaRPr lang="fa-IR" b="1" dirty="0"/>
          </a:p>
        </p:txBody>
      </p:sp>
      <p:sp>
        <p:nvSpPr>
          <p:cNvPr id="25" name="سهم إلى اليسار 24"/>
          <p:cNvSpPr/>
          <p:nvPr/>
        </p:nvSpPr>
        <p:spPr>
          <a:xfrm>
            <a:off x="3857620" y="5572140"/>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7" name="مستطيل مستدير الزوايا 26"/>
          <p:cNvSpPr/>
          <p:nvPr/>
        </p:nvSpPr>
        <p:spPr>
          <a:xfrm>
            <a:off x="2714612" y="5286388"/>
            <a:ext cx="1071602" cy="1000132"/>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b="1" dirty="0" smtClean="0"/>
              <a:t>توضیح صفحه بعد</a:t>
            </a:r>
            <a:endParaRPr lang="fa-I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20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20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3">
                                            <p:bg/>
                                          </p:spTgt>
                                        </p:tgtEl>
                                        <p:attrNameLst>
                                          <p:attrName>style.visibility</p:attrName>
                                        </p:attrNameLst>
                                      </p:cBhvr>
                                      <p:to>
                                        <p:strVal val="visible"/>
                                      </p:to>
                                    </p:set>
                                    <p:animEffect transition="in" filter="wipe(down)">
                                      <p:cBhvr>
                                        <p:cTn id="61" dur="500"/>
                                        <p:tgtEl>
                                          <p:spTgt spid="23">
                                            <p:bg/>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3">
                                            <p:txEl>
                                              <p:pRg st="0" end="0"/>
                                            </p:txEl>
                                          </p:spTgt>
                                        </p:tgtEl>
                                        <p:attrNameLst>
                                          <p:attrName>style.visibility</p:attrName>
                                        </p:attrNameLst>
                                      </p:cBhvr>
                                      <p:to>
                                        <p:strVal val="visible"/>
                                      </p:to>
                                    </p:set>
                                    <p:animEffect transition="in" filter="wipe(down)">
                                      <p:cBhvr>
                                        <p:cTn id="64" dur="500"/>
                                        <p:tgtEl>
                                          <p:spTgt spid="23">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down)">
                                      <p:cBhvr>
                                        <p:cTn id="69" dur="500"/>
                                        <p:tgtEl>
                                          <p:spTgt spid="26"/>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down)">
                                      <p:cBhvr>
                                        <p:cTn id="77" dur="500"/>
                                        <p:tgtEl>
                                          <p:spTgt spid="29"/>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wipe(down)">
                                      <p:cBhvr>
                                        <p:cTn id="80" dur="500"/>
                                        <p:tgtEl>
                                          <p:spTgt spid="2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2000"/>
                                        <p:tgtEl>
                                          <p:spTgt spid="2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allAtOnce" animBg="1"/>
      <p:bldP spid="5" grpId="0" animBg="1"/>
      <p:bldP spid="6" grpId="0" animBg="1"/>
      <p:bldP spid="7" grpId="0" animBg="1"/>
      <p:bldP spid="8" grpId="0" animBg="1"/>
      <p:bldP spid="9" grpId="0" animBg="1"/>
      <p:bldP spid="17" grpId="0" animBg="1"/>
      <p:bldP spid="18" grpId="0" animBg="1"/>
      <p:bldP spid="22" grpId="0" animBg="1"/>
      <p:bldP spid="23" grpId="0" build="allAtOnce" animBg="1"/>
      <p:bldP spid="24" grpId="0" animBg="1"/>
      <p:bldP spid="20" grpId="0" animBg="1"/>
      <p:bldP spid="25" grpId="0" animBg="1"/>
      <p:bldP spid="2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66</a:t>
            </a:fld>
            <a:endParaRPr lang="ar-SA"/>
          </a:p>
        </p:txBody>
      </p:sp>
      <p:sp>
        <p:nvSpPr>
          <p:cNvPr id="3" name="مستطيل مستدير الزوايا 2"/>
          <p:cNvSpPr/>
          <p:nvPr/>
        </p:nvSpPr>
        <p:spPr>
          <a:xfrm>
            <a:off x="5143504" y="1142984"/>
            <a:ext cx="1928826" cy="121444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حیثیت شخصی فعل که قائم به فاعل (نایب) است.</a:t>
            </a:r>
          </a:p>
        </p:txBody>
      </p:sp>
      <p:sp>
        <p:nvSpPr>
          <p:cNvPr id="4" name="سهم إلى اليسار 3"/>
          <p:cNvSpPr/>
          <p:nvPr/>
        </p:nvSpPr>
        <p:spPr>
          <a:xfrm>
            <a:off x="7358082" y="1571612"/>
            <a:ext cx="1500198" cy="1714512"/>
          </a:xfrm>
          <a:prstGeom prst="leftArrow">
            <a:avLst>
              <a:gd name="adj1" fmla="val 72767"/>
              <a:gd name="adj2" fmla="val 1798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حیثیتهای فعل صادر شده از نایب</a:t>
            </a:r>
          </a:p>
        </p:txBody>
      </p:sp>
      <p:sp>
        <p:nvSpPr>
          <p:cNvPr id="5" name="مستطيل مستدير الزوايا 4"/>
          <p:cNvSpPr/>
          <p:nvPr/>
        </p:nvSpPr>
        <p:spPr>
          <a:xfrm>
            <a:off x="5143504" y="2857496"/>
            <a:ext cx="1928826"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حیثیت فعل بودن برای منوب عنه (به صورت تسبیب یا آلت)</a:t>
            </a:r>
          </a:p>
        </p:txBody>
      </p:sp>
      <p:cxnSp>
        <p:nvCxnSpPr>
          <p:cNvPr id="6" name="رابط مستقيم 5"/>
          <p:cNvCxnSpPr>
            <a:stCxn id="4" idx="1"/>
            <a:endCxn id="3" idx="3"/>
          </p:cNvCxnSpPr>
          <p:nvPr/>
        </p:nvCxnSpPr>
        <p:spPr>
          <a:xfrm rot="10800000">
            <a:off x="7072330" y="1750208"/>
            <a:ext cx="285752" cy="678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4" idx="1"/>
            <a:endCxn id="5" idx="3"/>
          </p:cNvCxnSpPr>
          <p:nvPr/>
        </p:nvCxnSpPr>
        <p:spPr>
          <a:xfrm rot="10800000" flipV="1">
            <a:off x="7072330" y="2428868"/>
            <a:ext cx="285752" cy="1071570"/>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85728"/>
            <a:ext cx="1000132" cy="64294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368 و 369</a:t>
            </a:r>
            <a:endParaRPr lang="fa-IR" b="1" dirty="0">
              <a:solidFill>
                <a:schemeClr val="tx1"/>
              </a:solidFill>
            </a:endParaRPr>
          </a:p>
        </p:txBody>
      </p:sp>
      <p:sp>
        <p:nvSpPr>
          <p:cNvPr id="21" name="سهم إلى اليسار 20"/>
          <p:cNvSpPr/>
          <p:nvPr/>
        </p:nvSpPr>
        <p:spPr>
          <a:xfrm>
            <a:off x="4714876" y="150017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مستطيل مستدير الزوايا 21"/>
          <p:cNvSpPr/>
          <p:nvPr/>
        </p:nvSpPr>
        <p:spPr>
          <a:xfrm>
            <a:off x="285720" y="928670"/>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از این حیث اصالت صحت جاری می گردد.</a:t>
            </a:r>
          </a:p>
          <a:p>
            <a:pPr algn="justLow"/>
            <a:r>
              <a:rPr lang="fa-IR" b="1" dirty="0" smtClean="0"/>
              <a:t>(در صورت شک در صدور فعل صحیح از نایب، اصالت صحت جاری شده و آثار آن مترتب می شود مانند: استحقاق اجرت و جواز نیابت دیگر)</a:t>
            </a:r>
            <a:endParaRPr lang="fa-IR" b="1" dirty="0"/>
          </a:p>
        </p:txBody>
      </p:sp>
      <p:sp>
        <p:nvSpPr>
          <p:cNvPr id="23" name="سهم إلى اليسار 22"/>
          <p:cNvSpPr/>
          <p:nvPr/>
        </p:nvSpPr>
        <p:spPr>
          <a:xfrm>
            <a:off x="4714876" y="328612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مستطيل مستدير الزوايا 23"/>
          <p:cNvSpPr/>
          <p:nvPr/>
        </p:nvSpPr>
        <p:spPr>
          <a:xfrm>
            <a:off x="285720" y="2714620"/>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از این حیث اصالت صحت جاری نمی گردد </a:t>
            </a:r>
          </a:p>
          <a:p>
            <a:pPr algn="justLow"/>
            <a:r>
              <a:rPr lang="fa-IR" sz="2000" b="1" dirty="0" smtClean="0">
                <a:solidFill>
                  <a:schemeClr val="bg1"/>
                </a:solidFill>
              </a:rPr>
              <a:t>و منوب عنه باید در صورت شک در فعل نایب، احراز صحت کند و اگر از طریق اخبار نایب بخواهد علم حاصل کند لازم است عادل باشد.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0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20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allAtOnce" animBg="1"/>
      <p:bldP spid="5" grpId="0" animBg="1"/>
      <p:bldP spid="21" grpId="0" animBg="1"/>
      <p:bldP spid="22" grpId="0" animBg="1"/>
      <p:bldP spid="23" grpId="0" animBg="1"/>
      <p:bldP spid="2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67</a:t>
            </a:fld>
            <a:endParaRPr lang="ar-SA"/>
          </a:p>
        </p:txBody>
      </p:sp>
      <p:sp>
        <p:nvSpPr>
          <p:cNvPr id="3" name="مستطيل مستدير الزوايا 2"/>
          <p:cNvSpPr/>
          <p:nvPr/>
        </p:nvSpPr>
        <p:spPr>
          <a:xfrm>
            <a:off x="5143504" y="785794"/>
            <a:ext cx="1928826" cy="178595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از این جهت که آیا اعتقادش ناشی از مدرک صحیح و با مقدمات درست بوده یا این که تقصیر داشته است؟ </a:t>
            </a:r>
          </a:p>
        </p:txBody>
      </p:sp>
      <p:sp>
        <p:nvSpPr>
          <p:cNvPr id="4" name="سهم إلى اليسار 3"/>
          <p:cNvSpPr/>
          <p:nvPr/>
        </p:nvSpPr>
        <p:spPr>
          <a:xfrm>
            <a:off x="7358082" y="1571612"/>
            <a:ext cx="1500198" cy="1714512"/>
          </a:xfrm>
          <a:prstGeom prst="leftArrow">
            <a:avLst>
              <a:gd name="adj1" fmla="val 72767"/>
              <a:gd name="adj2" fmla="val 1798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گونه های شک در اعتقاد یک مسلمان</a:t>
            </a:r>
          </a:p>
        </p:txBody>
      </p:sp>
      <p:sp>
        <p:nvSpPr>
          <p:cNvPr id="5" name="مستطيل مستدير الزوايا 4"/>
          <p:cNvSpPr/>
          <p:nvPr/>
        </p:nvSpPr>
        <p:spPr>
          <a:xfrm>
            <a:off x="5143504" y="2857496"/>
            <a:ext cx="1928826"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ازاین جهت که آیا مطابق با واقع است یا نه؟</a:t>
            </a:r>
          </a:p>
        </p:txBody>
      </p:sp>
      <p:cxnSp>
        <p:nvCxnSpPr>
          <p:cNvPr id="6" name="رابط مستقيم 5"/>
          <p:cNvCxnSpPr>
            <a:stCxn id="4" idx="1"/>
            <a:endCxn id="3" idx="3"/>
          </p:cNvCxnSpPr>
          <p:nvPr/>
        </p:nvCxnSpPr>
        <p:spPr>
          <a:xfrm rot="10800000">
            <a:off x="7072330" y="1678770"/>
            <a:ext cx="285752"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4" idx="1"/>
            <a:endCxn id="5" idx="3"/>
          </p:cNvCxnSpPr>
          <p:nvPr/>
        </p:nvCxnSpPr>
        <p:spPr>
          <a:xfrm rot="10800000" flipV="1">
            <a:off x="7072330" y="2428868"/>
            <a:ext cx="285752" cy="1071570"/>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85728"/>
            <a:ext cx="1000132"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383</a:t>
            </a:r>
            <a:endParaRPr lang="fa-IR" b="1" dirty="0">
              <a:solidFill>
                <a:schemeClr val="tx1"/>
              </a:solidFill>
            </a:endParaRPr>
          </a:p>
        </p:txBody>
      </p:sp>
      <p:sp>
        <p:nvSpPr>
          <p:cNvPr id="9" name="سهم إلى اليسار 8"/>
          <p:cNvSpPr/>
          <p:nvPr/>
        </p:nvSpPr>
        <p:spPr>
          <a:xfrm>
            <a:off x="4714876" y="150017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مستطيل مستدير الزوايا 9"/>
          <p:cNvSpPr/>
          <p:nvPr/>
        </p:nvSpPr>
        <p:spPr>
          <a:xfrm>
            <a:off x="285720" y="928670"/>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ظاهر این است که اصالت صحت جاری است.</a:t>
            </a:r>
          </a:p>
          <a:p>
            <a:pPr algn="justLow"/>
            <a:r>
              <a:rPr lang="fa-IR" sz="2000" b="1" dirty="0" smtClean="0">
                <a:solidFill>
                  <a:schemeClr val="bg1"/>
                </a:solidFill>
              </a:rPr>
              <a:t>به دلیل ظهور روایات دال بر وجوب حمل امور مسلمین بر حسن نه قبیح</a:t>
            </a:r>
            <a:endParaRPr lang="fa-IR" b="1" dirty="0">
              <a:solidFill>
                <a:schemeClr val="bg1"/>
              </a:solidFill>
            </a:endParaRPr>
          </a:p>
        </p:txBody>
      </p:sp>
      <p:sp>
        <p:nvSpPr>
          <p:cNvPr id="11" name="سهم إلى اليسار 10"/>
          <p:cNvSpPr/>
          <p:nvPr/>
        </p:nvSpPr>
        <p:spPr>
          <a:xfrm>
            <a:off x="4714876" y="328612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مستطيل مستدير الزوايا 11"/>
          <p:cNvSpPr/>
          <p:nvPr/>
        </p:nvSpPr>
        <p:spPr>
          <a:xfrm>
            <a:off x="285720" y="2714620"/>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دلیلی بر اجرای اصل صحت در این مورد نداریم.</a:t>
            </a:r>
          </a:p>
          <a:p>
            <a:pPr algn="justLow"/>
            <a:r>
              <a:rPr lang="fa-IR" sz="2000" b="1" dirty="0" smtClean="0">
                <a:solidFill>
                  <a:schemeClr val="bg1"/>
                </a:solidFill>
              </a:rPr>
              <a:t>و الا باید (به لحاظ اصل کاشفیت خبر از اعتقاد شخص) خبر هر مسلمانی حجت باشد که باطل است.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20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allAtOnce" animBg="1"/>
      <p:bldP spid="5" grpId="0" animBg="1"/>
      <p:bldP spid="9" grpId="0" animBg="1"/>
      <p:bldP spid="10" grpId="0" animBg="1"/>
      <p:bldP spid="11" grpId="0" animBg="1"/>
      <p:bldP spid="1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68</a:t>
            </a:fld>
            <a:endParaRPr lang="ar-SA"/>
          </a:p>
        </p:txBody>
      </p:sp>
      <p:sp>
        <p:nvSpPr>
          <p:cNvPr id="3" name="مستطيل مستدير الزوايا 2"/>
          <p:cNvSpPr/>
          <p:nvPr/>
        </p:nvSpPr>
        <p:spPr>
          <a:xfrm>
            <a:off x="5143504" y="500042"/>
            <a:ext cx="1928826" cy="1214446"/>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مجرد اعتقاد</a:t>
            </a:r>
          </a:p>
        </p:txBody>
      </p:sp>
      <p:sp>
        <p:nvSpPr>
          <p:cNvPr id="4" name="سهم إلى اليسار 3"/>
          <p:cNvSpPr/>
          <p:nvPr/>
        </p:nvSpPr>
        <p:spPr>
          <a:xfrm>
            <a:off x="7286644" y="2214554"/>
            <a:ext cx="1714512" cy="2500330"/>
          </a:xfrm>
          <a:prstGeom prst="leftArrow">
            <a:avLst>
              <a:gd name="adj1" fmla="val 72767"/>
              <a:gd name="adj2" fmla="val 1798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1600" b="1" dirty="0" smtClean="0"/>
              <a:t>مناطهای حجیت خبر مسلم یا عادل یا عدلین نسبت به موضوعاتی که حجیت خبر در آن ثابت شده است</a:t>
            </a:r>
          </a:p>
        </p:txBody>
      </p:sp>
      <p:sp>
        <p:nvSpPr>
          <p:cNvPr id="5" name="مستطيل مستدير الزوايا 4"/>
          <p:cNvSpPr/>
          <p:nvPr/>
        </p:nvSpPr>
        <p:spPr>
          <a:xfrm>
            <a:off x="5143504" y="2214554"/>
            <a:ext cx="1928826"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اخبار از واقع</a:t>
            </a:r>
          </a:p>
          <a:p>
            <a:pPr algn="ctr"/>
            <a:r>
              <a:rPr lang="fa-IR" b="1" dirty="0" smtClean="0">
                <a:solidFill>
                  <a:schemeClr val="bg1"/>
                </a:solidFill>
              </a:rPr>
              <a:t>(مجرد اعتقاد و نیز اخبار از اعتقاد اثری ندارد)</a:t>
            </a:r>
          </a:p>
        </p:txBody>
      </p:sp>
      <p:cxnSp>
        <p:nvCxnSpPr>
          <p:cNvPr id="6" name="رابط مستقيم 5"/>
          <p:cNvCxnSpPr>
            <a:stCxn id="4" idx="1"/>
            <a:endCxn id="3" idx="3"/>
          </p:cNvCxnSpPr>
          <p:nvPr/>
        </p:nvCxnSpPr>
        <p:spPr>
          <a:xfrm rot="10800000">
            <a:off x="7072330" y="1107265"/>
            <a:ext cx="214314" cy="235745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a:stCxn id="4" idx="1"/>
            <a:endCxn id="5" idx="3"/>
          </p:cNvCxnSpPr>
          <p:nvPr/>
        </p:nvCxnSpPr>
        <p:spPr>
          <a:xfrm rot="10800000">
            <a:off x="7072330" y="2857497"/>
            <a:ext cx="214314" cy="607223"/>
          </a:xfrm>
          <a:prstGeom prst="line">
            <a:avLst/>
          </a:prstGeom>
        </p:spPr>
        <p:style>
          <a:lnRef idx="1">
            <a:schemeClr val="accent1"/>
          </a:lnRef>
          <a:fillRef idx="0">
            <a:schemeClr val="accent1"/>
          </a:fillRef>
          <a:effectRef idx="0">
            <a:schemeClr val="accent1"/>
          </a:effectRef>
          <a:fontRef idx="minor">
            <a:schemeClr val="tx1"/>
          </a:fontRef>
        </p:style>
      </p:cxnSp>
      <p:sp>
        <p:nvSpPr>
          <p:cNvPr id="8" name="عنوان 1"/>
          <p:cNvSpPr txBox="1">
            <a:spLocks/>
          </p:cNvSpPr>
          <p:nvPr/>
        </p:nvSpPr>
        <p:spPr>
          <a:xfrm>
            <a:off x="7858148" y="285728"/>
            <a:ext cx="1000132" cy="428628"/>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383</a:t>
            </a:r>
            <a:endParaRPr lang="fa-IR" b="1" dirty="0">
              <a:solidFill>
                <a:schemeClr val="tx1"/>
              </a:solidFill>
            </a:endParaRPr>
          </a:p>
        </p:txBody>
      </p:sp>
      <p:sp>
        <p:nvSpPr>
          <p:cNvPr id="9" name="سهم إلى اليسار 8"/>
          <p:cNvSpPr/>
          <p:nvPr/>
        </p:nvSpPr>
        <p:spPr>
          <a:xfrm>
            <a:off x="4714876" y="857232"/>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مستطيل مستدير الزوايا 9"/>
          <p:cNvSpPr/>
          <p:nvPr/>
        </p:nvSpPr>
        <p:spPr>
          <a:xfrm>
            <a:off x="285720" y="285728"/>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مانند فتوا و نظرهای ماهران و متخصصین هر فن</a:t>
            </a:r>
          </a:p>
          <a:p>
            <a:pPr algn="justLow"/>
            <a:r>
              <a:rPr lang="fa-IR" sz="2000" b="1" dirty="0" smtClean="0">
                <a:solidFill>
                  <a:schemeClr val="bg1"/>
                </a:solidFill>
              </a:rPr>
              <a:t>در اینجا، اِخبار کاشف از حجیت است نه خود حجیت</a:t>
            </a:r>
            <a:endParaRPr lang="fa-IR" b="1" dirty="0">
              <a:solidFill>
                <a:schemeClr val="bg1"/>
              </a:solidFill>
            </a:endParaRPr>
          </a:p>
        </p:txBody>
      </p:sp>
      <p:sp>
        <p:nvSpPr>
          <p:cNvPr id="11" name="سهم إلى اليسار 10"/>
          <p:cNvSpPr/>
          <p:nvPr/>
        </p:nvSpPr>
        <p:spPr>
          <a:xfrm>
            <a:off x="4714876" y="2643182"/>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مستطيل مستدير الزوايا 11"/>
          <p:cNvSpPr/>
          <p:nvPr/>
        </p:nvSpPr>
        <p:spPr>
          <a:xfrm>
            <a:off x="285720" y="2071678"/>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مانند مقام مرافعات و دعاوی</a:t>
            </a:r>
            <a:endParaRPr lang="fa-IR" sz="2000" b="1" dirty="0" smtClean="0">
              <a:solidFill>
                <a:schemeClr val="bg1"/>
              </a:solidFill>
            </a:endParaRPr>
          </a:p>
        </p:txBody>
      </p:sp>
      <p:sp>
        <p:nvSpPr>
          <p:cNvPr id="19" name="مستطيل مستدير الزوايا 18"/>
          <p:cNvSpPr/>
          <p:nvPr/>
        </p:nvSpPr>
        <p:spPr>
          <a:xfrm>
            <a:off x="5143504" y="3857628"/>
            <a:ext cx="1928826" cy="128588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مطلق اخبار (فرقی نمی کند که اخبار از واقع باشد یا از اعتقاد)</a:t>
            </a:r>
          </a:p>
        </p:txBody>
      </p:sp>
      <p:cxnSp>
        <p:nvCxnSpPr>
          <p:cNvPr id="21" name="رابط مستقيم 20"/>
          <p:cNvCxnSpPr>
            <a:stCxn id="4" idx="1"/>
            <a:endCxn id="19" idx="3"/>
          </p:cNvCxnSpPr>
          <p:nvPr/>
        </p:nvCxnSpPr>
        <p:spPr>
          <a:xfrm rot="10800000" flipV="1">
            <a:off x="7072330" y="3464718"/>
            <a:ext cx="214314" cy="1035851"/>
          </a:xfrm>
          <a:prstGeom prst="line">
            <a:avLst/>
          </a:prstGeom>
        </p:spPr>
        <p:style>
          <a:lnRef idx="1">
            <a:schemeClr val="accent1"/>
          </a:lnRef>
          <a:fillRef idx="0">
            <a:schemeClr val="accent1"/>
          </a:fillRef>
          <a:effectRef idx="0">
            <a:schemeClr val="accent1"/>
          </a:effectRef>
          <a:fontRef idx="minor">
            <a:schemeClr val="tx1"/>
          </a:fontRef>
        </p:style>
      </p:cxnSp>
      <p:sp>
        <p:nvSpPr>
          <p:cNvPr id="22" name="سهم إلى اليسار 21"/>
          <p:cNvSpPr/>
          <p:nvPr/>
        </p:nvSpPr>
        <p:spPr>
          <a:xfrm>
            <a:off x="4714876" y="435769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مستطيل مستدير الزوايا 22"/>
          <p:cNvSpPr/>
          <p:nvPr/>
        </p:nvSpPr>
        <p:spPr>
          <a:xfrm>
            <a:off x="285720" y="3786190"/>
            <a:ext cx="4357750" cy="1428760"/>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مانند مقام شهادت</a:t>
            </a:r>
            <a:endParaRPr lang="fa-IR" sz="2000" b="1" dirty="0" smtClean="0">
              <a:solidFill>
                <a:schemeClr val="bg1"/>
              </a:solidFill>
            </a:endParaRPr>
          </a:p>
        </p:txBody>
      </p:sp>
      <p:sp>
        <p:nvSpPr>
          <p:cNvPr id="24" name="مستطيل مستدير الزوايا 23"/>
          <p:cNvSpPr/>
          <p:nvPr/>
        </p:nvSpPr>
        <p:spPr>
          <a:xfrm>
            <a:off x="5143504" y="5457838"/>
            <a:ext cx="1928826" cy="900119"/>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rPr>
              <a:t>چندان روشن نیست</a:t>
            </a:r>
          </a:p>
        </p:txBody>
      </p:sp>
      <p:sp>
        <p:nvSpPr>
          <p:cNvPr id="25" name="سهم إلى اليسار 24"/>
          <p:cNvSpPr/>
          <p:nvPr/>
        </p:nvSpPr>
        <p:spPr>
          <a:xfrm>
            <a:off x="4714876" y="5700728"/>
            <a:ext cx="346786" cy="30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مستطيل مستدير الزوايا 25"/>
          <p:cNvSpPr/>
          <p:nvPr/>
        </p:nvSpPr>
        <p:spPr>
          <a:xfrm>
            <a:off x="285720" y="5429264"/>
            <a:ext cx="4357750" cy="1000132"/>
          </a:xfrm>
          <a:prstGeom prst="roundRect">
            <a:avLst>
              <a:gd name="adj" fmla="val 0"/>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Low"/>
            <a:r>
              <a:rPr lang="fa-IR" sz="2000" b="1" dirty="0" smtClean="0">
                <a:solidFill>
                  <a:srgbClr val="FFFF00"/>
                </a:solidFill>
              </a:rPr>
              <a:t>مانند تعدیل و جرحهای رجالیان در کتب رجالی</a:t>
            </a:r>
            <a:endParaRPr lang="fa-IR" sz="2000" b="1" dirty="0" smtClean="0">
              <a:solidFill>
                <a:schemeClr val="bg1"/>
              </a:solidFill>
            </a:endParaRPr>
          </a:p>
        </p:txBody>
      </p:sp>
      <p:cxnSp>
        <p:nvCxnSpPr>
          <p:cNvPr id="28" name="رابط مستقيم 27"/>
          <p:cNvCxnSpPr>
            <a:stCxn id="4" idx="1"/>
            <a:endCxn id="24" idx="3"/>
          </p:cNvCxnSpPr>
          <p:nvPr/>
        </p:nvCxnSpPr>
        <p:spPr>
          <a:xfrm rot="10800000" flipV="1">
            <a:off x="7072330" y="3464718"/>
            <a:ext cx="214314" cy="244317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20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down)">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down)">
                                      <p:cBhvr>
                                        <p:cTn id="55" dur="500"/>
                                        <p:tgtEl>
                                          <p:spTgt spid="2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down)">
                                      <p:cBhvr>
                                        <p:cTn id="63" dur="500"/>
                                        <p:tgtEl>
                                          <p:spTgt spid="28"/>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down)">
                                      <p:cBhvr>
                                        <p:cTn id="66" dur="5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allAtOnce" animBg="1"/>
      <p:bldP spid="5" grpId="0" animBg="1"/>
      <p:bldP spid="9" grpId="0" animBg="1"/>
      <p:bldP spid="10" grpId="0" animBg="1"/>
      <p:bldP spid="11" grpId="0" animBg="1"/>
      <p:bldP spid="12" grpId="0" animBg="1"/>
      <p:bldP spid="19" grpId="0" animBg="1"/>
      <p:bldP spid="22" grpId="0" animBg="1"/>
      <p:bldP spid="23" grpId="0" animBg="1"/>
      <p:bldP spid="24" grpId="0" animBg="1"/>
      <p:bldP spid="25" grpId="0" animBg="1"/>
      <p:bldP spid="2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69</a:t>
            </a:fld>
            <a:endParaRPr lang="ar-SA"/>
          </a:p>
        </p:txBody>
      </p:sp>
      <p:sp>
        <p:nvSpPr>
          <p:cNvPr id="3" name="عنوان 1"/>
          <p:cNvSpPr txBox="1">
            <a:spLocks/>
          </p:cNvSpPr>
          <p:nvPr/>
        </p:nvSpPr>
        <p:spPr>
          <a:xfrm>
            <a:off x="7929586" y="285728"/>
            <a:ext cx="1071570"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b="1" dirty="0" smtClean="0">
                <a:solidFill>
                  <a:schemeClr val="tx1"/>
                </a:solidFill>
              </a:rPr>
              <a:t>ص 385</a:t>
            </a:r>
            <a:endParaRPr lang="fa-IR" b="1" dirty="0">
              <a:solidFill>
                <a:schemeClr val="tx1"/>
              </a:solidFill>
            </a:endParaRPr>
          </a:p>
        </p:txBody>
      </p:sp>
      <p:sp>
        <p:nvSpPr>
          <p:cNvPr id="4" name="سهم إلى اليسار 3"/>
          <p:cNvSpPr/>
          <p:nvPr/>
        </p:nvSpPr>
        <p:spPr>
          <a:xfrm>
            <a:off x="214282" y="285728"/>
            <a:ext cx="7500990" cy="857256"/>
          </a:xfrm>
          <a:prstGeom prst="leftArrow">
            <a:avLst>
              <a:gd name="adj1" fmla="val 100000"/>
              <a:gd name="adj2" fmla="val 0"/>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4000" b="1" dirty="0" smtClean="0">
                <a:solidFill>
                  <a:srgbClr val="FFFF00"/>
                </a:solidFill>
                <a:cs typeface="B Zar" pitchFamily="2" charset="-78"/>
              </a:rPr>
              <a:t>قاعده قـُـــــــــــــرعه</a:t>
            </a:r>
            <a:endParaRPr lang="fa-IR" sz="2800" b="1" dirty="0">
              <a:solidFill>
                <a:schemeClr val="bg1"/>
              </a:solidFill>
              <a:cs typeface="B Zar" pitchFamily="2" charset="-78"/>
            </a:endParaRPr>
          </a:p>
        </p:txBody>
      </p:sp>
      <p:sp>
        <p:nvSpPr>
          <p:cNvPr id="10" name="شكل بيضاوي 9"/>
          <p:cNvSpPr/>
          <p:nvPr/>
        </p:nvSpPr>
        <p:spPr>
          <a:xfrm>
            <a:off x="3786182" y="1714488"/>
            <a:ext cx="1928826" cy="89622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1</a:t>
            </a:r>
            <a:endParaRPr lang="fa-IR" sz="4000" dirty="0">
              <a:cs typeface="+mj-cs"/>
            </a:endParaRPr>
          </a:p>
        </p:txBody>
      </p:sp>
      <p:sp>
        <p:nvSpPr>
          <p:cNvPr id="11" name="مستطيل مستدير الزوايا 10"/>
          <p:cNvSpPr/>
          <p:nvPr/>
        </p:nvSpPr>
        <p:spPr>
          <a:xfrm>
            <a:off x="3428992" y="3357562"/>
            <a:ext cx="2643206" cy="92869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t>عین مورد اختلاف</a:t>
            </a:r>
            <a:endParaRPr lang="fa-IR" sz="3200" dirty="0"/>
          </a:p>
        </p:txBody>
      </p:sp>
      <p:sp>
        <p:nvSpPr>
          <p:cNvPr id="12" name="سهم إلى اليسار 11"/>
          <p:cNvSpPr/>
          <p:nvPr/>
        </p:nvSpPr>
        <p:spPr>
          <a:xfrm>
            <a:off x="2928926" y="364331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شكل بيضاوي 12"/>
          <p:cNvSpPr/>
          <p:nvPr/>
        </p:nvSpPr>
        <p:spPr>
          <a:xfrm>
            <a:off x="1285852" y="3214686"/>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800" dirty="0" smtClean="0"/>
              <a:t>زید</a:t>
            </a:r>
            <a:endParaRPr lang="fa-IR" sz="4800" dirty="0"/>
          </a:p>
        </p:txBody>
      </p:sp>
      <p:sp>
        <p:nvSpPr>
          <p:cNvPr id="14" name="شكل بيضاوي 13"/>
          <p:cNvSpPr/>
          <p:nvPr/>
        </p:nvSpPr>
        <p:spPr>
          <a:xfrm>
            <a:off x="6715140" y="3143248"/>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smtClean="0"/>
              <a:t>عمرو</a:t>
            </a:r>
            <a:endParaRPr lang="fa-IR" sz="4400" dirty="0"/>
          </a:p>
        </p:txBody>
      </p:sp>
      <p:sp>
        <p:nvSpPr>
          <p:cNvPr id="15" name="سهم إلى اليسار 14"/>
          <p:cNvSpPr/>
          <p:nvPr/>
        </p:nvSpPr>
        <p:spPr>
          <a:xfrm rot="10800000">
            <a:off x="6215074" y="3643314"/>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مستطيل 15"/>
          <p:cNvSpPr/>
          <p:nvPr/>
        </p:nvSpPr>
        <p:spPr>
          <a:xfrm>
            <a:off x="1357290" y="4857760"/>
            <a:ext cx="6643734" cy="10715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در صورت نبود هیچگونه مدرک و نیز عدم اثبات حالت سابقه قرعه تعیین مالک خواهد کرد </a:t>
            </a:r>
            <a:endParaRPr lang="fa-I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fade">
                                      <p:cBhvr>
                                        <p:cTn id="15" dur="2000"/>
                                        <p:tgtEl>
                                          <p:spTgt spid="10">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fade">
                                      <p:cBhvr>
                                        <p:cTn id="18" dur="20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bg/>
                                          </p:spTgt>
                                        </p:tgtEl>
                                        <p:attrNameLst>
                                          <p:attrName>style.visibility</p:attrName>
                                        </p:attrNameLst>
                                      </p:cBhvr>
                                      <p:to>
                                        <p:strVal val="visible"/>
                                      </p:to>
                                    </p:set>
                                    <p:animEffect transition="in" filter="wipe(down)">
                                      <p:cBhvr>
                                        <p:cTn id="23" dur="500"/>
                                        <p:tgtEl>
                                          <p:spTgt spid="11">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down)">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6">
                                            <p:bg/>
                                          </p:spTgt>
                                        </p:tgtEl>
                                        <p:attrNameLst>
                                          <p:attrName>style.visibility</p:attrName>
                                        </p:attrNameLst>
                                      </p:cBhvr>
                                      <p:to>
                                        <p:strVal val="visible"/>
                                      </p:to>
                                    </p:set>
                                    <p:animEffect transition="in" filter="wipe(down)">
                                      <p:cBhvr>
                                        <p:cTn id="51" dur="500"/>
                                        <p:tgtEl>
                                          <p:spTgt spid="16">
                                            <p:bg/>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6">
                                            <p:txEl>
                                              <p:pRg st="0" end="0"/>
                                            </p:txEl>
                                          </p:spTgt>
                                        </p:tgtEl>
                                        <p:attrNameLst>
                                          <p:attrName>style.visibility</p:attrName>
                                        </p:attrNameLst>
                                      </p:cBhvr>
                                      <p:to>
                                        <p:strVal val="visible"/>
                                      </p:to>
                                    </p:set>
                                    <p:animEffect transition="in" filter="wipe(down)">
                                      <p:cBhvr>
                                        <p:cTn id="5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10" grpId="0" build="allAtOnce" animBg="1"/>
      <p:bldP spid="11" grpId="0" build="allAtOnce" animBg="1"/>
      <p:bldP spid="12" grpId="0" animBg="1"/>
      <p:bldP spid="13" grpId="0" animBg="1"/>
      <p:bldP spid="14" grpId="0" animBg="1"/>
      <p:bldP spid="15" grpId="0" animBg="1"/>
      <p:bldP spid="1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txBox="1">
            <a:spLocks/>
          </p:cNvSpPr>
          <p:nvPr/>
        </p:nvSpPr>
        <p:spPr>
          <a:xfrm>
            <a:off x="7500958" y="142852"/>
            <a:ext cx="1214446" cy="28575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 304 تا 309</a:t>
            </a:r>
            <a:endParaRPr lang="fa-IR" sz="1600" b="1" dirty="0">
              <a:solidFill>
                <a:schemeClr val="tx1"/>
              </a:solidFill>
            </a:endParaRPr>
          </a:p>
        </p:txBody>
      </p:sp>
      <p:sp>
        <p:nvSpPr>
          <p:cNvPr id="8" name="مستطيل مستدير الزوايا 7"/>
          <p:cNvSpPr/>
          <p:nvPr/>
        </p:nvSpPr>
        <p:spPr>
          <a:xfrm>
            <a:off x="7286644" y="1928802"/>
            <a:ext cx="1714512" cy="3429024"/>
          </a:xfrm>
          <a:prstGeom prst="roundRect">
            <a:avLst>
              <a:gd name="adj" fmla="val 7551"/>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dirty="0" smtClean="0"/>
              <a:t>گرچه استصحاب و قاعده یقین از جهت مناط متفاوتند اما </a:t>
            </a:r>
            <a:r>
              <a:rPr lang="fa-IR" sz="1600" u="sng" dirty="0" smtClean="0"/>
              <a:t>امکان اراده آن دو از یک کلام عام، به خودی خود وجود دارد</a:t>
            </a:r>
            <a:r>
              <a:rPr lang="fa-IR" sz="1600" dirty="0" smtClean="0"/>
              <a:t>؛ </a:t>
            </a:r>
          </a:p>
          <a:p>
            <a:pPr algn="justLow"/>
            <a:r>
              <a:rPr lang="fa-IR" sz="1600" dirty="0" smtClean="0"/>
              <a:t>با این حال: </a:t>
            </a:r>
          </a:p>
          <a:p>
            <a:pPr algn="justLow"/>
            <a:r>
              <a:rPr lang="fa-IR" sz="1600" dirty="0" smtClean="0"/>
              <a:t>چنین کلام عامی از شارع صادر نشده و</a:t>
            </a:r>
          </a:p>
          <a:p>
            <a:pPr algn="justLow"/>
            <a:r>
              <a:rPr lang="fa-IR" sz="1600" b="1" dirty="0" smtClean="0"/>
              <a:t>روایات موجود در باب تنها بر استصحاب دلالت دارد</a:t>
            </a:r>
            <a:r>
              <a:rPr lang="fa-IR" sz="1600" dirty="0" smtClean="0"/>
              <a:t>. </a:t>
            </a:r>
          </a:p>
        </p:txBody>
      </p:sp>
      <p:sp>
        <p:nvSpPr>
          <p:cNvPr id="19" name="مستطيل مستدير الزوايا 18"/>
          <p:cNvSpPr/>
          <p:nvPr/>
        </p:nvSpPr>
        <p:spPr>
          <a:xfrm>
            <a:off x="142844" y="1142984"/>
            <a:ext cx="6643734" cy="714380"/>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b="1" i="1" dirty="0" smtClean="0"/>
              <a:t>اشکال</a:t>
            </a:r>
            <a:r>
              <a:rPr lang="fa-IR" sz="1400" dirty="0" smtClean="0"/>
              <a:t>: معنای مضی بر یقین عبارت است از عدم توقف به خاطر شک عارض (شک موجود، معدوم فرض شود) </a:t>
            </a:r>
          </a:p>
          <a:p>
            <a:pPr algn="justLow"/>
            <a:r>
              <a:rPr lang="fa-IR" sz="1400" dirty="0" smtClean="0"/>
              <a:t>و این شک می تواند دو فرد داشته باشد : شک در حدوث و شک در بقا </a:t>
            </a:r>
          </a:p>
          <a:p>
            <a:pPr algn="justLow"/>
            <a:r>
              <a:rPr lang="fa-IR" sz="1400" dirty="0" smtClean="0"/>
              <a:t>در واقع روایت در معنای جامع استعمال شده با افراد متعدد.</a:t>
            </a:r>
            <a:endParaRPr lang="fa-IR" sz="1400" dirty="0"/>
          </a:p>
        </p:txBody>
      </p:sp>
      <p:sp>
        <p:nvSpPr>
          <p:cNvPr id="20" name="مستطيل مستدير الزوايا 19"/>
          <p:cNvSpPr/>
          <p:nvPr/>
        </p:nvSpPr>
        <p:spPr>
          <a:xfrm>
            <a:off x="142844" y="1928802"/>
            <a:ext cx="6643734" cy="714380"/>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b="1" i="1" dirty="0" smtClean="0"/>
              <a:t>پاسخ</a:t>
            </a:r>
            <a:r>
              <a:rPr lang="fa-IR" sz="1400" dirty="0" smtClean="0"/>
              <a:t>: شکی نیست که متعلق یقین و شک یکی است. و نیز یقین به یک چیز تعلق یافته است. حال نمی شود آن یک چیز هم حدوث متیقن باشد و هم بقای آن. </a:t>
            </a:r>
          </a:p>
          <a:p>
            <a:pPr algn="justLow"/>
            <a:r>
              <a:rPr lang="fa-IR" sz="1400" dirty="0" smtClean="0"/>
              <a:t>در واقع شمول یقین نسبت به افراد متعدد با این فرق می کند که نسبت به یک چیز دو گونه ملاحظه داشته باشد.</a:t>
            </a:r>
            <a:endParaRPr lang="fa-IR" sz="1400" dirty="0"/>
          </a:p>
        </p:txBody>
      </p:sp>
      <p:sp>
        <p:nvSpPr>
          <p:cNvPr id="21" name="مستطيل مستدير الزوايا 20"/>
          <p:cNvSpPr/>
          <p:nvPr/>
        </p:nvSpPr>
        <p:spPr>
          <a:xfrm>
            <a:off x="142844" y="142852"/>
            <a:ext cx="6643734" cy="928694"/>
          </a:xfrm>
          <a:prstGeom prst="roundRect">
            <a:avLst>
              <a:gd name="adj" fmla="val 10622"/>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dirty="0" smtClean="0"/>
              <a:t>چون در </a:t>
            </a:r>
            <a:r>
              <a:rPr lang="fa-IR" sz="1400" b="1" dirty="0" smtClean="0">
                <a:solidFill>
                  <a:srgbClr val="FFFF00"/>
                </a:solidFill>
              </a:rPr>
              <a:t>روایت فلیمض علی یقینه </a:t>
            </a:r>
            <a:r>
              <a:rPr lang="fa-IR" sz="1400" dirty="0" smtClean="0"/>
              <a:t>صحیح نیست که مقصود از مضی بر یقین، هم </a:t>
            </a:r>
            <a:r>
              <a:rPr lang="fa-IR" sz="1400" b="1" dirty="0" smtClean="0"/>
              <a:t>حکم به متیقن در زمان اول </a:t>
            </a:r>
            <a:r>
              <a:rPr lang="fa-IR" sz="1400" dirty="0" smtClean="0"/>
              <a:t>(عدالت زید در جمعه) و هم </a:t>
            </a:r>
            <a:r>
              <a:rPr lang="fa-IR" sz="1400" b="1" dirty="0" smtClean="0"/>
              <a:t>حکم به آن در زمان دوم </a:t>
            </a:r>
            <a:r>
              <a:rPr lang="fa-IR" sz="1400" dirty="0" smtClean="0"/>
              <a:t>(عدالت زید در شنبه) باشد. چون از قبیل </a:t>
            </a:r>
            <a:r>
              <a:rPr lang="fa-IR" sz="1400" u="sng" dirty="0" smtClean="0"/>
              <a:t>استعمال لفظ در اکثر از یک معنا </a:t>
            </a:r>
            <a:r>
              <a:rPr lang="fa-IR" sz="1400" dirty="0" smtClean="0"/>
              <a:t>است. </a:t>
            </a:r>
          </a:p>
          <a:p>
            <a:pPr algn="justLow"/>
            <a:r>
              <a:rPr lang="fa-IR" sz="1400" dirty="0" smtClean="0"/>
              <a:t>و از آنجا که روایت ظهور عرفی در استصحاب دارد در همان متعین می شود.</a:t>
            </a:r>
            <a:endParaRPr lang="fa-IR" sz="1400" dirty="0"/>
          </a:p>
        </p:txBody>
      </p:sp>
      <p:sp>
        <p:nvSpPr>
          <p:cNvPr id="22" name="مستطيل مستدير الزوايا 21"/>
          <p:cNvSpPr/>
          <p:nvPr/>
        </p:nvSpPr>
        <p:spPr>
          <a:xfrm>
            <a:off x="5143504" y="2928934"/>
            <a:ext cx="1643074" cy="1643074"/>
          </a:xfrm>
          <a:prstGeom prst="roundRect">
            <a:avLst>
              <a:gd name="adj" fmla="val 10622"/>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dirty="0" smtClean="0"/>
              <a:t>در </a:t>
            </a:r>
            <a:r>
              <a:rPr lang="fa-IR" sz="1400" b="1" dirty="0" smtClean="0">
                <a:solidFill>
                  <a:srgbClr val="FFFF00"/>
                </a:solidFill>
              </a:rPr>
              <a:t>روایت لاتنقض الیقین بالشک </a:t>
            </a:r>
            <a:r>
              <a:rPr lang="fa-IR" sz="1400" dirty="0" smtClean="0"/>
              <a:t>نیز گوییم:</a:t>
            </a:r>
          </a:p>
          <a:p>
            <a:pPr algn="justLow"/>
            <a:r>
              <a:rPr lang="fa-IR" sz="1400" dirty="0" smtClean="0"/>
              <a:t>ظاهر از این اسلوب این است که متعلق شک و یقین متحد است (عدالت زید). </a:t>
            </a:r>
            <a:endParaRPr lang="fa-IR" sz="1400" dirty="0"/>
          </a:p>
        </p:txBody>
      </p:sp>
      <p:sp>
        <p:nvSpPr>
          <p:cNvPr id="25" name="سهم للأسفل 24"/>
          <p:cNvSpPr/>
          <p:nvPr/>
        </p:nvSpPr>
        <p:spPr>
          <a:xfrm>
            <a:off x="7143768" y="571480"/>
            <a:ext cx="1857388" cy="1285884"/>
          </a:xfrm>
          <a:prstGeom prst="downArrow">
            <a:avLst>
              <a:gd name="adj1" fmla="val 87424"/>
              <a:gd name="adj2" fmla="val 30355"/>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1600" b="1" dirty="0" smtClean="0"/>
              <a:t>اگر مقصود از قاعده یقین تنها اثبات </a:t>
            </a:r>
            <a:r>
              <a:rPr lang="fa-IR" sz="1600" b="1" dirty="0" smtClean="0">
                <a:solidFill>
                  <a:srgbClr val="FFFF00"/>
                </a:solidFill>
              </a:rPr>
              <a:t>اصل متیقن</a:t>
            </a:r>
            <a:r>
              <a:rPr lang="fa-IR" sz="1600" b="1" dirty="0" smtClean="0"/>
              <a:t> باشد</a:t>
            </a:r>
            <a:endParaRPr lang="fa-IR" sz="1600" dirty="0"/>
          </a:p>
        </p:txBody>
      </p:sp>
      <p:sp>
        <p:nvSpPr>
          <p:cNvPr id="28" name="سهم منحني إلى الأعلى 27"/>
          <p:cNvSpPr/>
          <p:nvPr/>
        </p:nvSpPr>
        <p:spPr>
          <a:xfrm rot="5400000" flipV="1">
            <a:off x="7465239" y="5250669"/>
            <a:ext cx="785818" cy="1143008"/>
          </a:xfrm>
          <a:prstGeom prst="bentUpArrow">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9" name="مربع نص 28"/>
          <p:cNvSpPr txBox="1"/>
          <p:nvPr/>
        </p:nvSpPr>
        <p:spPr>
          <a:xfrm>
            <a:off x="7500958" y="5500702"/>
            <a:ext cx="642942" cy="369332"/>
          </a:xfrm>
          <a:prstGeom prst="rect">
            <a:avLst/>
          </a:prstGeom>
          <a:noFill/>
        </p:spPr>
        <p:txBody>
          <a:bodyPr wrap="square" rtlCol="1">
            <a:spAutoFit/>
          </a:bodyPr>
          <a:lstStyle/>
          <a:p>
            <a:r>
              <a:rPr lang="fa-IR" b="1" dirty="0" smtClean="0"/>
              <a:t>چون</a:t>
            </a:r>
            <a:endParaRPr lang="fa-IR" b="1" dirty="0"/>
          </a:p>
        </p:txBody>
      </p:sp>
      <p:cxnSp>
        <p:nvCxnSpPr>
          <p:cNvPr id="31" name="رابط مستقيم 30"/>
          <p:cNvCxnSpPr>
            <a:stCxn id="28" idx="0"/>
            <a:endCxn id="21" idx="3"/>
          </p:cNvCxnSpPr>
          <p:nvPr/>
        </p:nvCxnSpPr>
        <p:spPr>
          <a:xfrm rot="10800000">
            <a:off x="6786578" y="607200"/>
            <a:ext cx="500066" cy="541142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28" idx="0"/>
            <a:endCxn id="22" idx="3"/>
          </p:cNvCxnSpPr>
          <p:nvPr/>
        </p:nvCxnSpPr>
        <p:spPr>
          <a:xfrm rot="10800000">
            <a:off x="6786578" y="3750472"/>
            <a:ext cx="500066" cy="2268157"/>
          </a:xfrm>
          <a:prstGeom prst="line">
            <a:avLst/>
          </a:prstGeom>
        </p:spPr>
        <p:style>
          <a:lnRef idx="1">
            <a:schemeClr val="accent1"/>
          </a:lnRef>
          <a:fillRef idx="0">
            <a:schemeClr val="accent1"/>
          </a:fillRef>
          <a:effectRef idx="0">
            <a:schemeClr val="accent1"/>
          </a:effectRef>
          <a:fontRef idx="minor">
            <a:schemeClr val="tx1"/>
          </a:fontRef>
        </p:style>
      </p:cxnSp>
      <p:sp>
        <p:nvSpPr>
          <p:cNvPr id="44" name="سهم إلى اليسار 43"/>
          <p:cNvSpPr/>
          <p:nvPr/>
        </p:nvSpPr>
        <p:spPr>
          <a:xfrm>
            <a:off x="4286248" y="3429000"/>
            <a:ext cx="785818" cy="857256"/>
          </a:xfrm>
          <a:prstGeom prst="leftArrow">
            <a:avLst>
              <a:gd name="adj1" fmla="val 69394"/>
              <a:gd name="adj2" fmla="val 36399"/>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dirty="0" smtClean="0"/>
              <a:t>حال اگر</a:t>
            </a:r>
            <a:endParaRPr lang="fa-IR" sz="1600" dirty="0"/>
          </a:p>
        </p:txBody>
      </p:sp>
      <p:sp>
        <p:nvSpPr>
          <p:cNvPr id="46" name="سهم إلى اليسار 45"/>
          <p:cNvSpPr/>
          <p:nvPr/>
        </p:nvSpPr>
        <p:spPr>
          <a:xfrm>
            <a:off x="3214678" y="2928934"/>
            <a:ext cx="1000132" cy="714380"/>
          </a:xfrm>
          <a:prstGeom prst="leftArrow">
            <a:avLst>
              <a:gd name="adj1" fmla="val 99870"/>
              <a:gd name="adj2" fmla="val 26253"/>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dirty="0" smtClean="0"/>
              <a:t>استصحاب اراده شود</a:t>
            </a:r>
            <a:endParaRPr lang="fa-IR" sz="1600" dirty="0"/>
          </a:p>
        </p:txBody>
      </p:sp>
      <p:sp>
        <p:nvSpPr>
          <p:cNvPr id="47" name="سهم إلى اليسار 46"/>
          <p:cNvSpPr/>
          <p:nvPr/>
        </p:nvSpPr>
        <p:spPr>
          <a:xfrm>
            <a:off x="3143240" y="4500570"/>
            <a:ext cx="1000132" cy="714380"/>
          </a:xfrm>
          <a:prstGeom prst="leftArrow">
            <a:avLst>
              <a:gd name="adj1" fmla="val 99870"/>
              <a:gd name="adj2" fmla="val 1794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dirty="0" smtClean="0"/>
              <a:t>قاعده یقین اراده شود</a:t>
            </a:r>
            <a:endParaRPr lang="fa-IR" sz="1600" dirty="0"/>
          </a:p>
        </p:txBody>
      </p:sp>
      <p:cxnSp>
        <p:nvCxnSpPr>
          <p:cNvPr id="49" name="رابط مستقيم 48"/>
          <p:cNvCxnSpPr>
            <a:endCxn id="46" idx="3"/>
          </p:cNvCxnSpPr>
          <p:nvPr/>
        </p:nvCxnSpPr>
        <p:spPr>
          <a:xfrm rot="10800000">
            <a:off x="4214810" y="3286124"/>
            <a:ext cx="14287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رابط مستقيم 50"/>
          <p:cNvCxnSpPr>
            <a:endCxn id="47" idx="3"/>
          </p:cNvCxnSpPr>
          <p:nvPr/>
        </p:nvCxnSpPr>
        <p:spPr>
          <a:xfrm rot="10800000" flipV="1">
            <a:off x="4143372" y="3857628"/>
            <a:ext cx="142876"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55" name="مستطيل مستدير الزوايا 54"/>
          <p:cNvSpPr/>
          <p:nvPr/>
        </p:nvSpPr>
        <p:spPr>
          <a:xfrm>
            <a:off x="1428728" y="2714620"/>
            <a:ext cx="1714512" cy="1214446"/>
          </a:xfrm>
          <a:prstGeom prst="roundRect">
            <a:avLst>
              <a:gd name="adj" fmla="val 12234"/>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500" dirty="0" smtClean="0"/>
              <a:t>حتما باید زمان به عنوان قید برای متعلق یقین و شک لحاظ نشود. </a:t>
            </a:r>
          </a:p>
          <a:p>
            <a:pPr algn="justLow"/>
            <a:r>
              <a:rPr lang="fa-IR" sz="1400" dirty="0" smtClean="0"/>
              <a:t>(آن دو نسبت به زمان لابشرط باشند)</a:t>
            </a:r>
            <a:endParaRPr lang="fa-IR" sz="1400" dirty="0"/>
          </a:p>
        </p:txBody>
      </p:sp>
      <p:sp>
        <p:nvSpPr>
          <p:cNvPr id="56" name="مستطيل مستدير الزوايا 55"/>
          <p:cNvSpPr/>
          <p:nvPr/>
        </p:nvSpPr>
        <p:spPr>
          <a:xfrm>
            <a:off x="1428728" y="3929066"/>
            <a:ext cx="1643074" cy="1500198"/>
          </a:xfrm>
          <a:prstGeom prst="roundRect">
            <a:avLst>
              <a:gd name="adj" fmla="val 906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500" dirty="0" smtClean="0"/>
              <a:t>باید شک متعلق شود به متیقن با وصفِ بودنش در زمان سابق (عدالت جمعه). </a:t>
            </a:r>
          </a:p>
          <a:p>
            <a:pPr algn="justLow"/>
            <a:r>
              <a:rPr lang="fa-IR" sz="1300" dirty="0" smtClean="0"/>
              <a:t>(متعلق شک و یقین نسبت به آن زمان سابق بشرط شیء باشند) </a:t>
            </a:r>
            <a:endParaRPr lang="fa-IR" sz="1300" dirty="0"/>
          </a:p>
        </p:txBody>
      </p:sp>
      <p:sp>
        <p:nvSpPr>
          <p:cNvPr id="59" name="قوس كبير أيسر 58"/>
          <p:cNvSpPr/>
          <p:nvPr/>
        </p:nvSpPr>
        <p:spPr>
          <a:xfrm>
            <a:off x="1214414" y="2786058"/>
            <a:ext cx="214314" cy="2714644"/>
          </a:xfrm>
          <a:prstGeom prst="leftBrace">
            <a:avLst>
              <a:gd name="adj1" fmla="val 108073"/>
              <a:gd name="adj2" fmla="val 50000"/>
            </a:avLst>
          </a:prstGeom>
          <a:ln w="19050"/>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61" name="مربع نص 60"/>
          <p:cNvSpPr txBox="1"/>
          <p:nvPr/>
        </p:nvSpPr>
        <p:spPr>
          <a:xfrm>
            <a:off x="71438" y="3643314"/>
            <a:ext cx="1071538" cy="1169551"/>
          </a:xfrm>
          <a:prstGeom prst="rect">
            <a:avLst/>
          </a:prstGeom>
          <a:noFill/>
          <a:ln w="12700">
            <a:solidFill>
              <a:schemeClr val="tx1"/>
            </a:solidFill>
            <a:prstDash val="dash"/>
          </a:ln>
        </p:spPr>
        <p:txBody>
          <a:bodyPr wrap="square" rtlCol="1">
            <a:spAutoFit/>
          </a:bodyPr>
          <a:lstStyle/>
          <a:p>
            <a:r>
              <a:rPr lang="fa-IR" sz="1400" b="1" dirty="0" smtClean="0">
                <a:solidFill>
                  <a:schemeClr val="tx2">
                    <a:lumMod val="50000"/>
                  </a:schemeClr>
                </a:solidFill>
              </a:rPr>
              <a:t>ملاحظه دو اعتبار لابشرط و بشرط شیء از یک متیقن صحیح نیست. </a:t>
            </a:r>
            <a:endParaRPr lang="fa-IR" sz="1400" b="1" dirty="0">
              <a:solidFill>
                <a:schemeClr val="tx2">
                  <a:lumMod val="50000"/>
                </a:schemeClr>
              </a:solidFill>
            </a:endParaRPr>
          </a:p>
        </p:txBody>
      </p:sp>
      <p:cxnSp>
        <p:nvCxnSpPr>
          <p:cNvPr id="63" name="رابط كسهم مستقيم 62"/>
          <p:cNvCxnSpPr/>
          <p:nvPr/>
        </p:nvCxnSpPr>
        <p:spPr>
          <a:xfrm rot="10800000">
            <a:off x="1000100" y="3286124"/>
            <a:ext cx="928694" cy="714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 name="مربع نص 63"/>
          <p:cNvSpPr txBox="1"/>
          <p:nvPr/>
        </p:nvSpPr>
        <p:spPr>
          <a:xfrm>
            <a:off x="0" y="3000372"/>
            <a:ext cx="1000100" cy="492443"/>
          </a:xfrm>
          <a:prstGeom prst="rect">
            <a:avLst/>
          </a:prstGeom>
          <a:noFill/>
        </p:spPr>
        <p:txBody>
          <a:bodyPr wrap="square" rtlCol="1">
            <a:spAutoFit/>
          </a:bodyPr>
          <a:lstStyle/>
          <a:p>
            <a:r>
              <a:rPr lang="fa-IR" sz="1300" b="1" dirty="0" smtClean="0">
                <a:solidFill>
                  <a:srgbClr val="FF0000"/>
                </a:solidFill>
              </a:rPr>
              <a:t>رک: توضیح صفحه بعد</a:t>
            </a:r>
            <a:endParaRPr lang="fa-IR" sz="1300" b="1" dirty="0">
              <a:solidFill>
                <a:srgbClr val="FF0000"/>
              </a:solidFill>
            </a:endParaRPr>
          </a:p>
        </p:txBody>
      </p:sp>
      <p:sp>
        <p:nvSpPr>
          <p:cNvPr id="24" name="مستطيل مستدير الزوايا 23"/>
          <p:cNvSpPr/>
          <p:nvPr/>
        </p:nvSpPr>
        <p:spPr>
          <a:xfrm>
            <a:off x="4786314" y="4714884"/>
            <a:ext cx="2143140" cy="2071702"/>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350" b="1" i="1" dirty="0" smtClean="0"/>
              <a:t>اشکال</a:t>
            </a:r>
            <a:r>
              <a:rPr lang="fa-IR" sz="1350" i="1" dirty="0" smtClean="0"/>
              <a:t>: </a:t>
            </a:r>
            <a:r>
              <a:rPr lang="fa-IR" sz="1350" dirty="0" smtClean="0"/>
              <a:t>مقصود از یقین </a:t>
            </a:r>
            <a:r>
              <a:rPr lang="fa-IR" sz="1350" u="sng" dirty="0" smtClean="0"/>
              <a:t>جنس یقین </a:t>
            </a:r>
            <a:r>
              <a:rPr lang="fa-IR" sz="1350" dirty="0" smtClean="0"/>
              <a:t>است و یقین بشرط شیء و لابشرط، هر دو افرادی برای آن هستند. درباره شک نیز چنین است. </a:t>
            </a:r>
          </a:p>
          <a:p>
            <a:pPr algn="justLow"/>
            <a:r>
              <a:rPr lang="fa-IR" sz="1400" dirty="0" smtClean="0"/>
              <a:t>پس چه مانعی وجود دارد برای این که معنای این اسلوب چنین باشد:</a:t>
            </a:r>
          </a:p>
          <a:p>
            <a:pPr algn="justLow"/>
            <a:r>
              <a:rPr lang="fa-IR" sz="1400" dirty="0" smtClean="0"/>
              <a:t>هر فرد از یقین را به فردی از شک خودش نقض نکن!</a:t>
            </a:r>
            <a:endParaRPr lang="fa-IR" sz="1400" dirty="0"/>
          </a:p>
        </p:txBody>
      </p:sp>
      <p:sp>
        <p:nvSpPr>
          <p:cNvPr id="26" name="مستطيل مستدير الزوايا 25"/>
          <p:cNvSpPr/>
          <p:nvPr/>
        </p:nvSpPr>
        <p:spPr>
          <a:xfrm>
            <a:off x="71406" y="5500726"/>
            <a:ext cx="4643470" cy="1214422"/>
          </a:xfrm>
          <a:prstGeom prst="roundRect">
            <a:avLst>
              <a:gd name="adj" fmla="val 7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400" b="1" i="1" dirty="0" smtClean="0"/>
              <a:t>پاسخ</a:t>
            </a:r>
            <a:r>
              <a:rPr lang="fa-IR" sz="1400" dirty="0" smtClean="0"/>
              <a:t>: تعدد لحاظ درباره متیقن سابق باعث تعدد افراد یقین در یک کاربست نمی شود.</a:t>
            </a:r>
          </a:p>
          <a:p>
            <a:pPr algn="justLow"/>
            <a:r>
              <a:rPr lang="fa-IR" sz="1350" dirty="0" smtClean="0"/>
              <a:t>ماهیت مجرد یقین گرچه شامل یقین لابشرط و یقین بشرط شیء می شود اما در یک کاربست این چنینی حتما به یکی از دو نحو لحاظ شده و قصد می شود و تنها افراد غیر لحاظی مانند یقین به عدالت زید یقین به فسق عمرو و ... می تواند مشمول باشد.</a:t>
            </a:r>
          </a:p>
        </p:txBody>
      </p:sp>
      <p:cxnSp>
        <p:nvCxnSpPr>
          <p:cNvPr id="30" name="رابط كسهم مستقيم 29"/>
          <p:cNvCxnSpPr/>
          <p:nvPr/>
        </p:nvCxnSpPr>
        <p:spPr>
          <a:xfrm rot="16200000" flipH="1">
            <a:off x="8072462" y="5572140"/>
            <a:ext cx="1000132" cy="14287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مربع نص 31"/>
          <p:cNvSpPr txBox="1"/>
          <p:nvPr/>
        </p:nvSpPr>
        <p:spPr>
          <a:xfrm>
            <a:off x="8072494" y="6143644"/>
            <a:ext cx="1000100" cy="492443"/>
          </a:xfrm>
          <a:prstGeom prst="rect">
            <a:avLst/>
          </a:prstGeom>
          <a:noFill/>
        </p:spPr>
        <p:txBody>
          <a:bodyPr wrap="square" rtlCol="1">
            <a:spAutoFit/>
          </a:bodyPr>
          <a:lstStyle/>
          <a:p>
            <a:r>
              <a:rPr lang="fa-IR" sz="1300" b="1" dirty="0" smtClean="0">
                <a:solidFill>
                  <a:srgbClr val="FF0000"/>
                </a:solidFill>
              </a:rPr>
              <a:t>رک: توضیح دو صفحه بعد</a:t>
            </a:r>
            <a:endParaRPr lang="fa-IR" sz="1300" b="1" dirty="0">
              <a:solidFill>
                <a:srgbClr val="FF0000"/>
              </a:solidFill>
            </a:endParaRPr>
          </a:p>
        </p:txBody>
      </p:sp>
      <p:sp>
        <p:nvSpPr>
          <p:cNvPr id="34" name="عنصر نائب لرقم الشريحة 33"/>
          <p:cNvSpPr>
            <a:spLocks noGrp="1"/>
          </p:cNvSpPr>
          <p:nvPr>
            <p:ph type="sldNum" sz="quarter" idx="12"/>
          </p:nvPr>
        </p:nvSpPr>
        <p:spPr/>
        <p:txBody>
          <a:bodyPr/>
          <a:lstStyle/>
          <a:p>
            <a:fld id="{0B34F065-1154-456A-91E3-76DE8E75E17B}" type="slidenum">
              <a:rPr lang="ar-SA" smtClean="0"/>
              <a:pPr/>
              <a:t>7</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bg/>
                                          </p:spTgt>
                                        </p:tgtEl>
                                        <p:attrNameLst>
                                          <p:attrName>style.visibility</p:attrName>
                                        </p:attrNameLst>
                                      </p:cBhvr>
                                      <p:to>
                                        <p:strVal val="visible"/>
                                      </p:to>
                                    </p:set>
                                    <p:animEffect transition="in" filter="wipe(down)">
                                      <p:cBhvr>
                                        <p:cTn id="7" dur="500"/>
                                        <p:tgtEl>
                                          <p:spTgt spid="2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5">
                                            <p:txEl>
                                              <p:pRg st="0" end="0"/>
                                            </p:txEl>
                                          </p:spTgt>
                                        </p:tgtEl>
                                        <p:attrNameLst>
                                          <p:attrName>style.visibility</p:attrName>
                                        </p:attrNameLst>
                                      </p:cBhvr>
                                      <p:to>
                                        <p:strVal val="visible"/>
                                      </p:to>
                                    </p:set>
                                    <p:animEffect transition="in" filter="wipe(down)">
                                      <p:cBhvr>
                                        <p:cTn id="10" dur="500"/>
                                        <p:tgtEl>
                                          <p:spTgt spid="2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fade">
                                      <p:cBhvr>
                                        <p:cTn id="15" dur="2000"/>
                                        <p:tgtEl>
                                          <p:spTgt spid="8">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2000"/>
                                        <p:tgtEl>
                                          <p:spTgt spid="8">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2000"/>
                                        <p:tgtEl>
                                          <p:spTgt spid="8">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2000"/>
                                        <p:tgtEl>
                                          <p:spTgt spid="8">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20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9">
                                            <p:bg/>
                                          </p:spTgt>
                                        </p:tgtEl>
                                        <p:attrNameLst>
                                          <p:attrName>style.visibility</p:attrName>
                                        </p:attrNameLst>
                                      </p:cBhvr>
                                      <p:to>
                                        <p:strVal val="visible"/>
                                      </p:to>
                                    </p:set>
                                    <p:anim calcmode="lin" valueType="num">
                                      <p:cBhvr additive="base">
                                        <p:cTn id="50"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51" dur="500" fill="hold"/>
                                        <p:tgtEl>
                                          <p:spTgt spid="19">
                                            <p:bg/>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9">
                                            <p:txEl>
                                              <p:pRg st="1" end="1"/>
                                            </p:txEl>
                                          </p:spTgt>
                                        </p:tgtEl>
                                        <p:attrNameLst>
                                          <p:attrName>style.visibility</p:attrName>
                                        </p:attrNameLst>
                                      </p:cBhvr>
                                      <p:to>
                                        <p:strVal val="visible"/>
                                      </p:to>
                                    </p:set>
                                    <p:anim calcmode="lin" valueType="num">
                                      <p:cBhvr additive="base">
                                        <p:cTn id="58"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9">
                                            <p:txEl>
                                              <p:pRg st="1" end="1"/>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19">
                                            <p:txEl>
                                              <p:pRg st="2" end="2"/>
                                            </p:txEl>
                                          </p:spTgt>
                                        </p:tgtEl>
                                        <p:attrNameLst>
                                          <p:attrName>style.visibility</p:attrName>
                                        </p:attrNameLst>
                                      </p:cBhvr>
                                      <p:to>
                                        <p:strVal val="visible"/>
                                      </p:to>
                                    </p:set>
                                    <p:anim calcmode="lin" valueType="num">
                                      <p:cBhvr additive="base">
                                        <p:cTn id="62"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0">
                                            <p:bg/>
                                          </p:spTgt>
                                        </p:tgtEl>
                                        <p:attrNameLst>
                                          <p:attrName>style.visibility</p:attrName>
                                        </p:attrNameLst>
                                      </p:cBhvr>
                                      <p:to>
                                        <p:strVal val="visible"/>
                                      </p:to>
                                    </p:set>
                                    <p:anim calcmode="lin" valueType="num">
                                      <p:cBhvr additive="base">
                                        <p:cTn id="68"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69" dur="500" fill="hold"/>
                                        <p:tgtEl>
                                          <p:spTgt spid="20">
                                            <p:bg/>
                                          </p:spTgt>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20">
                                            <p:txEl>
                                              <p:pRg st="0" end="0"/>
                                            </p:txEl>
                                          </p:spTgt>
                                        </p:tgtEl>
                                        <p:attrNameLst>
                                          <p:attrName>style.visibility</p:attrName>
                                        </p:attrNameLst>
                                      </p:cBhvr>
                                      <p:to>
                                        <p:strVal val="visible"/>
                                      </p:to>
                                    </p:set>
                                    <p:anim calcmode="lin" valueType="num">
                                      <p:cBhvr additive="base">
                                        <p:cTn id="7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20">
                                            <p:txEl>
                                              <p:pRg st="0" end="0"/>
                                            </p:txEl>
                                          </p:spTgt>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0">
                                            <p:txEl>
                                              <p:pRg st="1" end="1"/>
                                            </p:txEl>
                                          </p:spTgt>
                                        </p:tgtEl>
                                        <p:attrNameLst>
                                          <p:attrName>style.visibility</p:attrName>
                                        </p:attrNameLst>
                                      </p:cBhvr>
                                      <p:to>
                                        <p:strVal val="visible"/>
                                      </p:to>
                                    </p:set>
                                    <p:anim calcmode="lin" valueType="num">
                                      <p:cBhvr additive="base">
                                        <p:cTn id="76"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wipe(down)">
                                      <p:cBhvr>
                                        <p:cTn id="82" dur="500"/>
                                        <p:tgtEl>
                                          <p:spTgt spid="33"/>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wipe(down)">
                                      <p:cBhvr>
                                        <p:cTn id="85" dur="50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wipe(down)">
                                      <p:cBhvr>
                                        <p:cTn id="90" dur="500"/>
                                        <p:tgtEl>
                                          <p:spTgt spid="44"/>
                                        </p:tgtEl>
                                      </p:cBhvr>
                                    </p:animEffect>
                                  </p:childTnLst>
                                </p:cTn>
                              </p:par>
                              <p:par>
                                <p:cTn id="91" presetID="22" presetClass="entr" presetSubtype="4" fill="hold" nodeType="with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wipe(down)">
                                      <p:cBhvr>
                                        <p:cTn id="93" dur="500"/>
                                        <p:tgtEl>
                                          <p:spTgt spid="49"/>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wipe(down)">
                                      <p:cBhvr>
                                        <p:cTn id="96" dur="500"/>
                                        <p:tgtEl>
                                          <p:spTgt spid="46"/>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55">
                                            <p:bg/>
                                          </p:spTgt>
                                        </p:tgtEl>
                                        <p:attrNameLst>
                                          <p:attrName>style.visibility</p:attrName>
                                        </p:attrNameLst>
                                      </p:cBhvr>
                                      <p:to>
                                        <p:strVal val="visible"/>
                                      </p:to>
                                    </p:set>
                                    <p:animEffect transition="in" filter="wipe(down)">
                                      <p:cBhvr>
                                        <p:cTn id="101" dur="500"/>
                                        <p:tgtEl>
                                          <p:spTgt spid="55">
                                            <p:bg/>
                                          </p:spTgt>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55">
                                            <p:txEl>
                                              <p:pRg st="0" end="0"/>
                                            </p:txEl>
                                          </p:spTgt>
                                        </p:tgtEl>
                                        <p:attrNameLst>
                                          <p:attrName>style.visibility</p:attrName>
                                        </p:attrNameLst>
                                      </p:cBhvr>
                                      <p:to>
                                        <p:strVal val="visible"/>
                                      </p:to>
                                    </p:set>
                                    <p:animEffect transition="in" filter="wipe(down)">
                                      <p:cBhvr>
                                        <p:cTn id="104" dur="500"/>
                                        <p:tgtEl>
                                          <p:spTgt spid="55">
                                            <p:txEl>
                                              <p:pRg st="0" end="0"/>
                                            </p:txEl>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55">
                                            <p:txEl>
                                              <p:pRg st="1" end="1"/>
                                            </p:txEl>
                                          </p:spTgt>
                                        </p:tgtEl>
                                        <p:attrNameLst>
                                          <p:attrName>style.visibility</p:attrName>
                                        </p:attrNameLst>
                                      </p:cBhvr>
                                      <p:to>
                                        <p:strVal val="visible"/>
                                      </p:to>
                                    </p:set>
                                    <p:animEffect transition="in" filter="wipe(down)">
                                      <p:cBhvr>
                                        <p:cTn id="107" dur="500"/>
                                        <p:tgtEl>
                                          <p:spTgt spid="55">
                                            <p:txEl>
                                              <p:pRg st="1" end="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wipe(down)">
                                      <p:cBhvr>
                                        <p:cTn id="112" dur="500"/>
                                        <p:tgtEl>
                                          <p:spTgt spid="63"/>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64"/>
                                        </p:tgtEl>
                                        <p:attrNameLst>
                                          <p:attrName>style.visibility</p:attrName>
                                        </p:attrNameLst>
                                      </p:cBhvr>
                                      <p:to>
                                        <p:strVal val="visible"/>
                                      </p:to>
                                    </p:set>
                                    <p:animEffect transition="in" filter="wipe(down)">
                                      <p:cBhvr>
                                        <p:cTn id="115" dur="500"/>
                                        <p:tgtEl>
                                          <p:spTgt spid="64"/>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51"/>
                                        </p:tgtEl>
                                        <p:attrNameLst>
                                          <p:attrName>style.visibility</p:attrName>
                                        </p:attrNameLst>
                                      </p:cBhvr>
                                      <p:to>
                                        <p:strVal val="visible"/>
                                      </p:to>
                                    </p:set>
                                    <p:animEffect transition="in" filter="wipe(down)">
                                      <p:cBhvr>
                                        <p:cTn id="120" dur="500"/>
                                        <p:tgtEl>
                                          <p:spTgt spid="51"/>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7"/>
                                        </p:tgtEl>
                                        <p:attrNameLst>
                                          <p:attrName>style.visibility</p:attrName>
                                        </p:attrNameLst>
                                      </p:cBhvr>
                                      <p:to>
                                        <p:strVal val="visible"/>
                                      </p:to>
                                    </p:set>
                                    <p:animEffect transition="in" filter="wipe(down)">
                                      <p:cBhvr>
                                        <p:cTn id="123" dur="500"/>
                                        <p:tgtEl>
                                          <p:spTgt spid="47"/>
                                        </p:tgtEl>
                                      </p:cBhvr>
                                    </p:animEffect>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56">
                                            <p:bg/>
                                          </p:spTgt>
                                        </p:tgtEl>
                                        <p:attrNameLst>
                                          <p:attrName>style.visibility</p:attrName>
                                        </p:attrNameLst>
                                      </p:cBhvr>
                                      <p:to>
                                        <p:strVal val="visible"/>
                                      </p:to>
                                    </p:set>
                                    <p:anim calcmode="lin" valueType="num">
                                      <p:cBhvr additive="base">
                                        <p:cTn id="128" dur="500" fill="hold"/>
                                        <p:tgtEl>
                                          <p:spTgt spid="56">
                                            <p:bg/>
                                          </p:spTgt>
                                        </p:tgtEl>
                                        <p:attrNameLst>
                                          <p:attrName>ppt_x</p:attrName>
                                        </p:attrNameLst>
                                      </p:cBhvr>
                                      <p:tavLst>
                                        <p:tav tm="0">
                                          <p:val>
                                            <p:strVal val="#ppt_x"/>
                                          </p:val>
                                        </p:tav>
                                        <p:tav tm="100000">
                                          <p:val>
                                            <p:strVal val="#ppt_x"/>
                                          </p:val>
                                        </p:tav>
                                      </p:tavLst>
                                    </p:anim>
                                    <p:anim calcmode="lin" valueType="num">
                                      <p:cBhvr additive="base">
                                        <p:cTn id="129" dur="500" fill="hold"/>
                                        <p:tgtEl>
                                          <p:spTgt spid="56">
                                            <p:bg/>
                                          </p:spTgt>
                                        </p:tgtEl>
                                        <p:attrNameLst>
                                          <p:attrName>ppt_y</p:attrName>
                                        </p:attrNameLst>
                                      </p:cBhvr>
                                      <p:tavLst>
                                        <p:tav tm="0">
                                          <p:val>
                                            <p:strVal val="1+#ppt_h/2"/>
                                          </p:val>
                                        </p:tav>
                                        <p:tav tm="100000">
                                          <p:val>
                                            <p:strVal val="#ppt_y"/>
                                          </p:val>
                                        </p:tav>
                                      </p:tavLst>
                                    </p:anim>
                                  </p:childTnLst>
                                </p:cTn>
                              </p:par>
                              <p:par>
                                <p:cTn id="130" presetID="2" presetClass="entr" presetSubtype="4" fill="hold" grpId="0" nodeType="withEffect">
                                  <p:stCondLst>
                                    <p:cond delay="0"/>
                                  </p:stCondLst>
                                  <p:childTnLst>
                                    <p:set>
                                      <p:cBhvr>
                                        <p:cTn id="131" dur="1" fill="hold">
                                          <p:stCondLst>
                                            <p:cond delay="0"/>
                                          </p:stCondLst>
                                        </p:cTn>
                                        <p:tgtEl>
                                          <p:spTgt spid="56">
                                            <p:txEl>
                                              <p:pRg st="0" end="0"/>
                                            </p:txEl>
                                          </p:spTgt>
                                        </p:tgtEl>
                                        <p:attrNameLst>
                                          <p:attrName>style.visibility</p:attrName>
                                        </p:attrNameLst>
                                      </p:cBhvr>
                                      <p:to>
                                        <p:strVal val="visible"/>
                                      </p:to>
                                    </p:set>
                                    <p:anim calcmode="lin" valueType="num">
                                      <p:cBhvr additive="base">
                                        <p:cTn id="132"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56">
                                            <p:txEl>
                                              <p:pRg st="0" end="0"/>
                                            </p:txEl>
                                          </p:spTgt>
                                        </p:tgtEl>
                                        <p:attrNameLst>
                                          <p:attrName>ppt_y</p:attrName>
                                        </p:attrNameLst>
                                      </p:cBhvr>
                                      <p:tavLst>
                                        <p:tav tm="0">
                                          <p:val>
                                            <p:strVal val="1+#ppt_h/2"/>
                                          </p:val>
                                        </p:tav>
                                        <p:tav tm="100000">
                                          <p:val>
                                            <p:strVal val="#ppt_y"/>
                                          </p:val>
                                        </p:tav>
                                      </p:tavLst>
                                    </p:anim>
                                  </p:childTnLst>
                                </p:cTn>
                              </p:par>
                              <p:par>
                                <p:cTn id="134" presetID="2" presetClass="entr" presetSubtype="4" fill="hold" grpId="0" nodeType="with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 calcmode="lin" valueType="num">
                                      <p:cBhvr additive="base">
                                        <p:cTn id="136" dur="500" fill="hold"/>
                                        <p:tgtEl>
                                          <p:spTgt spid="56">
                                            <p:txEl>
                                              <p:pRg st="1" end="1"/>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additive="base">
                                        <p:cTn id="142" dur="500" fill="hold"/>
                                        <p:tgtEl>
                                          <p:spTgt spid="59"/>
                                        </p:tgtEl>
                                        <p:attrNameLst>
                                          <p:attrName>ppt_x</p:attrName>
                                        </p:attrNameLst>
                                      </p:cBhvr>
                                      <p:tavLst>
                                        <p:tav tm="0">
                                          <p:val>
                                            <p:strVal val="#ppt_x"/>
                                          </p:val>
                                        </p:tav>
                                        <p:tav tm="100000">
                                          <p:val>
                                            <p:strVal val="#ppt_x"/>
                                          </p:val>
                                        </p:tav>
                                      </p:tavLst>
                                    </p:anim>
                                    <p:anim calcmode="lin" valueType="num">
                                      <p:cBhvr additive="base">
                                        <p:cTn id="143" dur="500" fill="hold"/>
                                        <p:tgtEl>
                                          <p:spTgt spid="5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61"/>
                                        </p:tgtEl>
                                        <p:attrNameLst>
                                          <p:attrName>style.visibility</p:attrName>
                                        </p:attrNameLst>
                                      </p:cBhvr>
                                      <p:to>
                                        <p:strVal val="visible"/>
                                      </p:to>
                                    </p:set>
                                    <p:anim calcmode="lin" valueType="num">
                                      <p:cBhvr additive="base">
                                        <p:cTn id="146" dur="500" fill="hold"/>
                                        <p:tgtEl>
                                          <p:spTgt spid="61"/>
                                        </p:tgtEl>
                                        <p:attrNameLst>
                                          <p:attrName>ppt_x</p:attrName>
                                        </p:attrNameLst>
                                      </p:cBhvr>
                                      <p:tavLst>
                                        <p:tav tm="0">
                                          <p:val>
                                            <p:strVal val="#ppt_x"/>
                                          </p:val>
                                        </p:tav>
                                        <p:tav tm="100000">
                                          <p:val>
                                            <p:strVal val="#ppt_x"/>
                                          </p:val>
                                        </p:tav>
                                      </p:tavLst>
                                    </p:anim>
                                    <p:anim calcmode="lin" valueType="num">
                                      <p:cBhvr additive="base">
                                        <p:cTn id="147"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4">
                                            <p:bg/>
                                          </p:spTgt>
                                        </p:tgtEl>
                                        <p:attrNameLst>
                                          <p:attrName>style.visibility</p:attrName>
                                        </p:attrNameLst>
                                      </p:cBhvr>
                                      <p:to>
                                        <p:strVal val="visible"/>
                                      </p:to>
                                    </p:set>
                                    <p:animEffect transition="in" filter="wipe(down)">
                                      <p:cBhvr>
                                        <p:cTn id="152" dur="500"/>
                                        <p:tgtEl>
                                          <p:spTgt spid="24">
                                            <p:bg/>
                                          </p:spTgt>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24">
                                            <p:txEl>
                                              <p:pRg st="0" end="0"/>
                                            </p:txEl>
                                          </p:spTgt>
                                        </p:tgtEl>
                                        <p:attrNameLst>
                                          <p:attrName>style.visibility</p:attrName>
                                        </p:attrNameLst>
                                      </p:cBhvr>
                                      <p:to>
                                        <p:strVal val="visible"/>
                                      </p:to>
                                    </p:set>
                                    <p:animEffect transition="in" filter="wipe(down)">
                                      <p:cBhvr>
                                        <p:cTn id="155" dur="500"/>
                                        <p:tgtEl>
                                          <p:spTgt spid="24">
                                            <p:txEl>
                                              <p:pRg st="0" end="0"/>
                                            </p:txEl>
                                          </p:spTgt>
                                        </p:tgtEl>
                                      </p:cBhvr>
                                    </p:animEffect>
                                  </p:childTnLst>
                                </p:cTn>
                              </p:par>
                              <p:par>
                                <p:cTn id="156" presetID="22" presetClass="entr" presetSubtype="4" fill="hold" grpId="0" nodeType="withEffect">
                                  <p:stCondLst>
                                    <p:cond delay="0"/>
                                  </p:stCondLst>
                                  <p:childTnLst>
                                    <p:set>
                                      <p:cBhvr>
                                        <p:cTn id="157" dur="1" fill="hold">
                                          <p:stCondLst>
                                            <p:cond delay="0"/>
                                          </p:stCondLst>
                                        </p:cTn>
                                        <p:tgtEl>
                                          <p:spTgt spid="24">
                                            <p:txEl>
                                              <p:pRg st="1" end="1"/>
                                            </p:txEl>
                                          </p:spTgt>
                                        </p:tgtEl>
                                        <p:attrNameLst>
                                          <p:attrName>style.visibility</p:attrName>
                                        </p:attrNameLst>
                                      </p:cBhvr>
                                      <p:to>
                                        <p:strVal val="visible"/>
                                      </p:to>
                                    </p:set>
                                    <p:animEffect transition="in" filter="wipe(down)">
                                      <p:cBhvr>
                                        <p:cTn id="158" dur="500"/>
                                        <p:tgtEl>
                                          <p:spTgt spid="24">
                                            <p:txEl>
                                              <p:pRg st="1" end="1"/>
                                            </p:txEl>
                                          </p:spTgt>
                                        </p:tgtEl>
                                      </p:cBhvr>
                                    </p:animEffect>
                                  </p:childTnLst>
                                </p:cTn>
                              </p:par>
                              <p:par>
                                <p:cTn id="159" presetID="22" presetClass="entr" presetSubtype="4" fill="hold" grpId="0" nodeType="withEffect">
                                  <p:stCondLst>
                                    <p:cond delay="0"/>
                                  </p:stCondLst>
                                  <p:childTnLst>
                                    <p:set>
                                      <p:cBhvr>
                                        <p:cTn id="160" dur="1" fill="hold">
                                          <p:stCondLst>
                                            <p:cond delay="0"/>
                                          </p:stCondLst>
                                        </p:cTn>
                                        <p:tgtEl>
                                          <p:spTgt spid="24">
                                            <p:txEl>
                                              <p:pRg st="2" end="2"/>
                                            </p:txEl>
                                          </p:spTgt>
                                        </p:tgtEl>
                                        <p:attrNameLst>
                                          <p:attrName>style.visibility</p:attrName>
                                        </p:attrNameLst>
                                      </p:cBhvr>
                                      <p:to>
                                        <p:strVal val="visible"/>
                                      </p:to>
                                    </p:set>
                                    <p:animEffect transition="in" filter="wipe(down)">
                                      <p:cBhvr>
                                        <p:cTn id="161" dur="500"/>
                                        <p:tgtEl>
                                          <p:spTgt spid="24">
                                            <p:txEl>
                                              <p:pRg st="2" end="2"/>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26">
                                            <p:bg/>
                                          </p:spTgt>
                                        </p:tgtEl>
                                        <p:attrNameLst>
                                          <p:attrName>style.visibility</p:attrName>
                                        </p:attrNameLst>
                                      </p:cBhvr>
                                      <p:to>
                                        <p:strVal val="visible"/>
                                      </p:to>
                                    </p:set>
                                    <p:animEffect transition="in" filter="wipe(down)">
                                      <p:cBhvr>
                                        <p:cTn id="166" dur="500"/>
                                        <p:tgtEl>
                                          <p:spTgt spid="26">
                                            <p:bg/>
                                          </p:spTgt>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26">
                                            <p:txEl>
                                              <p:pRg st="0" end="0"/>
                                            </p:txEl>
                                          </p:spTgt>
                                        </p:tgtEl>
                                        <p:attrNameLst>
                                          <p:attrName>style.visibility</p:attrName>
                                        </p:attrNameLst>
                                      </p:cBhvr>
                                      <p:to>
                                        <p:strVal val="visible"/>
                                      </p:to>
                                    </p:set>
                                    <p:animEffect transition="in" filter="wipe(down)">
                                      <p:cBhvr>
                                        <p:cTn id="169" dur="500"/>
                                        <p:tgtEl>
                                          <p:spTgt spid="26">
                                            <p:txEl>
                                              <p:pRg st="0" end="0"/>
                                            </p:txEl>
                                          </p:spTgt>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26">
                                            <p:txEl>
                                              <p:pRg st="1" end="1"/>
                                            </p:txEl>
                                          </p:spTgt>
                                        </p:tgtEl>
                                        <p:attrNameLst>
                                          <p:attrName>style.visibility</p:attrName>
                                        </p:attrNameLst>
                                      </p:cBhvr>
                                      <p:to>
                                        <p:strVal val="visible"/>
                                      </p:to>
                                    </p:set>
                                    <p:animEffect transition="in" filter="wipe(down)">
                                      <p:cBhvr>
                                        <p:cTn id="172" dur="500"/>
                                        <p:tgtEl>
                                          <p:spTgt spid="26">
                                            <p:txEl>
                                              <p:pRg st="1" end="1"/>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nodeType="clickEffect">
                                  <p:stCondLst>
                                    <p:cond delay="0"/>
                                  </p:stCondLst>
                                  <p:childTnLst>
                                    <p:set>
                                      <p:cBhvr>
                                        <p:cTn id="176" dur="1" fill="hold">
                                          <p:stCondLst>
                                            <p:cond delay="0"/>
                                          </p:stCondLst>
                                        </p:cTn>
                                        <p:tgtEl>
                                          <p:spTgt spid="30"/>
                                        </p:tgtEl>
                                        <p:attrNameLst>
                                          <p:attrName>style.visibility</p:attrName>
                                        </p:attrNameLst>
                                      </p:cBhvr>
                                      <p:to>
                                        <p:strVal val="visible"/>
                                      </p:to>
                                    </p:set>
                                    <p:animEffect transition="in" filter="wipe(down)">
                                      <p:cBhvr>
                                        <p:cTn id="177" dur="500"/>
                                        <p:tgtEl>
                                          <p:spTgt spid="30"/>
                                        </p:tgtEl>
                                      </p:cBhvr>
                                    </p:animEffect>
                                  </p:childTnLst>
                                </p:cTn>
                              </p:par>
                              <p:par>
                                <p:cTn id="178" presetID="22" presetClass="entr" presetSubtype="4" fill="hold" grpId="0" nodeType="with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19" grpId="0" build="allAtOnce" animBg="1"/>
      <p:bldP spid="20" grpId="0" build="allAtOnce" animBg="1"/>
      <p:bldP spid="21" grpId="0" animBg="1"/>
      <p:bldP spid="22" grpId="0" animBg="1"/>
      <p:bldP spid="25" grpId="0" build="allAtOnce" animBg="1"/>
      <p:bldP spid="28" grpId="0" animBg="1"/>
      <p:bldP spid="29" grpId="0"/>
      <p:bldP spid="44" grpId="0" animBg="1"/>
      <p:bldP spid="46" grpId="0" animBg="1"/>
      <p:bldP spid="47" grpId="0" animBg="1"/>
      <p:bldP spid="55" grpId="0" build="allAtOnce" animBg="1"/>
      <p:bldP spid="56" grpId="0" build="allAtOnce" animBg="1"/>
      <p:bldP spid="59" grpId="0" animBg="1"/>
      <p:bldP spid="61" grpId="0" animBg="1"/>
      <p:bldP spid="64" grpId="0"/>
      <p:bldP spid="24" grpId="0" build="allAtOnce" animBg="1"/>
      <p:bldP spid="26" grpId="0" build="allAtOnce" animBg="1"/>
      <p:bldP spid="3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70</a:t>
            </a:fld>
            <a:endParaRPr lang="ar-SA"/>
          </a:p>
        </p:txBody>
      </p:sp>
      <p:sp>
        <p:nvSpPr>
          <p:cNvPr id="4" name="شكل بيضاوي 3"/>
          <p:cNvSpPr/>
          <p:nvPr/>
        </p:nvSpPr>
        <p:spPr>
          <a:xfrm>
            <a:off x="3714744" y="857232"/>
            <a:ext cx="1928826" cy="896222"/>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4000" dirty="0" smtClean="0">
                <a:cs typeface="+mj-cs"/>
              </a:rPr>
              <a:t>مثال 2</a:t>
            </a:r>
            <a:endParaRPr lang="fa-IR" sz="4000" dirty="0">
              <a:cs typeface="+mj-cs"/>
            </a:endParaRPr>
          </a:p>
        </p:txBody>
      </p:sp>
      <p:sp>
        <p:nvSpPr>
          <p:cNvPr id="5" name="مستطيل مستدير الزوايا 4"/>
          <p:cNvSpPr/>
          <p:nvPr/>
        </p:nvSpPr>
        <p:spPr>
          <a:xfrm>
            <a:off x="3357554" y="2500306"/>
            <a:ext cx="2643206" cy="92869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t>عین مورد اختلاف</a:t>
            </a:r>
            <a:endParaRPr lang="fa-IR" sz="3200" dirty="0"/>
          </a:p>
        </p:txBody>
      </p:sp>
      <p:sp>
        <p:nvSpPr>
          <p:cNvPr id="6" name="سهم إلى اليسار 5"/>
          <p:cNvSpPr/>
          <p:nvPr/>
        </p:nvSpPr>
        <p:spPr>
          <a:xfrm>
            <a:off x="2857488" y="2786058"/>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شكل بيضاوي 6"/>
          <p:cNvSpPr/>
          <p:nvPr/>
        </p:nvSpPr>
        <p:spPr>
          <a:xfrm>
            <a:off x="1214414" y="2357430"/>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800" dirty="0" smtClean="0"/>
              <a:t>زید</a:t>
            </a:r>
            <a:endParaRPr lang="fa-IR" sz="4800" dirty="0"/>
          </a:p>
        </p:txBody>
      </p:sp>
      <p:sp>
        <p:nvSpPr>
          <p:cNvPr id="8" name="شكل بيضاوي 7"/>
          <p:cNvSpPr/>
          <p:nvPr/>
        </p:nvSpPr>
        <p:spPr>
          <a:xfrm>
            <a:off x="6643702" y="2285992"/>
            <a:ext cx="1500198"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smtClean="0"/>
              <a:t>عمرو</a:t>
            </a:r>
            <a:endParaRPr lang="fa-IR" sz="4400" dirty="0"/>
          </a:p>
        </p:txBody>
      </p:sp>
      <p:sp>
        <p:nvSpPr>
          <p:cNvPr id="9" name="سهم إلى اليسار 8"/>
          <p:cNvSpPr/>
          <p:nvPr/>
        </p:nvSpPr>
        <p:spPr>
          <a:xfrm rot="10800000">
            <a:off x="6143636" y="2786058"/>
            <a:ext cx="346786"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مستطيل 9"/>
          <p:cNvSpPr/>
          <p:nvPr/>
        </p:nvSpPr>
        <p:spPr>
          <a:xfrm>
            <a:off x="1285852" y="4000504"/>
            <a:ext cx="6643734" cy="114300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t>در صورت اثبات حالت سابقه (ملکیت زید مثلا) آیا باز قرعه تعیین مالک خواهد کرد یا به استصحاب باید رجوع کرد؟ </a:t>
            </a:r>
            <a:endParaRPr lang="fa-I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0">
                                            <p:bg/>
                                          </p:spTgt>
                                        </p:tgtEl>
                                        <p:attrNameLst>
                                          <p:attrName>style.visibility</p:attrName>
                                        </p:attrNameLst>
                                      </p:cBhvr>
                                      <p:to>
                                        <p:strVal val="visible"/>
                                      </p:to>
                                    </p:set>
                                    <p:animEffect transition="in" filter="wipe(down)">
                                      <p:cBhvr>
                                        <p:cTn id="43" dur="500"/>
                                        <p:tgtEl>
                                          <p:spTgt spid="10">
                                            <p:bg/>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wipe(down)">
                                      <p:cBhvr>
                                        <p:cTn id="4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animBg="1"/>
      <p:bldP spid="7" grpId="0" animBg="1"/>
      <p:bldP spid="8" grpId="0" animBg="1"/>
      <p:bldP spid="9" grpId="0" animBg="1"/>
      <p:bldP spid="10" grpId="0" build="allAtOnce"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0B34F065-1154-456A-91E3-76DE8E75E17B}" type="slidenum">
              <a:rPr lang="ar-SA" smtClean="0"/>
              <a:pPr/>
              <a:t>71</a:t>
            </a:fld>
            <a:endParaRPr lang="ar-SA"/>
          </a:p>
        </p:txBody>
      </p:sp>
      <p:sp>
        <p:nvSpPr>
          <p:cNvPr id="4" name="مستطيل مستدير الزوايا 3"/>
          <p:cNvSpPr/>
          <p:nvPr/>
        </p:nvSpPr>
        <p:spPr>
          <a:xfrm>
            <a:off x="5857884" y="500042"/>
            <a:ext cx="1357322" cy="642942"/>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استصحاب</a:t>
            </a:r>
            <a:endParaRPr lang="fa-IR" sz="2400" b="1" dirty="0" smtClean="0">
              <a:solidFill>
                <a:schemeClr val="bg1"/>
              </a:solidFill>
            </a:endParaRPr>
          </a:p>
        </p:txBody>
      </p:sp>
      <p:sp>
        <p:nvSpPr>
          <p:cNvPr id="5" name="سهم إلى اليسار 4"/>
          <p:cNvSpPr/>
          <p:nvPr/>
        </p:nvSpPr>
        <p:spPr>
          <a:xfrm>
            <a:off x="7500958" y="2143116"/>
            <a:ext cx="1500198" cy="1928826"/>
          </a:xfrm>
          <a:prstGeom prst="leftArrow">
            <a:avLst>
              <a:gd name="adj1" fmla="val 72767"/>
              <a:gd name="adj2" fmla="val 17983"/>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قاعده قرعه و نسبت سنجی آن </a:t>
            </a:r>
            <a:r>
              <a:rPr lang="fa-IR" b="1" dirty="0" smtClean="0"/>
              <a:t>با</a:t>
            </a:r>
            <a:endParaRPr lang="fa-IR" b="1" dirty="0" smtClean="0"/>
          </a:p>
        </p:txBody>
      </p:sp>
      <p:sp>
        <p:nvSpPr>
          <p:cNvPr id="6" name="مستطيل مستدير الزوايا 5"/>
          <p:cNvSpPr/>
          <p:nvPr/>
        </p:nvSpPr>
        <p:spPr>
          <a:xfrm>
            <a:off x="5857884" y="1714488"/>
            <a:ext cx="1357322"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تخییر</a:t>
            </a:r>
            <a:endParaRPr lang="fa-IR" sz="2400" b="1" dirty="0" smtClean="0">
              <a:solidFill>
                <a:schemeClr val="bg1"/>
              </a:solidFill>
            </a:endParaRPr>
          </a:p>
        </p:txBody>
      </p:sp>
      <p:cxnSp>
        <p:nvCxnSpPr>
          <p:cNvPr id="7" name="رابط مستقيم 6"/>
          <p:cNvCxnSpPr>
            <a:stCxn id="5" idx="1"/>
            <a:endCxn id="4" idx="3"/>
          </p:cNvCxnSpPr>
          <p:nvPr/>
        </p:nvCxnSpPr>
        <p:spPr>
          <a:xfrm rot="10800000">
            <a:off x="7215206" y="821513"/>
            <a:ext cx="285752" cy="228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a:stCxn id="5" idx="1"/>
            <a:endCxn id="6" idx="3"/>
          </p:cNvCxnSpPr>
          <p:nvPr/>
        </p:nvCxnSpPr>
        <p:spPr>
          <a:xfrm rot="10800000">
            <a:off x="7215206" y="2071679"/>
            <a:ext cx="285752" cy="1035851"/>
          </a:xfrm>
          <a:prstGeom prst="line">
            <a:avLst/>
          </a:prstGeom>
        </p:spPr>
        <p:style>
          <a:lnRef idx="1">
            <a:schemeClr val="accent1"/>
          </a:lnRef>
          <a:fillRef idx="0">
            <a:schemeClr val="accent1"/>
          </a:fillRef>
          <a:effectRef idx="0">
            <a:schemeClr val="accent1"/>
          </a:effectRef>
          <a:fontRef idx="minor">
            <a:schemeClr val="tx1"/>
          </a:fontRef>
        </p:style>
      </p:cxnSp>
      <p:sp>
        <p:nvSpPr>
          <p:cNvPr id="16" name="مستطيل مستدير الزوايا 15"/>
          <p:cNvSpPr/>
          <p:nvPr/>
        </p:nvSpPr>
        <p:spPr>
          <a:xfrm>
            <a:off x="6143636" y="3429000"/>
            <a:ext cx="1143008" cy="928694"/>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اباحه (برائت)</a:t>
            </a:r>
            <a:endParaRPr lang="fa-IR" sz="2400" b="1" dirty="0" smtClean="0">
              <a:solidFill>
                <a:schemeClr val="bg1"/>
              </a:solidFill>
            </a:endParaRPr>
          </a:p>
        </p:txBody>
      </p:sp>
      <p:sp>
        <p:nvSpPr>
          <p:cNvPr id="17" name="مستطيل مستدير الزوايا 16"/>
          <p:cNvSpPr/>
          <p:nvPr/>
        </p:nvSpPr>
        <p:spPr>
          <a:xfrm>
            <a:off x="6143636" y="5143512"/>
            <a:ext cx="1143008" cy="714380"/>
          </a:xfrm>
          <a:prstGeom prst="roundRect">
            <a:avLst>
              <a:gd name="adj" fmla="val 0"/>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chemeClr val="bg1"/>
                </a:solidFill>
              </a:rPr>
              <a:t>احتیاط</a:t>
            </a:r>
            <a:endParaRPr lang="fa-IR" sz="2400" b="1" dirty="0" smtClean="0">
              <a:solidFill>
                <a:schemeClr val="bg1"/>
              </a:solidFill>
            </a:endParaRPr>
          </a:p>
        </p:txBody>
      </p:sp>
      <p:cxnSp>
        <p:nvCxnSpPr>
          <p:cNvPr id="19" name="رابط مستقيم 18"/>
          <p:cNvCxnSpPr>
            <a:stCxn id="5" idx="1"/>
            <a:endCxn id="16" idx="3"/>
          </p:cNvCxnSpPr>
          <p:nvPr/>
        </p:nvCxnSpPr>
        <p:spPr>
          <a:xfrm rot="10800000" flipV="1">
            <a:off x="7286644" y="3107529"/>
            <a:ext cx="214314"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5" idx="1"/>
            <a:endCxn id="17" idx="3"/>
          </p:cNvCxnSpPr>
          <p:nvPr/>
        </p:nvCxnSpPr>
        <p:spPr>
          <a:xfrm rot="10800000" flipV="1">
            <a:off x="7286644" y="3107528"/>
            <a:ext cx="214314" cy="2393173"/>
          </a:xfrm>
          <a:prstGeom prst="line">
            <a:avLst/>
          </a:prstGeom>
        </p:spPr>
        <p:style>
          <a:lnRef idx="1">
            <a:schemeClr val="accent1"/>
          </a:lnRef>
          <a:fillRef idx="0">
            <a:schemeClr val="accent1"/>
          </a:fillRef>
          <a:effectRef idx="0">
            <a:schemeClr val="accent1"/>
          </a:effectRef>
          <a:fontRef idx="minor">
            <a:schemeClr val="tx1"/>
          </a:fontRef>
        </p:style>
      </p:cxnSp>
      <p:sp>
        <p:nvSpPr>
          <p:cNvPr id="26" name="مستطيل مستدير الزوايا 25"/>
          <p:cNvSpPr/>
          <p:nvPr/>
        </p:nvSpPr>
        <p:spPr>
          <a:xfrm>
            <a:off x="214282" y="214290"/>
            <a:ext cx="5429288" cy="1285884"/>
          </a:xfrm>
          <a:prstGeom prst="roundRect">
            <a:avLst>
              <a:gd name="adj" fmla="val 835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از آنجا که ظاهر ادله قرعه </a:t>
            </a:r>
            <a:r>
              <a:rPr lang="fa-IR" b="1" dirty="0" smtClean="0">
                <a:solidFill>
                  <a:srgbClr val="FFFF00"/>
                </a:solidFill>
              </a:rPr>
              <a:t>عمومیت</a:t>
            </a:r>
            <a:r>
              <a:rPr lang="fa-IR" b="1" dirty="0" smtClean="0"/>
              <a:t> آن را نسبت به همه شبهات (حکمی و موضوعی) نشان می دهد پس مجرای آن اعم است از مجرای استصحاب پس استصحاب اخص مطلق بوده و در موردش ادله قرعه را </a:t>
            </a:r>
            <a:r>
              <a:rPr lang="fa-IR" b="1" u="sng" dirty="0" smtClean="0">
                <a:solidFill>
                  <a:srgbClr val="FFFF00"/>
                </a:solidFill>
              </a:rPr>
              <a:t>تخصیص</a:t>
            </a:r>
            <a:r>
              <a:rPr lang="fa-IR" b="1" dirty="0" smtClean="0"/>
              <a:t> می زند </a:t>
            </a:r>
            <a:endParaRPr lang="fa-IR" b="1" dirty="0"/>
          </a:p>
        </p:txBody>
      </p:sp>
      <p:sp>
        <p:nvSpPr>
          <p:cNvPr id="27" name="قوس كبير أيسر 26"/>
          <p:cNvSpPr/>
          <p:nvPr/>
        </p:nvSpPr>
        <p:spPr>
          <a:xfrm>
            <a:off x="5786446" y="3429000"/>
            <a:ext cx="285752" cy="2428892"/>
          </a:xfrm>
          <a:prstGeom prst="leftBrace">
            <a:avLst>
              <a:gd name="adj1" fmla="val 81950"/>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8" name="مستطيل مستدير الزوايا 27"/>
          <p:cNvSpPr/>
          <p:nvPr/>
        </p:nvSpPr>
        <p:spPr>
          <a:xfrm>
            <a:off x="214282" y="2786058"/>
            <a:ext cx="5357850" cy="1714512"/>
          </a:xfrm>
          <a:prstGeom prst="roundRect">
            <a:avLst>
              <a:gd name="adj" fmla="val 835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اگر مدرک این دو اصل دلیل، عقلی باشد قرعه بر ادله آنها </a:t>
            </a:r>
            <a:r>
              <a:rPr lang="fa-IR" b="1" u="sng" dirty="0" smtClean="0">
                <a:solidFill>
                  <a:srgbClr val="FFFF00"/>
                </a:solidFill>
              </a:rPr>
              <a:t>ورود</a:t>
            </a:r>
            <a:r>
              <a:rPr lang="fa-IR" b="1" dirty="0" smtClean="0"/>
              <a:t> دارد.</a:t>
            </a:r>
          </a:p>
          <a:p>
            <a:pPr algn="justLow"/>
            <a:r>
              <a:rPr lang="fa-IR" b="1" dirty="0" smtClean="0"/>
              <a:t>چون:</a:t>
            </a:r>
          </a:p>
          <a:p>
            <a:pPr algn="justLow"/>
            <a:r>
              <a:rPr lang="fa-IR" sz="1600" b="1" dirty="0" smtClean="0"/>
              <a:t>موضوع اباحه عقلی عدم بیان است و با قرعه بیان حاصل است وجدانا.</a:t>
            </a:r>
          </a:p>
          <a:p>
            <a:pPr algn="justLow"/>
            <a:r>
              <a:rPr lang="fa-IR" sz="1600" b="1" dirty="0" smtClean="0"/>
              <a:t>موضوع احتیاط احتمال عقاب است و با قرعه این احتمال از میان می رود وجدانا </a:t>
            </a:r>
            <a:endParaRPr lang="fa-IR" b="1" dirty="0"/>
          </a:p>
        </p:txBody>
      </p:sp>
      <p:sp>
        <p:nvSpPr>
          <p:cNvPr id="29" name="مستطيل مستدير الزوايا 28"/>
          <p:cNvSpPr/>
          <p:nvPr/>
        </p:nvSpPr>
        <p:spPr>
          <a:xfrm>
            <a:off x="142844" y="4643446"/>
            <a:ext cx="5429288" cy="2071702"/>
          </a:xfrm>
          <a:prstGeom prst="roundRect">
            <a:avLst>
              <a:gd name="adj" fmla="val 835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b="1" dirty="0" smtClean="0"/>
              <a:t>اگر مدرک این دو اصل، تعبد شرعی باشد قرعه بر ادله آنها </a:t>
            </a:r>
            <a:r>
              <a:rPr lang="fa-IR" sz="1600" b="1" u="sng" dirty="0" smtClean="0">
                <a:solidFill>
                  <a:srgbClr val="FFFF00"/>
                </a:solidFill>
              </a:rPr>
              <a:t>حکومت</a:t>
            </a:r>
            <a:r>
              <a:rPr lang="fa-IR" sz="1600" b="1" dirty="0" smtClean="0">
                <a:solidFill>
                  <a:schemeClr val="bg1"/>
                </a:solidFill>
              </a:rPr>
              <a:t> </a:t>
            </a:r>
            <a:r>
              <a:rPr lang="fa-IR" sz="1600" b="1" dirty="0" smtClean="0"/>
              <a:t>دارد.</a:t>
            </a:r>
          </a:p>
          <a:p>
            <a:pPr algn="justLow"/>
            <a:r>
              <a:rPr lang="fa-IR" sz="1600" b="1" dirty="0" smtClean="0"/>
              <a:t>چون:</a:t>
            </a:r>
          </a:p>
          <a:p>
            <a:pPr algn="justLow"/>
            <a:r>
              <a:rPr lang="fa-IR" sz="1600" b="1" dirty="0" smtClean="0"/>
              <a:t>موضوع اباحه شرعی شک در حلیت است و شک گرچه با قرعه از بین نمی رود ولی دلیل قرعه مفسر دلیل اباحه بوده و تنزیلا شک را غیر از شک موجود در قرعه می داند.</a:t>
            </a:r>
          </a:p>
          <a:p>
            <a:pPr algn="justLow"/>
            <a:r>
              <a:rPr lang="fa-IR" sz="1600" b="1" dirty="0" smtClean="0"/>
              <a:t>موضوع احتیاط شرعی شک در مکلف به است</a:t>
            </a:r>
            <a:r>
              <a:rPr lang="fa-IR" sz="1600" b="1" dirty="0" smtClean="0"/>
              <a:t> و شک گرچه با قرعه از بین نمی رود ولی دلیل قرعه مفسر دلیل اباحه بوده و تنزیلا شک را غیر از شک موجود در قرعه می داند.</a:t>
            </a:r>
            <a:r>
              <a:rPr lang="fa-IR" sz="1600" b="1" dirty="0" smtClean="0"/>
              <a:t> </a:t>
            </a:r>
            <a:endParaRPr lang="fa-IR" sz="1600" b="1" dirty="0"/>
          </a:p>
        </p:txBody>
      </p:sp>
      <p:cxnSp>
        <p:nvCxnSpPr>
          <p:cNvPr id="31" name="رابط مستقيم 30"/>
          <p:cNvCxnSpPr>
            <a:stCxn id="27" idx="1"/>
            <a:endCxn id="28" idx="3"/>
          </p:cNvCxnSpPr>
          <p:nvPr/>
        </p:nvCxnSpPr>
        <p:spPr>
          <a:xfrm rot="10800000">
            <a:off x="5572132" y="3643314"/>
            <a:ext cx="214314" cy="1000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27" idx="1"/>
            <a:endCxn id="29" idx="3"/>
          </p:cNvCxnSpPr>
          <p:nvPr/>
        </p:nvCxnSpPr>
        <p:spPr>
          <a:xfrm rot="10800000" flipV="1">
            <a:off x="5572132" y="4643445"/>
            <a:ext cx="214314" cy="1035851"/>
          </a:xfrm>
          <a:prstGeom prst="line">
            <a:avLst/>
          </a:prstGeom>
        </p:spPr>
        <p:style>
          <a:lnRef idx="1">
            <a:schemeClr val="accent1"/>
          </a:lnRef>
          <a:fillRef idx="0">
            <a:schemeClr val="accent1"/>
          </a:fillRef>
          <a:effectRef idx="0">
            <a:schemeClr val="accent1"/>
          </a:effectRef>
          <a:fontRef idx="minor">
            <a:schemeClr val="tx1"/>
          </a:fontRef>
        </p:style>
      </p:cxnSp>
      <p:sp>
        <p:nvSpPr>
          <p:cNvPr id="43" name="مستطيل مستدير الزوايا 42"/>
          <p:cNvSpPr/>
          <p:nvPr/>
        </p:nvSpPr>
        <p:spPr>
          <a:xfrm>
            <a:off x="214282" y="1643050"/>
            <a:ext cx="5429288" cy="1000132"/>
          </a:xfrm>
          <a:prstGeom prst="roundRect">
            <a:avLst>
              <a:gd name="adj" fmla="val 835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smtClean="0"/>
              <a:t>قرعه بر ادله آن </a:t>
            </a:r>
            <a:r>
              <a:rPr lang="fa-IR" b="1" u="sng" dirty="0" smtClean="0">
                <a:solidFill>
                  <a:srgbClr val="FFFF00"/>
                </a:solidFill>
              </a:rPr>
              <a:t>ورود</a:t>
            </a:r>
            <a:r>
              <a:rPr lang="fa-IR" b="1" dirty="0" smtClean="0"/>
              <a:t> دارد.</a:t>
            </a:r>
          </a:p>
          <a:p>
            <a:pPr algn="justLow"/>
            <a:r>
              <a:rPr lang="fa-IR" b="1" dirty="0" smtClean="0"/>
              <a:t>چون:</a:t>
            </a:r>
          </a:p>
          <a:p>
            <a:pPr algn="justLow"/>
            <a:r>
              <a:rPr lang="fa-IR" sz="1600" b="1" dirty="0" smtClean="0"/>
              <a:t>موضوع تخییر، تحیر است و با قرعه تحیر به طور وجدانی بر طرف می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down)">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
                                            <p:bg/>
                                          </p:spTgt>
                                        </p:tgtEl>
                                        <p:attrNameLst>
                                          <p:attrName>style.visibility</p:attrName>
                                        </p:attrNameLst>
                                      </p:cBhvr>
                                      <p:to>
                                        <p:strVal val="visible"/>
                                      </p:to>
                                    </p:set>
                                    <p:anim calcmode="lin" valueType="num">
                                      <p:cBhvr additive="base">
                                        <p:cTn id="23" dur="500" fill="hold"/>
                                        <p:tgtEl>
                                          <p:spTgt spid="26">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
                                            <p:txEl>
                                              <p:pRg st="0" end="0"/>
                                            </p:txEl>
                                          </p:spTgt>
                                        </p:tgtEl>
                                        <p:attrNameLst>
                                          <p:attrName>style.visibility</p:attrName>
                                        </p:attrNameLst>
                                      </p:cBhvr>
                                      <p:to>
                                        <p:strVal val="visible"/>
                                      </p:to>
                                    </p:set>
                                    <p:anim calcmode="lin" valueType="num">
                                      <p:cBhvr additive="base">
                                        <p:cTn id="2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3">
                                            <p:bg/>
                                          </p:spTgt>
                                        </p:tgtEl>
                                        <p:attrNameLst>
                                          <p:attrName>style.visibility</p:attrName>
                                        </p:attrNameLst>
                                      </p:cBhvr>
                                      <p:to>
                                        <p:strVal val="visible"/>
                                      </p:to>
                                    </p:set>
                                    <p:animEffect transition="in" filter="wipe(down)">
                                      <p:cBhvr>
                                        <p:cTn id="41" dur="500"/>
                                        <p:tgtEl>
                                          <p:spTgt spid="43">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43">
                                            <p:txEl>
                                              <p:pRg st="0" end="0"/>
                                            </p:txEl>
                                          </p:spTgt>
                                        </p:tgtEl>
                                        <p:attrNameLst>
                                          <p:attrName>style.visibility</p:attrName>
                                        </p:attrNameLst>
                                      </p:cBhvr>
                                      <p:to>
                                        <p:strVal val="visible"/>
                                      </p:to>
                                    </p:set>
                                    <p:animEffect transition="in" filter="wipe(down)">
                                      <p:cBhvr>
                                        <p:cTn id="44" dur="500"/>
                                        <p:tgtEl>
                                          <p:spTgt spid="43">
                                            <p:txEl>
                                              <p:pRg st="0" end="0"/>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wipe(down)">
                                      <p:cBhvr>
                                        <p:cTn id="47" dur="500"/>
                                        <p:tgtEl>
                                          <p:spTgt spid="43">
                                            <p:txEl>
                                              <p:pRg st="1" end="1"/>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43">
                                            <p:txEl>
                                              <p:pRg st="2" end="2"/>
                                            </p:txEl>
                                          </p:spTgt>
                                        </p:tgtEl>
                                        <p:attrNameLst>
                                          <p:attrName>style.visibility</p:attrName>
                                        </p:attrNameLst>
                                      </p:cBhvr>
                                      <p:to>
                                        <p:strVal val="visible"/>
                                      </p:to>
                                    </p:set>
                                    <p:animEffect transition="in" filter="wipe(down)">
                                      <p:cBhvr>
                                        <p:cTn id="50" dur="500"/>
                                        <p:tgtEl>
                                          <p:spTgt spid="4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down)">
                                      <p:cBhvr>
                                        <p:cTn id="73" dur="500"/>
                                        <p:tgtEl>
                                          <p:spTgt spid="27"/>
                                        </p:tgtEl>
                                      </p:cBhvr>
                                    </p:animEffect>
                                  </p:childTnLst>
                                </p:cTn>
                              </p:par>
                              <p:par>
                                <p:cTn id="74" presetID="22" presetClass="entr" presetSubtype="4" fill="hold"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down)">
                                      <p:cBhvr>
                                        <p:cTn id="76" dur="500"/>
                                        <p:tgtEl>
                                          <p:spTgt spid="31"/>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down)">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additive="base">
                                        <p:cTn id="84" dur="500" fill="hold"/>
                                        <p:tgtEl>
                                          <p:spTgt spid="33"/>
                                        </p:tgtEl>
                                        <p:attrNameLst>
                                          <p:attrName>ppt_x</p:attrName>
                                        </p:attrNameLst>
                                      </p:cBhvr>
                                      <p:tavLst>
                                        <p:tav tm="0">
                                          <p:val>
                                            <p:strVal val="#ppt_x"/>
                                          </p:val>
                                        </p:tav>
                                        <p:tav tm="100000">
                                          <p:val>
                                            <p:strVal val="#ppt_x"/>
                                          </p:val>
                                        </p:tav>
                                      </p:tavLst>
                                    </p:anim>
                                    <p:anim calcmode="lin" valueType="num">
                                      <p:cBhvr additive="base">
                                        <p:cTn id="85" dur="500" fill="hold"/>
                                        <p:tgtEl>
                                          <p:spTgt spid="33"/>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additive="base">
                                        <p:cTn id="88" dur="500" fill="hold"/>
                                        <p:tgtEl>
                                          <p:spTgt spid="29"/>
                                        </p:tgtEl>
                                        <p:attrNameLst>
                                          <p:attrName>ppt_x</p:attrName>
                                        </p:attrNameLst>
                                      </p:cBhvr>
                                      <p:tavLst>
                                        <p:tav tm="0">
                                          <p:val>
                                            <p:strVal val="#ppt_x"/>
                                          </p:val>
                                        </p:tav>
                                        <p:tav tm="100000">
                                          <p:val>
                                            <p:strVal val="#ppt_x"/>
                                          </p:val>
                                        </p:tav>
                                      </p:tavLst>
                                    </p:anim>
                                    <p:anim calcmode="lin" valueType="num">
                                      <p:cBhvr additive="base">
                                        <p:cTn id="8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allAtOnce" animBg="1"/>
      <p:bldP spid="6" grpId="0" animBg="1"/>
      <p:bldP spid="16" grpId="0" animBg="1"/>
      <p:bldP spid="17" grpId="0" animBg="1"/>
      <p:bldP spid="26" grpId="0" build="allAtOnce" animBg="1"/>
      <p:bldP spid="27" grpId="0" animBg="1"/>
      <p:bldP spid="28" grpId="0" animBg="1"/>
      <p:bldP spid="29" grpId="0" animBg="1"/>
      <p:bldP spid="4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86644" y="1000108"/>
            <a:ext cx="1714512" cy="1214446"/>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dirty="0" smtClean="0"/>
              <a:t>مولا گوید:</a:t>
            </a:r>
          </a:p>
          <a:p>
            <a:pPr algn="ctr"/>
            <a:r>
              <a:rPr lang="fa-IR" sz="2400" b="1" dirty="0" smtClean="0"/>
              <a:t>صبح بنشین!</a:t>
            </a:r>
            <a:endParaRPr lang="fa-IR" sz="2400" b="1" dirty="0"/>
          </a:p>
        </p:txBody>
      </p:sp>
      <p:sp>
        <p:nvSpPr>
          <p:cNvPr id="3" name="سهم إلى اليسار 2"/>
          <p:cNvSpPr/>
          <p:nvPr/>
        </p:nvSpPr>
        <p:spPr>
          <a:xfrm>
            <a:off x="7286644" y="2643182"/>
            <a:ext cx="1500198" cy="1357322"/>
          </a:xfrm>
          <a:prstGeom prst="leftArrow">
            <a:avLst>
              <a:gd name="adj1" fmla="val 72164"/>
              <a:gd name="adj2" fmla="val 3095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b="1" dirty="0" smtClean="0"/>
              <a:t>آنگاه پس از سپری شدن صبح</a:t>
            </a:r>
            <a:endParaRPr lang="fa-IR" b="1" dirty="0"/>
          </a:p>
        </p:txBody>
      </p:sp>
      <p:sp>
        <p:nvSpPr>
          <p:cNvPr id="4" name="مستطيل مستدير الزوايا 3"/>
          <p:cNvSpPr/>
          <p:nvPr/>
        </p:nvSpPr>
        <p:spPr>
          <a:xfrm>
            <a:off x="2500298" y="3000372"/>
            <a:ext cx="2000264" cy="1571636"/>
          </a:xfrm>
          <a:prstGeom prst="roundRect">
            <a:avLst>
              <a:gd name="adj" fmla="val 11126"/>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t>صبح </a:t>
            </a:r>
            <a:r>
              <a:rPr lang="fa-IR" b="1" u="sng" dirty="0" smtClean="0">
                <a:solidFill>
                  <a:srgbClr val="FFFF00"/>
                </a:solidFill>
              </a:rPr>
              <a:t>قید</a:t>
            </a:r>
            <a:r>
              <a:rPr lang="fa-IR" b="1" dirty="0" smtClean="0"/>
              <a:t> نشستن است</a:t>
            </a:r>
          </a:p>
          <a:p>
            <a:pPr algn="justLow"/>
            <a:r>
              <a:rPr lang="fa-IR" sz="1600" dirty="0" smtClean="0"/>
              <a:t>یعنی خواسته مولا عبارت است از:</a:t>
            </a:r>
          </a:p>
          <a:p>
            <a:pPr algn="justLow"/>
            <a:r>
              <a:rPr lang="fa-IR" dirty="0" smtClean="0"/>
              <a:t>«نشستن صبح»</a:t>
            </a:r>
            <a:endParaRPr lang="fa-IR" dirty="0"/>
          </a:p>
        </p:txBody>
      </p:sp>
      <p:sp>
        <p:nvSpPr>
          <p:cNvPr id="5" name="مستطيل مستدير الزوايا 4"/>
          <p:cNvSpPr/>
          <p:nvPr/>
        </p:nvSpPr>
        <p:spPr>
          <a:xfrm>
            <a:off x="2214546" y="857232"/>
            <a:ext cx="4786346" cy="1143008"/>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dirty="0" smtClean="0"/>
              <a:t>مرحوم نراقی: در اینجا دو استصحاب با یکدیگر متعارض می شوند:</a:t>
            </a:r>
          </a:p>
          <a:p>
            <a:pPr algn="justLow"/>
            <a:r>
              <a:rPr lang="fa-IR" b="1" dirty="0" smtClean="0"/>
              <a:t>استصحاب وجود (استصحاب وجوب نشستن)</a:t>
            </a:r>
          </a:p>
          <a:p>
            <a:pPr algn="justLow"/>
            <a:r>
              <a:rPr lang="fa-IR" b="1" dirty="0" smtClean="0"/>
              <a:t>استصحاب عدم (استصحاب عدم ازلی وجوب نشستن)</a:t>
            </a:r>
            <a:endParaRPr lang="fa-IR" b="1" dirty="0"/>
          </a:p>
        </p:txBody>
      </p:sp>
      <p:sp>
        <p:nvSpPr>
          <p:cNvPr id="6" name="مستطيل مستدير الزوايا 5"/>
          <p:cNvSpPr/>
          <p:nvPr/>
        </p:nvSpPr>
        <p:spPr>
          <a:xfrm>
            <a:off x="5000628" y="4286256"/>
            <a:ext cx="2000264" cy="1357322"/>
          </a:xfrm>
          <a:prstGeom prst="roundRect">
            <a:avLst>
              <a:gd name="adj" fmla="val 10543"/>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700" dirty="0" smtClean="0"/>
              <a:t>شیخ انصاری: سخن مرحوم نراقی درست نیست </a:t>
            </a:r>
          </a:p>
          <a:p>
            <a:pPr algn="ctr"/>
            <a:r>
              <a:rPr lang="fa-IR" sz="1700" b="1" dirty="0" smtClean="0"/>
              <a:t>چون یکی از دو صورت مقابل متصور است:</a:t>
            </a:r>
            <a:endParaRPr lang="fa-IR" sz="1700" b="1" dirty="0"/>
          </a:p>
        </p:txBody>
      </p:sp>
      <p:sp>
        <p:nvSpPr>
          <p:cNvPr id="7" name="مستطيل مستدير الزوايا 6"/>
          <p:cNvSpPr/>
          <p:nvPr/>
        </p:nvSpPr>
        <p:spPr>
          <a:xfrm>
            <a:off x="2500298" y="4786322"/>
            <a:ext cx="2071702" cy="1785950"/>
          </a:xfrm>
          <a:prstGeom prst="roundRect">
            <a:avLst>
              <a:gd name="adj" fmla="val 8910"/>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justLow"/>
            <a:r>
              <a:rPr lang="fa-IR" b="1" dirty="0" smtClean="0"/>
              <a:t>صبح </a:t>
            </a:r>
            <a:r>
              <a:rPr lang="fa-IR" b="1" u="sng" dirty="0" smtClean="0">
                <a:solidFill>
                  <a:srgbClr val="FFFF00"/>
                </a:solidFill>
              </a:rPr>
              <a:t>ظرف</a:t>
            </a:r>
            <a:r>
              <a:rPr lang="fa-IR" b="1" dirty="0" smtClean="0"/>
              <a:t> نشستن است</a:t>
            </a:r>
          </a:p>
          <a:p>
            <a:pPr algn="justLow"/>
            <a:r>
              <a:rPr lang="fa-IR" sz="1600" dirty="0" smtClean="0"/>
              <a:t>یعنی خواسته مولا عبارت است از:</a:t>
            </a:r>
          </a:p>
          <a:p>
            <a:pPr algn="justLow"/>
            <a:r>
              <a:rPr lang="fa-IR" dirty="0" smtClean="0"/>
              <a:t>«نشستن» که در ظرف صبح بیان شده است</a:t>
            </a:r>
            <a:endParaRPr lang="fa-IR" dirty="0"/>
          </a:p>
        </p:txBody>
      </p:sp>
      <p:cxnSp>
        <p:nvCxnSpPr>
          <p:cNvPr id="9" name="رابط مستقيم 8"/>
          <p:cNvCxnSpPr>
            <a:stCxn id="3" idx="1"/>
            <a:endCxn id="5" idx="3"/>
          </p:cNvCxnSpPr>
          <p:nvPr/>
        </p:nvCxnSpPr>
        <p:spPr>
          <a:xfrm rot="10800000">
            <a:off x="7000892" y="1428737"/>
            <a:ext cx="285752" cy="1893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a:stCxn id="3" idx="1"/>
            <a:endCxn id="6" idx="3"/>
          </p:cNvCxnSpPr>
          <p:nvPr/>
        </p:nvCxnSpPr>
        <p:spPr>
          <a:xfrm rot="10800000" flipV="1">
            <a:off x="7000892" y="3321843"/>
            <a:ext cx="285752" cy="1643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6" idx="1"/>
            <a:endCxn id="4" idx="3"/>
          </p:cNvCxnSpPr>
          <p:nvPr/>
        </p:nvCxnSpPr>
        <p:spPr>
          <a:xfrm rot="10800000">
            <a:off x="4500562" y="3786191"/>
            <a:ext cx="500066" cy="117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a:stCxn id="6" idx="1"/>
            <a:endCxn id="7" idx="3"/>
          </p:cNvCxnSpPr>
          <p:nvPr/>
        </p:nvCxnSpPr>
        <p:spPr>
          <a:xfrm rot="10800000" flipV="1">
            <a:off x="4572000" y="4964917"/>
            <a:ext cx="42862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27" name="مستطيل 26"/>
          <p:cNvSpPr/>
          <p:nvPr/>
        </p:nvSpPr>
        <p:spPr>
          <a:xfrm>
            <a:off x="214282" y="4786322"/>
            <a:ext cx="2143140"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dirty="0" smtClean="0"/>
              <a:t>در این صورت پس از گذشت صبح، وجوب نشستن در ظرف صبح، استمرار عدمی را پاره کرده و همین وجوب استصحاب می شود نه عدم سابق.</a:t>
            </a:r>
            <a:endParaRPr lang="fa-IR" dirty="0"/>
          </a:p>
        </p:txBody>
      </p:sp>
      <p:sp>
        <p:nvSpPr>
          <p:cNvPr id="29" name="مستطيل 28"/>
          <p:cNvSpPr/>
          <p:nvPr/>
        </p:nvSpPr>
        <p:spPr>
          <a:xfrm>
            <a:off x="214282" y="3000372"/>
            <a:ext cx="2143140"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dirty="0" smtClean="0"/>
              <a:t>در این صورت پس از گذشت صبح، موضوع از بین رفته و جای استصحاب وجودی نیست.</a:t>
            </a:r>
            <a:endParaRPr lang="fa-IR" dirty="0"/>
          </a:p>
        </p:txBody>
      </p:sp>
      <p:sp>
        <p:nvSpPr>
          <p:cNvPr id="34" name="عنوان 1"/>
          <p:cNvSpPr txBox="1">
            <a:spLocks/>
          </p:cNvSpPr>
          <p:nvPr/>
        </p:nvSpPr>
        <p:spPr>
          <a:xfrm>
            <a:off x="7572396" y="214290"/>
            <a:ext cx="1214446" cy="285752"/>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1600" b="1" dirty="0" smtClean="0">
                <a:solidFill>
                  <a:schemeClr val="tx1"/>
                </a:solidFill>
              </a:rPr>
              <a:t>ص307</a:t>
            </a:r>
            <a:endParaRPr lang="fa-IR" sz="1600" b="1" dirty="0">
              <a:solidFill>
                <a:schemeClr val="tx1"/>
              </a:solidFill>
            </a:endParaRPr>
          </a:p>
        </p:txBody>
      </p:sp>
      <p:sp>
        <p:nvSpPr>
          <p:cNvPr id="15" name="عنصر نائب لرقم الشريحة 14"/>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bg/>
                                          </p:spTgt>
                                        </p:tgtEl>
                                        <p:attrNameLst>
                                          <p:attrName>style.visibility</p:attrName>
                                        </p:attrNameLst>
                                      </p:cBhvr>
                                      <p:to>
                                        <p:strVal val="visible"/>
                                      </p:to>
                                    </p:set>
                                    <p:animEffect transition="in" filter="wipe(down)">
                                      <p:cBhvr>
                                        <p:cTn id="18" dur="500"/>
                                        <p:tgtEl>
                                          <p:spTgt spid="3">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9">
                                            <p:bg/>
                                          </p:spTgt>
                                        </p:tgtEl>
                                        <p:attrNameLst>
                                          <p:attrName>style.visibility</p:attrName>
                                        </p:attrNameLst>
                                      </p:cBhvr>
                                      <p:to>
                                        <p:strVal val="visible"/>
                                      </p:to>
                                    </p:set>
                                    <p:animEffect transition="in" filter="wipe(down)">
                                      <p:cBhvr>
                                        <p:cTn id="58" dur="500"/>
                                        <p:tgtEl>
                                          <p:spTgt spid="29">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9">
                                            <p:txEl>
                                              <p:pRg st="0" end="0"/>
                                            </p:txEl>
                                          </p:spTgt>
                                        </p:tgtEl>
                                        <p:attrNameLst>
                                          <p:attrName>style.visibility</p:attrName>
                                        </p:attrNameLst>
                                      </p:cBhvr>
                                      <p:to>
                                        <p:strVal val="visible"/>
                                      </p:to>
                                    </p:set>
                                    <p:animEffect transition="in" filter="wipe(down)">
                                      <p:cBhvr>
                                        <p:cTn id="61" dur="500"/>
                                        <p:tgtEl>
                                          <p:spTgt spid="29">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7">
                                            <p:bg/>
                                          </p:spTgt>
                                        </p:tgtEl>
                                        <p:attrNameLst>
                                          <p:attrName>style.visibility</p:attrName>
                                        </p:attrNameLst>
                                      </p:cBhvr>
                                      <p:to>
                                        <p:strVal val="visible"/>
                                      </p:to>
                                    </p:set>
                                    <p:animEffect transition="in" filter="wipe(down)">
                                      <p:cBhvr>
                                        <p:cTn id="66" dur="500"/>
                                        <p:tgtEl>
                                          <p:spTgt spid="27">
                                            <p:bg/>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7">
                                            <p:txEl>
                                              <p:pRg st="0" end="0"/>
                                            </p:txEl>
                                          </p:spTgt>
                                        </p:tgtEl>
                                        <p:attrNameLst>
                                          <p:attrName>style.visibility</p:attrName>
                                        </p:attrNameLst>
                                      </p:cBhvr>
                                      <p:to>
                                        <p:strVal val="visible"/>
                                      </p:to>
                                    </p:set>
                                    <p:animEffect transition="in" filter="wipe(down)">
                                      <p:cBhvr>
                                        <p:cTn id="6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4" grpId="0" animBg="1"/>
      <p:bldP spid="5" grpId="0" animBg="1"/>
      <p:bldP spid="6" grpId="0" animBg="1"/>
      <p:bldP spid="7" grpId="0" animBg="1"/>
      <p:bldP spid="27" grpId="0" build="allAtOnce" animBg="1"/>
      <p:bldP spid="29"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429520" y="785794"/>
            <a:ext cx="1500198" cy="1714512"/>
          </a:xfrm>
          <a:prstGeom prst="roundRect">
            <a:avLst>
              <a:gd name="adj" fmla="val 7551"/>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dirty="0" smtClean="0"/>
              <a:t>کلام عامی از شارع صادر نشده و  </a:t>
            </a:r>
            <a:r>
              <a:rPr lang="fa-IR" sz="1600" b="1" dirty="0" smtClean="0"/>
              <a:t>روایات موجود در باب تنها بر یکی از دو قاعده دلالت می کند.</a:t>
            </a:r>
            <a:endParaRPr lang="fa-IR" sz="1600" dirty="0" smtClean="0"/>
          </a:p>
        </p:txBody>
      </p:sp>
      <p:sp>
        <p:nvSpPr>
          <p:cNvPr id="3" name="سهم إلى اليسار 2"/>
          <p:cNvSpPr/>
          <p:nvPr/>
        </p:nvSpPr>
        <p:spPr>
          <a:xfrm>
            <a:off x="5857884" y="1071546"/>
            <a:ext cx="1500198" cy="1143008"/>
          </a:xfrm>
          <a:prstGeom prst="leftArrow">
            <a:avLst>
              <a:gd name="adj1" fmla="val 72857"/>
              <a:gd name="adj2" fmla="val 3441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که آن قاعده عبارت است از:</a:t>
            </a:r>
            <a:endParaRPr lang="fa-IR" dirty="0"/>
          </a:p>
        </p:txBody>
      </p:sp>
      <p:sp>
        <p:nvSpPr>
          <p:cNvPr id="4" name="مستطيل مستدير الزوايا 3"/>
          <p:cNvSpPr/>
          <p:nvPr/>
        </p:nvSpPr>
        <p:spPr>
          <a:xfrm>
            <a:off x="4714876" y="1285860"/>
            <a:ext cx="1071570" cy="642942"/>
          </a:xfrm>
          <a:prstGeom prst="roundRect">
            <a:avLst>
              <a:gd name="adj" fmla="val 755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fa-IR" b="1" dirty="0" smtClean="0"/>
              <a:t>استصحاب</a:t>
            </a:r>
          </a:p>
        </p:txBody>
      </p:sp>
      <p:sp>
        <p:nvSpPr>
          <p:cNvPr id="5" name="مستطيل مستدير الزوايا 4"/>
          <p:cNvSpPr/>
          <p:nvPr/>
        </p:nvSpPr>
        <p:spPr>
          <a:xfrm>
            <a:off x="2928926" y="714356"/>
            <a:ext cx="1643074" cy="1571636"/>
          </a:xfrm>
          <a:prstGeom prst="roundRect">
            <a:avLst>
              <a:gd name="adj" fmla="val 7551"/>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sz="1600" dirty="0" smtClean="0"/>
              <a:t>چون بیشتر این روایات در موارد قاعده استصحاب (حفظ یقین سابق و شک در بقاء) به کار رفته است. </a:t>
            </a:r>
          </a:p>
        </p:txBody>
      </p:sp>
      <p:sp>
        <p:nvSpPr>
          <p:cNvPr id="7" name="سهم للأسفل 6"/>
          <p:cNvSpPr/>
          <p:nvPr/>
        </p:nvSpPr>
        <p:spPr>
          <a:xfrm>
            <a:off x="3143240" y="2357430"/>
            <a:ext cx="1285884" cy="928694"/>
          </a:xfrm>
          <a:prstGeom prst="downArrow">
            <a:avLst>
              <a:gd name="adj1" fmla="val 7585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مانند:</a:t>
            </a:r>
            <a:endParaRPr lang="fa-IR" dirty="0"/>
          </a:p>
        </p:txBody>
      </p:sp>
      <p:sp>
        <p:nvSpPr>
          <p:cNvPr id="8" name="مستطيل مستدير الزوايا 7"/>
          <p:cNvSpPr/>
          <p:nvPr/>
        </p:nvSpPr>
        <p:spPr>
          <a:xfrm>
            <a:off x="4786314" y="3643314"/>
            <a:ext cx="1714512" cy="1143008"/>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صحیحه زراره </a:t>
            </a:r>
          </a:p>
          <a:p>
            <a:pPr algn="ctr"/>
            <a:r>
              <a:rPr lang="fa-IR" dirty="0" smtClean="0"/>
              <a:t>(وقوع چرت و شک در طهارت)</a:t>
            </a:r>
            <a:endParaRPr lang="fa-IR" dirty="0"/>
          </a:p>
        </p:txBody>
      </p:sp>
      <p:sp>
        <p:nvSpPr>
          <p:cNvPr id="9" name="مستطيل مستدير الزوايا 8"/>
          <p:cNvSpPr/>
          <p:nvPr/>
        </p:nvSpPr>
        <p:spPr>
          <a:xfrm>
            <a:off x="2928926" y="3643314"/>
            <a:ext cx="1714512" cy="1143008"/>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صحیحه دیگر زراره (شک در بقاء خبث [خون در لباس])</a:t>
            </a:r>
            <a:endParaRPr lang="fa-IR" dirty="0"/>
          </a:p>
        </p:txBody>
      </p:sp>
      <p:sp>
        <p:nvSpPr>
          <p:cNvPr id="10" name="مستطيل مستدير الزوايا 9"/>
          <p:cNvSpPr/>
          <p:nvPr/>
        </p:nvSpPr>
        <p:spPr>
          <a:xfrm>
            <a:off x="785786" y="3643314"/>
            <a:ext cx="2000264" cy="1143008"/>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مکاتبه علی بن محمد کاشانی </a:t>
            </a:r>
          </a:p>
          <a:p>
            <a:pPr algn="ctr"/>
            <a:r>
              <a:rPr lang="fa-IR" dirty="0" smtClean="0"/>
              <a:t>(شک در دخول رمضان و شوال)</a:t>
            </a:r>
            <a:endParaRPr lang="fa-IR" dirty="0"/>
          </a:p>
        </p:txBody>
      </p:sp>
      <p:cxnSp>
        <p:nvCxnSpPr>
          <p:cNvPr id="12" name="رابط مستقيم 11"/>
          <p:cNvCxnSpPr>
            <a:stCxn id="7" idx="2"/>
            <a:endCxn id="9" idx="0"/>
          </p:cNvCxnSpPr>
          <p:nvPr/>
        </p:nvCxnSpPr>
        <p:spPr>
          <a:xfrm rot="5400000">
            <a:off x="3607587" y="346471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7" idx="2"/>
            <a:endCxn id="8" idx="0"/>
          </p:cNvCxnSpPr>
          <p:nvPr/>
        </p:nvCxnSpPr>
        <p:spPr>
          <a:xfrm rot="16200000" flipH="1">
            <a:off x="4536281" y="2536025"/>
            <a:ext cx="357190" cy="185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a:stCxn id="7" idx="2"/>
            <a:endCxn id="10" idx="0"/>
          </p:cNvCxnSpPr>
          <p:nvPr/>
        </p:nvCxnSpPr>
        <p:spPr>
          <a:xfrm rot="5400000">
            <a:off x="2607455" y="2464587"/>
            <a:ext cx="357190" cy="2000264"/>
          </a:xfrm>
          <a:prstGeom prst="line">
            <a:avLst/>
          </a:prstGeom>
        </p:spPr>
        <p:style>
          <a:lnRef idx="1">
            <a:schemeClr val="accent1"/>
          </a:lnRef>
          <a:fillRef idx="0">
            <a:schemeClr val="accent1"/>
          </a:fillRef>
          <a:effectRef idx="0">
            <a:schemeClr val="accent1"/>
          </a:effectRef>
          <a:fontRef idx="minor">
            <a:schemeClr val="tx1"/>
          </a:fontRef>
        </p:style>
      </p:cxnSp>
      <p:sp>
        <p:nvSpPr>
          <p:cNvPr id="20" name="قوس كبير أيسر 19"/>
          <p:cNvSpPr/>
          <p:nvPr/>
        </p:nvSpPr>
        <p:spPr>
          <a:xfrm rot="16200000">
            <a:off x="3500430" y="2071679"/>
            <a:ext cx="357190" cy="5786478"/>
          </a:xfrm>
          <a:prstGeom prst="leftBrace">
            <a:avLst>
              <a:gd name="adj1" fmla="val 88125"/>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21" name="مستطيل 20"/>
          <p:cNvSpPr/>
          <p:nvPr/>
        </p:nvSpPr>
        <p:spPr>
          <a:xfrm>
            <a:off x="857224" y="5286388"/>
            <a:ext cx="5643602" cy="857256"/>
          </a:xfrm>
          <a:prstGeom prst="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fa-IR" dirty="0" smtClean="0"/>
              <a:t>در همه این موارد یقین سابق محفوظ است که نمی تواند قاعده یقین مراد باشد.</a:t>
            </a:r>
          </a:p>
          <a:p>
            <a:pPr algn="ctr"/>
            <a:r>
              <a:rPr lang="fa-IR" dirty="0" smtClean="0"/>
              <a:t>پس سایر روایات نیز به قرینه وحدت سیاق بر استصحاب حمل می شود.</a:t>
            </a:r>
            <a:endParaRPr lang="fa-IR" dirty="0"/>
          </a:p>
        </p:txBody>
      </p:sp>
      <p:sp>
        <p:nvSpPr>
          <p:cNvPr id="22" name="عنوان 1"/>
          <p:cNvSpPr txBox="1">
            <a:spLocks/>
          </p:cNvSpPr>
          <p:nvPr/>
        </p:nvSpPr>
        <p:spPr>
          <a:xfrm>
            <a:off x="7500958" y="142852"/>
            <a:ext cx="1214446" cy="357190"/>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b="1" dirty="0" smtClean="0">
                <a:solidFill>
                  <a:schemeClr val="tx1"/>
                </a:solidFill>
              </a:rPr>
              <a:t>ص 308</a:t>
            </a:r>
            <a:endParaRPr lang="fa-IR" sz="2000" b="1" dirty="0">
              <a:solidFill>
                <a:schemeClr val="tx1"/>
              </a:solidFill>
            </a:endParaRPr>
          </a:p>
        </p:txBody>
      </p:sp>
      <p:sp>
        <p:nvSpPr>
          <p:cNvPr id="17" name="عنصر نائب لرقم الشريحة 16"/>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animEffect transition="in" filter="wipe(down)">
                                      <p:cBhvr>
                                        <p:cTn id="23" dur="500"/>
                                        <p:tgtEl>
                                          <p:spTgt spid="4">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wipe(down)">
                                      <p:cBhvr>
                                        <p:cTn id="26" dur="5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bg/>
                                          </p:spTgt>
                                        </p:tgtEl>
                                        <p:attrNameLst>
                                          <p:attrName>style.visibility</p:attrName>
                                        </p:attrNameLst>
                                      </p:cBhvr>
                                      <p:to>
                                        <p:strVal val="visible"/>
                                      </p:to>
                                    </p:set>
                                    <p:anim calcmode="lin" valueType="num">
                                      <p:cBhvr additive="base">
                                        <p:cTn id="41"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2" dur="500" fill="hold"/>
                                        <p:tgtEl>
                                          <p:spTgt spid="7">
                                            <p:bg/>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 calcmode="lin" valueType="num">
                                      <p:cBhvr additive="base">
                                        <p:cTn id="4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500" fill="hold"/>
                                        <p:tgtEl>
                                          <p:spTgt spid="9"/>
                                        </p:tgtEl>
                                        <p:attrNameLst>
                                          <p:attrName>ppt_x</p:attrName>
                                        </p:attrNameLst>
                                      </p:cBhvr>
                                      <p:tavLst>
                                        <p:tav tm="0">
                                          <p:val>
                                            <p:strVal val="#ppt_x"/>
                                          </p:val>
                                        </p:tav>
                                        <p:tav tm="100000">
                                          <p:val>
                                            <p:strVal val="#ppt_x"/>
                                          </p:val>
                                        </p:tav>
                                      </p:tavLst>
                                    </p:anim>
                                    <p:anim calcmode="lin" valueType="num">
                                      <p:cBhvr additive="base">
                                        <p:cTn id="6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ppt_x"/>
                                          </p:val>
                                        </p:tav>
                                        <p:tav tm="100000">
                                          <p:val>
                                            <p:strVal val="#ppt_x"/>
                                          </p:val>
                                        </p:tav>
                                      </p:tavLst>
                                    </p:anim>
                                    <p:anim calcmode="lin" valueType="num">
                                      <p:cBhvr additive="base">
                                        <p:cTn id="7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500" fill="hold"/>
                                        <p:tgtEl>
                                          <p:spTgt spid="20"/>
                                        </p:tgtEl>
                                        <p:attrNameLst>
                                          <p:attrName>ppt_x</p:attrName>
                                        </p:attrNameLst>
                                      </p:cBhvr>
                                      <p:tavLst>
                                        <p:tav tm="0">
                                          <p:val>
                                            <p:strVal val="#ppt_x"/>
                                          </p:val>
                                        </p:tav>
                                        <p:tav tm="100000">
                                          <p:val>
                                            <p:strVal val="#ppt_x"/>
                                          </p:val>
                                        </p:tav>
                                      </p:tavLst>
                                    </p:anim>
                                    <p:anim calcmode="lin" valueType="num">
                                      <p:cBhvr additive="base">
                                        <p:cTn id="82" dur="500" fill="hold"/>
                                        <p:tgtEl>
                                          <p:spTgt spid="2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500" fill="hold"/>
                                        <p:tgtEl>
                                          <p:spTgt spid="21"/>
                                        </p:tgtEl>
                                        <p:attrNameLst>
                                          <p:attrName>ppt_x</p:attrName>
                                        </p:attrNameLst>
                                      </p:cBhvr>
                                      <p:tavLst>
                                        <p:tav tm="0">
                                          <p:val>
                                            <p:strVal val="#ppt_x"/>
                                          </p:val>
                                        </p:tav>
                                        <p:tav tm="100000">
                                          <p:val>
                                            <p:strVal val="#ppt_x"/>
                                          </p:val>
                                        </p:tav>
                                      </p:tavLst>
                                    </p:anim>
                                    <p:anim calcmode="lin" valueType="num">
                                      <p:cBhvr additive="base">
                                        <p:cTn id="8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4" grpId="0" build="allAtOnce" animBg="1"/>
      <p:bldP spid="5" grpId="0" build="allAtOnce" animBg="1"/>
      <p:bldP spid="7" grpId="0" build="allAtOnce" animBg="1"/>
      <p:bldP spid="8" grpId="0" animBg="1"/>
      <p:bldP spid="9" grpId="0" animBg="1"/>
      <p:bldP spid="10" grpId="0" animBg="1"/>
      <p:bldP spid="20" grpId="0" animBg="1"/>
      <p:bldP spid="21"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مخصص 1">
      <a:majorFont>
        <a:latin typeface="Calibri"/>
        <a:ea typeface=""/>
        <a:cs typeface="B Titr"/>
      </a:majorFont>
      <a:minorFont>
        <a:latin typeface="Calibri"/>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10602</TotalTime>
  <Words>10358</Words>
  <PresentationFormat>عرض على الشاشة (3:4)‏</PresentationFormat>
  <Paragraphs>1192</Paragraphs>
  <Slides>71</Slides>
  <Notes>2</Notes>
  <HiddenSlides>0</HiddenSlides>
  <MMClips>0</MMClips>
  <ScaleCrop>false</ScaleCrop>
  <HeadingPairs>
    <vt:vector size="6" baseType="variant">
      <vt:variant>
        <vt:lpstr>سمة</vt:lpstr>
      </vt:variant>
      <vt:variant>
        <vt:i4>1</vt:i4>
      </vt:variant>
      <vt:variant>
        <vt:lpstr>عناوين الشرائح</vt:lpstr>
      </vt:variant>
      <vt:variant>
        <vt:i4>71</vt:i4>
      </vt:variant>
      <vt:variant>
        <vt:lpstr>عروض مخصصة</vt:lpstr>
      </vt:variant>
      <vt:variant>
        <vt:i4>1</vt:i4>
      </vt:variant>
    </vt:vector>
  </HeadingPairs>
  <TitlesOfParts>
    <vt:vector size="73" baseType="lpstr">
      <vt:lpstr>سمة Office</vt:lpstr>
      <vt:lpstr>استصحاب 3</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عرض مخصص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استصحاب</dc:title>
  <dc:creator>sj.jamali</dc:creator>
  <cp:lastModifiedBy>sj.jamali</cp:lastModifiedBy>
  <cp:revision>1120</cp:revision>
  <dcterms:created xsi:type="dcterms:W3CDTF">2010-10-02T08:14:30Z</dcterms:created>
  <dcterms:modified xsi:type="dcterms:W3CDTF">2011-05-21T19:38:52Z</dcterms:modified>
</cp:coreProperties>
</file>